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1F"/>
    <a:srgbClr val="C0004E"/>
    <a:srgbClr val="009999"/>
    <a:srgbClr val="FF7C80"/>
    <a:srgbClr val="FF99CC"/>
    <a:srgbClr val="D2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6BA3D-17ED-485C-A24F-998495FA5064}" type="datetimeFigureOut">
              <a:rPr lang="es-MX" smtClean="0"/>
              <a:t>09/09/2014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EEEBF-F366-4D18-9E24-B9A7A8D297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514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5DCE-3664-4E15-A30B-B7E6088594A6}" type="datetimeFigureOut">
              <a:rPr lang="es-MX" smtClean="0"/>
              <a:pPr/>
              <a:t>09/09/2014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A329-312F-4890-AA9F-CBA46480CF4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882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5DCE-3664-4E15-A30B-B7E6088594A6}" type="datetimeFigureOut">
              <a:rPr lang="es-MX" smtClean="0"/>
              <a:pPr/>
              <a:t>09/09/2014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A329-312F-4890-AA9F-CBA46480CF4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88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5DCE-3664-4E15-A30B-B7E6088594A6}" type="datetimeFigureOut">
              <a:rPr lang="es-MX" smtClean="0"/>
              <a:pPr/>
              <a:t>09/09/2014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A329-312F-4890-AA9F-CBA46480CF4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305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5DCE-3664-4E15-A30B-B7E6088594A6}" type="datetimeFigureOut">
              <a:rPr lang="es-MX" smtClean="0"/>
              <a:pPr/>
              <a:t>09/09/2014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A329-312F-4890-AA9F-CBA46480CF4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488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5DCE-3664-4E15-A30B-B7E6088594A6}" type="datetimeFigureOut">
              <a:rPr lang="es-MX" smtClean="0"/>
              <a:pPr/>
              <a:t>09/09/2014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A329-312F-4890-AA9F-CBA46480CF4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081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5DCE-3664-4E15-A30B-B7E6088594A6}" type="datetimeFigureOut">
              <a:rPr lang="es-MX" smtClean="0"/>
              <a:pPr/>
              <a:t>09/09/2014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A329-312F-4890-AA9F-CBA46480CF4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361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5DCE-3664-4E15-A30B-B7E6088594A6}" type="datetimeFigureOut">
              <a:rPr lang="es-MX" smtClean="0"/>
              <a:pPr/>
              <a:t>09/09/2014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A329-312F-4890-AA9F-CBA46480CF4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778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5DCE-3664-4E15-A30B-B7E6088594A6}" type="datetimeFigureOut">
              <a:rPr lang="es-MX" smtClean="0"/>
              <a:pPr/>
              <a:t>09/09/2014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A329-312F-4890-AA9F-CBA46480CF4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837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5DCE-3664-4E15-A30B-B7E6088594A6}" type="datetimeFigureOut">
              <a:rPr lang="es-MX" smtClean="0"/>
              <a:pPr/>
              <a:t>09/09/2014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A329-312F-4890-AA9F-CBA46480CF4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16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5DCE-3664-4E15-A30B-B7E6088594A6}" type="datetimeFigureOut">
              <a:rPr lang="es-MX" smtClean="0"/>
              <a:pPr/>
              <a:t>09/09/2014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A329-312F-4890-AA9F-CBA46480CF4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421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5DCE-3664-4E15-A30B-B7E6088594A6}" type="datetimeFigureOut">
              <a:rPr lang="es-MX" smtClean="0"/>
              <a:pPr/>
              <a:t>09/09/2014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A329-312F-4890-AA9F-CBA46480CF4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338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05DCE-3664-4E15-A30B-B7E6088594A6}" type="datetimeFigureOut">
              <a:rPr lang="es-MX" smtClean="0"/>
              <a:pPr/>
              <a:t>09/09/2014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A329-312F-4890-AA9F-CBA46480CF4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542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1322.photobucket.com/albums/u578/ju717_/asadasdd_zps322629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 redondeado"/>
          <p:cNvSpPr/>
          <p:nvPr/>
        </p:nvSpPr>
        <p:spPr>
          <a:xfrm>
            <a:off x="1285852" y="1928802"/>
            <a:ext cx="6429420" cy="2806602"/>
          </a:xfrm>
          <a:prstGeom prst="roundRect">
            <a:avLst>
              <a:gd name="adj" fmla="val 2881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Región Carbonífera</a:t>
            </a:r>
            <a:endParaRPr lang="es-MX" sz="7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4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1322.photobucket.com/albums/u578/ju717_/asadasdd_zps322629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476672"/>
            <a:ext cx="8244194" cy="5881286"/>
          </a:xfrm>
          <a:solidFill>
            <a:srgbClr val="C0004E"/>
          </a:solidFill>
          <a:ln w="38100">
            <a:solidFill>
              <a:schemeClr val="tx1"/>
            </a:solidFill>
            <a:prstDash val="dash"/>
          </a:ln>
        </p:spPr>
        <p:txBody>
          <a:bodyPr>
            <a:normAutofit lnSpcReduction="10000"/>
          </a:bodyPr>
          <a:lstStyle/>
          <a:p>
            <a:pPr lvl="2"/>
            <a:endParaRPr lang="es-MX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localiza en la parte central norte.</a:t>
            </a:r>
          </a:p>
          <a:p>
            <a:endPara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Cuenta con una extensión territorial de 16,040.1 km</a:t>
            </a:r>
            <a:r>
              <a:rPr lang="es-MX" sz="2400" dirty="0" smtClean="0">
                <a:solidFill>
                  <a:schemeClr val="bg1"/>
                </a:solidFill>
              </a:rPr>
              <a:t>2.</a:t>
            </a:r>
            <a:endPara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conforma por 5 municipios: </a:t>
            </a:r>
          </a:p>
          <a:p>
            <a:pPr lvl="2"/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Juárez</a:t>
            </a:r>
          </a:p>
          <a:p>
            <a:pPr lvl="2"/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Muzquiz</a:t>
            </a:r>
          </a:p>
          <a:p>
            <a:pPr lvl="2"/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Progreso</a:t>
            </a:r>
          </a:p>
          <a:p>
            <a:pPr lvl="2"/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Sabinas </a:t>
            </a:r>
          </a:p>
          <a:p>
            <a:pPr lvl="2"/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Juan de Sabinas</a:t>
            </a:r>
          </a:p>
          <a:p>
            <a:pPr>
              <a:buNone/>
            </a:pPr>
            <a:endPara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inafed.gob.mx/work/enciclopedia/EMM05coahuila/municipios/mapas/05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3" t="12971" r="8149" b="44720"/>
          <a:stretch/>
        </p:blipFill>
        <p:spPr bwMode="auto">
          <a:xfrm>
            <a:off x="6000760" y="4429132"/>
            <a:ext cx="2133726" cy="1629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1046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1322.photobucket.com/albums/u578/ju717_/asadasdd_zps322629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476672"/>
            <a:ext cx="8244194" cy="5881286"/>
          </a:xfrm>
          <a:solidFill>
            <a:srgbClr val="C0004E"/>
          </a:solidFill>
          <a:ln w="38100">
            <a:solidFill>
              <a:schemeClr val="tx1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 con: </a:t>
            </a:r>
          </a:p>
          <a:p>
            <a:pPr lvl="2"/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Zaragoza</a:t>
            </a:r>
          </a:p>
          <a:p>
            <a:pPr lvl="2"/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Morelos</a:t>
            </a:r>
          </a:p>
          <a:p>
            <a:pPr lvl="2"/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Allende</a:t>
            </a:r>
          </a:p>
          <a:p>
            <a:pPr lvl="2"/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 Unión</a:t>
            </a:r>
          </a:p>
          <a:p>
            <a:pPr lvl="2"/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Guerrero </a:t>
            </a:r>
          </a:p>
          <a:p>
            <a:pPr lvl="2"/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Hidalgo</a:t>
            </a:r>
            <a:endParaRPr 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Abrir llave"/>
          <p:cNvSpPr/>
          <p:nvPr/>
        </p:nvSpPr>
        <p:spPr>
          <a:xfrm>
            <a:off x="1071538" y="1142984"/>
            <a:ext cx="313112" cy="1735602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1472" y="1383588"/>
            <a:ext cx="553998" cy="10452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Norte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4214810" y="1428736"/>
            <a:ext cx="3746230" cy="2097398"/>
            <a:chOff x="4397670" y="3948548"/>
            <a:chExt cx="3746230" cy="2097398"/>
          </a:xfrm>
        </p:grpSpPr>
        <p:sp>
          <p:nvSpPr>
            <p:cNvPr id="6" name="5 CuadroTexto"/>
            <p:cNvSpPr txBox="1"/>
            <p:nvPr/>
          </p:nvSpPr>
          <p:spPr>
            <a:xfrm>
              <a:off x="5072066" y="3948548"/>
              <a:ext cx="3071834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Ocampo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San Buenaventura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Escobedo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Monclova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Candela</a:t>
              </a:r>
              <a:endParaRPr lang="es-MX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6 Abrir llave"/>
            <p:cNvSpPr/>
            <p:nvPr/>
          </p:nvSpPr>
          <p:spPr>
            <a:xfrm>
              <a:off x="4901726" y="4000503"/>
              <a:ext cx="241778" cy="2045443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397670" y="4389763"/>
              <a:ext cx="553998" cy="82925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s-MX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</a:t>
              </a:r>
              <a:endPara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571472" y="3929066"/>
            <a:ext cx="807249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 nombre se origina por ser la única región productora de carbón en el país, representando el 95% de las reservas de México. La minería ha sido su principal actividad económica durante muchos años. </a:t>
            </a:r>
            <a:endParaRPr lang="es-MX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6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1322.photobucket.com/albums/u578/ju717_/asadasdd_zps322629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solidFill>
            <a:srgbClr val="F5801F"/>
          </a:solidFill>
          <a:ln w="38100">
            <a:solidFill>
              <a:schemeClr val="tx1"/>
            </a:solidFill>
            <a:prstDash val="lgDash"/>
          </a:ln>
        </p:spPr>
        <p:txBody>
          <a:bodyPr/>
          <a:lstStyle/>
          <a:p>
            <a:r>
              <a:rPr lang="es-MX" dirty="0" smtClean="0"/>
              <a:t>Industria: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rgbClr val="C0004E"/>
          </a:solidFill>
          <a:ln w="38100">
            <a:solidFill>
              <a:schemeClr val="tx1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Comprende grandes extracciones de diferentes materiales como son: </a:t>
            </a:r>
          </a:p>
          <a:p>
            <a:pPr marL="803275" indent="-268288">
              <a:buFont typeface="Wingdings" pitchFamily="2" charset="2"/>
              <a:buChar char="ü"/>
            </a:pPr>
            <a:r>
              <a:rPr lang="es-MX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Carbón </a:t>
            </a:r>
          </a:p>
          <a:p>
            <a:pPr marL="803275" indent="-268288">
              <a:buFont typeface="Wingdings" pitchFamily="2" charset="2"/>
              <a:buChar char="ü"/>
            </a:pPr>
            <a:r>
              <a:rPr lang="es-MX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Mineral (no </a:t>
            </a:r>
            <a:r>
              <a:rPr lang="es-MX" sz="3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coquizable</a:t>
            </a:r>
            <a:r>
              <a:rPr lang="es-MX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para producir acero; y </a:t>
            </a:r>
            <a:r>
              <a:rPr lang="es-MX" sz="3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coquizable</a:t>
            </a:r>
            <a:r>
              <a:rPr lang="es-MX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que se utiliza como combustible en centrales </a:t>
            </a:r>
            <a:r>
              <a:rPr lang="es-MX" sz="3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carboeléctricas</a:t>
            </a:r>
            <a:r>
              <a:rPr lang="es-MX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803275" indent="-268288">
              <a:buFont typeface="Wingdings" pitchFamily="2" charset="2"/>
              <a:buChar char="ü"/>
            </a:pPr>
            <a:r>
              <a:rPr lang="es-MX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Fluorita</a:t>
            </a:r>
          </a:p>
          <a:p>
            <a:pPr marL="803275" indent="-268288">
              <a:buFont typeface="Wingdings" pitchFamily="2" charset="2"/>
              <a:buChar char="ü"/>
            </a:pPr>
            <a:r>
              <a:rPr lang="es-MX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Celestita </a:t>
            </a:r>
          </a:p>
          <a:p>
            <a:pPr marL="803275" indent="-268288">
              <a:buFont typeface="Wingdings" pitchFamily="2" charset="2"/>
              <a:buChar char="ü"/>
            </a:pPr>
            <a:r>
              <a:rPr lang="es-MX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Estroncio</a:t>
            </a:r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57188" indent="-357188"/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Actualmente también se vale de una creciente industria maquiladora.</a:t>
            </a:r>
          </a:p>
        </p:txBody>
      </p:sp>
      <p:pic>
        <p:nvPicPr>
          <p:cNvPr id="19458" name="Picture 2" descr="http://vang.blob.core.windows.net/images/2013/03/26/car_010412.jpg"/>
          <p:cNvPicPr>
            <a:picLocks noChangeAspect="1" noChangeArrowheads="1"/>
          </p:cNvPicPr>
          <p:nvPr/>
        </p:nvPicPr>
        <p:blipFill>
          <a:blip r:embed="rId3"/>
          <a:srcRect r="16706"/>
          <a:stretch>
            <a:fillRect/>
          </a:stretch>
        </p:blipFill>
        <p:spPr bwMode="auto">
          <a:xfrm rot="21213980">
            <a:off x="7230764" y="5022368"/>
            <a:ext cx="1755304" cy="1643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46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1322.photobucket.com/albums/u578/ju717_/asadasdd_zps322629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solidFill>
            <a:srgbClr val="F5801F"/>
          </a:solidFill>
          <a:ln w="38100">
            <a:solidFill>
              <a:schemeClr val="tx1"/>
            </a:solidFill>
            <a:prstDash val="lgDash"/>
          </a:ln>
        </p:spPr>
        <p:txBody>
          <a:bodyPr/>
          <a:lstStyle/>
          <a:p>
            <a:r>
              <a:rPr lang="es-MX" dirty="0" smtClean="0"/>
              <a:t>Clima: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rgbClr val="C0004E"/>
          </a:solidFill>
          <a:ln w="38100">
            <a:solidFill>
              <a:schemeClr val="tx1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 lo general va de seco a muy seco, con temperaturas hasta de 45 grados Celsius en verano a -5 en invierno. Su temporada de lluvias comprende de mayo a octubre.</a:t>
            </a:r>
          </a:p>
        </p:txBody>
      </p:sp>
      <p:pic>
        <p:nvPicPr>
          <p:cNvPr id="16386" name="Picture 2" descr="https://encrypted-tbn1.gstatic.com/images?q=tbn:ANd9GcRil-9vQcDexCP5CNLsC8XGnOZzjwWCHazKK18Fx3Tpfbw2-UKX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714752"/>
            <a:ext cx="3786214" cy="2836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46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1322.photobucket.com/albums/u578/ju717_/asadasdd_zps322629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solidFill>
            <a:srgbClr val="F5801F"/>
          </a:solidFill>
          <a:ln w="38100">
            <a:solidFill>
              <a:schemeClr val="tx1"/>
            </a:solidFill>
            <a:prstDash val="lgDash"/>
          </a:ln>
        </p:spPr>
        <p:txBody>
          <a:bodyPr/>
          <a:lstStyle/>
          <a:p>
            <a:r>
              <a:rPr lang="es-MX" dirty="0" smtClean="0"/>
              <a:t>Actividades Turísticas: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rgbClr val="C0004E"/>
          </a:solidFill>
          <a:ln w="38100">
            <a:solidFill>
              <a:schemeClr val="tx1"/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SABINAS</a:t>
            </a:r>
          </a:p>
          <a:p>
            <a:pPr algn="just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Museo de “Francisco Villa”</a:t>
            </a:r>
          </a:p>
          <a:p>
            <a:pPr algn="just">
              <a:buNone/>
            </a:pP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Entrada gratuita.</a:t>
            </a:r>
          </a:p>
          <a:p>
            <a:pPr algn="just"/>
            <a:endParaRPr lang="es-MX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coahuilamovil.com/recursos/imagenes/MuseoFcoVil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00438"/>
            <a:ext cx="4000528" cy="2667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046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1322.photobucket.com/albums/u578/ju717_/asadasdd_zps322629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476672"/>
            <a:ext cx="8244194" cy="5881286"/>
          </a:xfrm>
          <a:solidFill>
            <a:srgbClr val="C0004E"/>
          </a:solidFill>
          <a:ln w="38100">
            <a:solidFill>
              <a:schemeClr val="tx1"/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JUÁREZ:</a:t>
            </a:r>
          </a:p>
          <a:p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Presa “Don Martín”</a:t>
            </a:r>
          </a:p>
          <a:p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Ubicada en los límites de Coahuila y Nuevo León; acuden a convivir, a practicar deportes acuáticos, pescar o simplemente asolearse. </a:t>
            </a:r>
          </a:p>
          <a:p>
            <a:pPr>
              <a:buNone/>
            </a:pPr>
            <a:endPara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http://coahuilamovil.com/recursos/imagenes/PresaDonMArt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429015"/>
            <a:ext cx="4071942" cy="2714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46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1322.photobucket.com/albums/u578/ju717_/asadasdd_zps322629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476672"/>
            <a:ext cx="8244194" cy="5881286"/>
          </a:xfrm>
          <a:solidFill>
            <a:srgbClr val="C0004E"/>
          </a:solidFill>
          <a:ln w="38100">
            <a:solidFill>
              <a:schemeClr val="tx1"/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MUZQUIZ:</a:t>
            </a:r>
          </a:p>
          <a:p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 La Cascada.</a:t>
            </a:r>
          </a:p>
          <a:p>
            <a:endPara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Museo Histórico de Muzquiz</a:t>
            </a:r>
            <a:endParaRPr lang="es-MX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8900" indent="-88900">
              <a:buNone/>
            </a:pPr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2" name="Picture 4" descr="http://coahuilamovil.com/recursos/imagenes/Casca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3048020" cy="2286016"/>
          </a:xfrm>
          <a:prstGeom prst="rect">
            <a:avLst/>
          </a:prstGeom>
          <a:noFill/>
        </p:spPr>
      </p:pic>
      <p:pic>
        <p:nvPicPr>
          <p:cNvPr id="22534" name="Picture 6" descr="http://coahuilamovil.com/recursos/imagenes/MuseoMuzquis.jpg"/>
          <p:cNvPicPr>
            <a:picLocks noChangeAspect="1" noChangeArrowheads="1"/>
          </p:cNvPicPr>
          <p:nvPr/>
        </p:nvPicPr>
        <p:blipFill>
          <a:blip r:embed="rId4"/>
          <a:srcRect t="13334" r="2500"/>
          <a:stretch>
            <a:fillRect/>
          </a:stretch>
        </p:blipFill>
        <p:spPr bwMode="auto">
          <a:xfrm>
            <a:off x="4643438" y="4500570"/>
            <a:ext cx="2786082" cy="1857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46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1322.photobucket.com/albums/u578/ju717_/asadasdd_zps322629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476672"/>
            <a:ext cx="8244194" cy="5881286"/>
          </a:xfrm>
          <a:solidFill>
            <a:srgbClr val="C0004E"/>
          </a:solidFill>
          <a:ln w="38100">
            <a:solidFill>
              <a:schemeClr val="tx1"/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JUAN DE SABINAS:</a:t>
            </a:r>
          </a:p>
          <a:p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 La Chimenea</a:t>
            </a:r>
            <a:endParaRPr lang="es-MX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8900" indent="-88900">
              <a:buNone/>
            </a:pPr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Altivo símbolo del municipio de Nueva Rosita, impresionante torre </a:t>
            </a:r>
          </a:p>
          <a:p>
            <a:pPr marL="88900" indent="-88900">
              <a:buNone/>
            </a:pPr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de 137.55mts de altura y 1</a:t>
            </a:r>
          </a:p>
          <a:p>
            <a:pPr marL="88900" indent="-88900">
              <a:buNone/>
            </a:pPr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diámetro de 27.45 metros. </a:t>
            </a:r>
          </a:p>
          <a:p>
            <a:pPr marL="88900" indent="-88900">
              <a:buNone/>
            </a:pPr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Con su pitar de la bienvenida desde </a:t>
            </a:r>
          </a:p>
          <a:p>
            <a:pPr marL="88900" indent="-88900">
              <a:buNone/>
            </a:pPr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kilómetros de distancia a </a:t>
            </a:r>
          </a:p>
          <a:p>
            <a:pPr marL="88900" indent="-88900">
              <a:buNone/>
            </a:pPr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todos los visitantes.</a:t>
            </a:r>
            <a:endParaRPr lang="es-MX" dirty="0" smtClean="0"/>
          </a:p>
          <a:p>
            <a:pPr>
              <a:buNone/>
            </a:pPr>
            <a:endPara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http://coahuilamovil.com/recursos/imagenes/ParqueChime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214569"/>
            <a:ext cx="2667007" cy="4000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4606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223</Words>
  <Application>Microsoft Office PowerPoint</Application>
  <PresentationFormat>Presentación en pantalla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Industria:</vt:lpstr>
      <vt:lpstr>Clima:</vt:lpstr>
      <vt:lpstr>Actividades Turísticas: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</dc:creator>
  <cp:lastModifiedBy>Karina</cp:lastModifiedBy>
  <cp:revision>16</cp:revision>
  <dcterms:created xsi:type="dcterms:W3CDTF">2014-09-09T01:07:54Z</dcterms:created>
  <dcterms:modified xsi:type="dcterms:W3CDTF">2014-09-09T13:26:44Z</dcterms:modified>
</cp:coreProperties>
</file>