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58" r:id="rId3"/>
    <p:sldId id="273" r:id="rId4"/>
    <p:sldId id="274" r:id="rId5"/>
    <p:sldId id="275" r:id="rId6"/>
    <p:sldId id="276" r:id="rId7"/>
    <p:sldId id="269" r:id="rId8"/>
    <p:sldId id="270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embeddedFontLst>
    <p:embeddedFont>
      <p:font typeface="AR DARLING" charset="0"/>
      <p:regular r:id="rId21"/>
    </p:embeddedFont>
    <p:embeddedFont>
      <p:font typeface="AR CARTER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Goudy Old Style" pitchFamily="18" charset="0"/>
      <p:regular r:id="rId27"/>
      <p:bold r:id="rId28"/>
      <p:italic r:id="rId29"/>
    </p:embeddedFont>
    <p:embeddedFont>
      <p:font typeface="KBJumpingJellybeans" pitchFamily="2" charset="0"/>
      <p:regular r:id="rId3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B713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>
      <p:cViewPr>
        <p:scale>
          <a:sx n="63" d="100"/>
          <a:sy n="63" d="100"/>
        </p:scale>
        <p:origin x="-87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BF99FAF-7D49-4367-ADC3-FD6E716DA4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B72FFD-AEB3-4CB9-B43E-ACE4D47B5420}" type="datetimeFigureOut">
              <a:rPr lang="es-ES" smtClean="0"/>
              <a:pPr/>
              <a:t>16/09/2014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velbymexico.com/estados/estados/coahui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447" y="1658417"/>
            <a:ext cx="51934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5474841"/>
            <a:ext cx="6232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Región sureste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 DARLING" panose="02000000000000000000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0"/>
            <a:ext cx="3651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C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o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a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h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u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i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713A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l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</a:rPr>
              <a:t>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AR DARLING" panose="02000000000000000000" pitchFamily="2" charset="0"/>
            </a:endParaRPr>
          </a:p>
        </p:txBody>
      </p:sp>
      <p:pic>
        <p:nvPicPr>
          <p:cNvPr id="1030" name="Picture 6" descr="http://189.254.115.246/RevistaRED/imagenes/Fotos/numero_12/12_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501" l="1458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937" y="332656"/>
            <a:ext cx="4251858" cy="36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6093075" y="3598626"/>
            <a:ext cx="319582" cy="144016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1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699" t="37031" r="53125" b="17906"/>
          <a:stretch>
            <a:fillRect/>
          </a:stretch>
        </p:blipFill>
        <p:spPr bwMode="auto">
          <a:xfrm>
            <a:off x="1619672" y="692696"/>
            <a:ext cx="583264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14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8892480" cy="1075117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5400" dirty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AR DARLING" panose="02000000000000000000" pitchFamily="2" charset="0"/>
              </a:rPr>
              <a:t>AGRICULTURA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137160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33" y="4419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04925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25622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286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474152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1933" y="3352800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TRIGO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67450" y="3357357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TOMATE Y CHILE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96095" y="3357357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PAPA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5788" y="6324600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MAIZ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50647" y="6324600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SORGO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72670" y="6324600"/>
            <a:ext cx="267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MANZANA</a:t>
            </a:r>
            <a:endParaRPr lang="es-ES" sz="2800" b="1" dirty="0"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63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5968" y="5694257"/>
            <a:ext cx="7239000" cy="1143000"/>
          </a:xfrm>
        </p:spPr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AR DARLING" panose="02000000000000000000" pitchFamily="2" charset="0"/>
              </a:rPr>
              <a:t>GANADERIA</a:t>
            </a:r>
            <a:endParaRPr lang="es-ES" dirty="0">
              <a:solidFill>
                <a:srgbClr val="00B0F0"/>
              </a:solidFill>
              <a:latin typeface="AR DARLING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105"/>
            <a:ext cx="3276600" cy="21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105"/>
            <a:ext cx="3156782" cy="21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encrypted-tbn3.gstatic.com/images?q=tbn:ANd9GcSwn1iMlVm6FR3YJiIbhZrkcEoKTfOV8LFZfs6ZACQ8XsQiez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39000"/>
            <a:ext cx="3124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66800" y="119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BOVINO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69568" y="518131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PORCINO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10200" y="23973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 CARTER" panose="02000000000000000000" pitchFamily="2" charset="0"/>
              </a:rPr>
              <a:t>CAPRINO</a:t>
            </a:r>
            <a:endParaRPr lang="es-ES" sz="2800" b="1" dirty="0"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14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0501" y="5517232"/>
            <a:ext cx="72390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INDUSTRIA</a:t>
            </a:r>
            <a:endParaRPr lang="es-ES" dirty="0">
              <a:solidFill>
                <a:srgbClr val="FF0000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4809" y="310906"/>
            <a:ext cx="7467600" cy="44196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AR CARTER" panose="02000000000000000000" pitchFamily="2" charset="0"/>
              </a:rPr>
              <a:t>TEXTIL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AUTOMOTRIZ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MAQUINARIA AGRICOLA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CONSTRUCCION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ALIMENTICIA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BEBIDAS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MUEBLES (MADERA)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HULE Y PLASTICO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FABRICACION, ENSAMBLE Y </a:t>
            </a:r>
          </a:p>
          <a:p>
            <a:pPr marL="0" indent="0">
              <a:buNone/>
            </a:pPr>
            <a:r>
              <a:rPr lang="es-ES" sz="2400" b="1" dirty="0">
                <a:latin typeface="AR CARTER" panose="02000000000000000000" pitchFamily="2" charset="0"/>
              </a:rPr>
              <a:t> </a:t>
            </a:r>
            <a:r>
              <a:rPr lang="es-ES" sz="2400" b="1" dirty="0" smtClean="0">
                <a:latin typeface="AR CARTER" panose="02000000000000000000" pitchFamily="2" charset="0"/>
              </a:rPr>
              <a:t>    REPARACION DE MAQUINAS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PRODUCTOS ELECTRICOS</a:t>
            </a:r>
          </a:p>
          <a:p>
            <a:r>
              <a:rPr lang="es-ES" sz="2400" b="1" dirty="0" smtClean="0">
                <a:latin typeface="AR CARTER" panose="02000000000000000000" pitchFamily="2" charset="0"/>
              </a:rPr>
              <a:t>ELECTRONICOS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212" y="476672"/>
            <a:ext cx="2328576" cy="1529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954" y="1740903"/>
            <a:ext cx="2343672" cy="155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04635"/>
            <a:ext cx="251918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178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53498"/>
            <a:ext cx="7239000" cy="1143000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  <a:latin typeface="AR DARLING" panose="02000000000000000000" pitchFamily="2" charset="0"/>
              </a:rPr>
              <a:t>MINERIA</a:t>
            </a:r>
            <a:endParaRPr lang="es-ES" dirty="0">
              <a:solidFill>
                <a:srgbClr val="7030A0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77103"/>
            <a:ext cx="74676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latin typeface="AR CARTER" panose="02000000000000000000" pitchFamily="2" charset="0"/>
              </a:rPr>
              <a:t>Existen yacimientos de: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Barita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Zinc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Plata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Plomo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Oro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Cobre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Fluorita</a:t>
            </a:r>
          </a:p>
          <a:p>
            <a:r>
              <a:rPr lang="es-ES" b="1" dirty="0" smtClean="0">
                <a:latin typeface="AR CARTER" panose="02000000000000000000" pitchFamily="2" charset="0"/>
              </a:rPr>
              <a:t>Estroncio</a:t>
            </a:r>
            <a:endParaRPr lang="es-ES" b="1" dirty="0">
              <a:latin typeface="AR CARTER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096344" cy="1628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01" y="2529753"/>
            <a:ext cx="3135348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909" y="3573016"/>
            <a:ext cx="3214091" cy="1581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915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825" y="5589240"/>
            <a:ext cx="72390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FF"/>
                </a:solidFill>
                <a:latin typeface="AR DARLING" panose="02000000000000000000" pitchFamily="2" charset="0"/>
              </a:rPr>
              <a:t>TURISMO</a:t>
            </a:r>
            <a:endParaRPr lang="es-ES" dirty="0">
              <a:solidFill>
                <a:srgbClr val="FF00FF"/>
              </a:solidFill>
              <a:latin typeface="AR DARLING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01" y="188640"/>
            <a:ext cx="209550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014" y="188640"/>
            <a:ext cx="2457450" cy="186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106" y="2257233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7685" y="4122465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50904"/>
            <a:ext cx="272415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1026"/>
            <a:ext cx="3181350" cy="143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63" y="2379390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430" y="4122465"/>
            <a:ext cx="3000375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000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5543128"/>
          </a:xfrm>
        </p:spPr>
        <p:txBody>
          <a:bodyPr>
            <a:normAutofit/>
          </a:bodyPr>
          <a:lstStyle/>
          <a:p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DARLING" panose="02000000000000000000" pitchFamily="2" charset="0"/>
              </a:rPr>
              <a:t>Artesanías, Gastronomía </a:t>
            </a:r>
            <a:r>
              <a:rPr lang="es-E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DARLING" panose="02000000000000000000" pitchFamily="2" charset="0"/>
              </a:rPr>
              <a:t>y </a:t>
            </a:r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DARLING" panose="02000000000000000000" pitchFamily="2" charset="0"/>
              </a:rPr>
              <a:t>Tradiciones</a:t>
            </a:r>
          </a:p>
          <a:p>
            <a:pPr marL="0" indent="0">
              <a:buNone/>
            </a:pPr>
            <a:r>
              <a:rPr lang="es-ES" b="1" dirty="0"/>
              <a:t>Fiestas: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En los primeros días de noviembre se celebra el Festival del Dulce y de la Nuez, en el que se reúnen todos los dulceros de Parras a compartir dulces de nuez, higo, uva, piñón y cajeta. Las fiestas del Santo Madero, cada 3 de mayo; las fiestas de la uva y del vino y organizadas por Casa Madero, que se celebran los días 9 y 10 de agosto. En </a:t>
            </a:r>
            <a:r>
              <a:rPr lang="es-ES" b="1" dirty="0" smtClean="0"/>
              <a:t>Saltillo y Parras aún </a:t>
            </a:r>
            <a:r>
              <a:rPr lang="es-ES" b="1" dirty="0"/>
              <a:t>bailan los matachines viejos ritmos de Mesoamérica</a:t>
            </a:r>
            <a:endParaRPr lang="es-E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DARLING" panose="02000000000000000000" pitchFamily="2" charset="0"/>
            </a:endParaRPr>
          </a:p>
        </p:txBody>
      </p:sp>
      <p:sp>
        <p:nvSpPr>
          <p:cNvPr id="4" name="AutoShape 6" descr="data:image/jpeg;base64,/9j/4AAQSkZJRgABAQAAAQABAAD/2wCEAAkGBxQTEhUUExMVFhUXGBwZGRgYGR8eHBgaHxwgHR4dHh4fHCgiGholICAaITEhJSkrLi4uHCAzODMsNygtLisBCgoKDg0OGxAQGywkICQ0LCwvLC8sLCwsLC0sLCwsLCwsNCwsLCwsLCwsLCwsLCwsLCwsLCwsLCwsLCwsLCwsLP/AABEIAMIBAwMBEQACEQEDEQH/xAAcAAABBQEBAQAAAAAAAAAAAAAFAQIDBAYHAAj/xABFEAACAQIEAwUFBgMHAgUFAAABAhEDIQAEEjEFQVEGEyJhcTKBkaGxFEJSwdHwI2LhBxU0crLC8UOiFjNzktIkJWODk//EABsBAAIDAQEBAAAAAAAAAAAAAAMEAAECBQYH/8QANhEAAQQBAwEGBQIGAwEBAQAAAQACAxEEEiExQQUTIlFhcRSBkbHwMqEVI0LB0eEzUvE0BmL/2gAMAwEAAhEDEQA/ANvSkFvX/aOuDUg2aTyd/wBB+WJSlpiN4thsOR/XFUbV7UpCR0Hx/pi91WyYoGrnt+Y88Vur2pTGnbn8P0xdqUk7PL/9c3/o/wC4YG9EYNitg6T0xlWmJTKiBt6/riqUsqHM5TUVNxpM2IxZUBpW2xFFH+9sRUm0zHQ/8YpXYTl/d8XapB+1gIydb0/3DFO4KPjf8rVy/h/ZmkubyuqW+0MWNyNNg1oPnhQstw3XpO9DceRwG4XTaXZXLL/0p9Sf1wbuWLgOzpz1/ZWafA8uu1Gn71n6zjQjaOEM5Ux5cVaTI01AinTHooH5Y0APIIbpHu5cfqhHbKBk6s7WsPUY0ChgLi5qp3yCmpETJm5P6YMs0eq0variVVMnTZK5pnV66/CIW+3WcQrIUnYrjldqgDVGYQpgx+EHp1xFZXR+MVIyrsYAtJIkQWEmOe59cYtQBcK7Q1w+YZlJKkiCd4AA93p9caV9FpuKH/7VVn/8f+tcWVTeVU/s6Pj+OIOFHLTNxA087myKdNopsfEszAXfrhKV1Erv4kAkjYCSOOCtP2E4h3+V193TTxsIpqFW0Xgc8GhNtSPasIin0gk7DncrRYKuavYii9iKL2IoseG8Te76Y1aqtlTzfFaaNpY3JxzMjtRsTy1rHOrmhsmI8cubZICmTNJAYMCCP0xuXtGKINL7F/VZbA51hqgzHEDpJWLRv69P641B2jDO7TGd1HY7mC3LKcV7QadSky7aY6AagThtYpNpds0WmA4lwQB1Mzz6bYy87WiRMtwb5ollO2Di/d+8VCP9uOd8e0fqBXfd2C+vA8FF8v27NpFQf+1h9Z+WCDOiKA7sPJHFfVFMr25pnd1H+YFfmRGDNyI3cFJydnZLOWn7o1l+Oo43t1Fx8RgwIKTcxzdiEQp5udiD6YtZUgzGKUtL3w6YlKWvd4vTEpRBu2Tr9irf5R/qGMv/AElMYn/M1Yyl/jOGgdD/AKBhcHxBd+T/AOaVdKBbqDhleZS6m5icRRNZ+q4iizvbWvSGVqiwaAIkTuvKfIfDFELbQSdlx3JZCq9UaEZjvAF49ME1t81Zgk/6lGu2eSqvlaSLTYstSWGkiAU8wOeLMjfNYETx0TOy1B6Ll3A0hQTpIaAFvsfLF6xVqu7cTS2fGu12XqZR6S6yzBQPDaxB3nywAyNTTcKVYPhvZirmizIyKFIu0wSeUgG+L74Uo7DcDRK0vEeztdslVy6hS7aYOoBTDqTvB2B5Yvv2lD+EeCqXZLs/XoOO8TTf8Sn6HGxMzzWXYsnkps7UH2vOEH/puPkuEp3DcheiwGEMYD6LVf2W/wCB/wD2v+WGYP0rm9t//T8gtfgy4yrZvMFWpgD22j5T6cuvxxFdKziKl7EVrnPabtrQoMyLTVqkRqUlgLWJBI67YDiiWd1tHhvm+fbZSeZsbavdco7Qs/eFywqFhq1KdQMiTccxsekHHcIja26r3XKiDnHc7qzw7ilSlCU2AWxYxNucD6YSz+zYcwAu3rhGx8t+OT03W5yeeoaY1AhryzXPpP5Y8BI7Jx5jpGkjbYL0zBHKyybQziHYwVyalCtGq5DzE8tJC7b2x38DtAys/m7H2Sk0Wg+FZ+v2PrAx3lIn1cfVBjqAg8Je0V7H8AdK573QyaDYNN5F4/PAJI2O5ATUORJH+hxHzWjzfDKetgBHofLCzsOJ3Sk4ztjKYeb9wq54R0Y+8YAcAf0uTrO33f1sB9vwqD+7HRvCRPVTB+OMfDTs/Sf3TA7Vwpv+Rv1FoivEM3l7vMC/iGoEDe4IPzPpgrJclvItBkx+zpq0Oony/wAUtBw3tiGSWpVCeRWCD7zBHwOGGZZrxMKRn7KYx+kSt+exUGR7XsrzWpVNP8l/kYwNucb8TSEV/Y7C3+VK0/Mf7V0ds6RqhSGWnbxEfUA2j34J8fHqrp5oR7Fn0ahRPkFB2r7Q0alBqVJtZePELAQwNyYvY4MJo5Doa4b/AEQY8LIg/nOYaHTqsRxHtx3OkUlOpYUSINo3Pu5dML/wvOfL4yGgdRuln9pxyNJH0Ws7O9u++0d7YgQwXm0cv0wLPyJsPIAeLZ6coeO1kzCRytnks+tQSDfp08vXHQilEjQ7hZewtO6nGZE6Zv0wTZYQPi/ZfL13LMWSo95Vrk+hkfLA3RglMR5UjBQ4QU9giqVAtYuWXTBATwk+KTpa8bEAbYwYj0TLc4HZ4Qv/AMCvTutWvSvulYe7bSdsUBIUQ5EP5as0OzdWYqcQrNSNmUgsxHMeLUNueNCNx5QXZTAPCDa02WymSpexSAP4ikn4n8sR0N8Jf4h5O5UjZilEBtI5+E/kMZ7pw2U70cqN3WfAynykT8N/ljRYCrbkOb1tQ11K72OFnAgrqRPa8WFgcw0ZjN/5H/LGJD4V1sUWWrb/ANl3+BH/AKj/AFw/B+lcLtv/AOr5Ba7BlyFSz1KalE7aXP8Aob5Yoq1cnFrK9OIrXzz2p4TUGadakozsXErGqSTYajA6XOG5spuNjh7RYHNdEnDCZZdLjRKmp5KmlFdYAIWG5ifPHkMntCfIlpp2vZeixez2N2rfqvPwam3jEzp8MbbWPwxuDtjIhIYTsCg5PZkbi41usxUoMjHvFYR7N7e6+PV42Ri5ROmifZcSeHIgAuwtt2d46lKgoZi1o8UAgbRveMeR7U7LyHZRMTaHSuF1sXKh7rxu91vMv2ZqZimtTUF1AGGnaLbDpzvjrYAljiDJBVfX5oEoa46mlSZPsdWptOqmbRuf/jhsm1hopOrdk67MW1oJ5RMe+RgdFE2Kj/8AC+ZGxQ/L9cVRU281GezmZ5rT+JP+3FUVBXmvdo+D1NHhp2ggyST5QOfPGX7DdHgeBI0+Sz3DsjUWktr3trUEX2IPPCkeXCAfENk12ie9nLm7jZWTlK/4G/7T/uw2HAiwufoKiajW/BUPok/RsTZaGocKtmKTx4kcDqyED4nGdLbugmseSTXRJr3Wb43wMFpBAIMiOfkd9uuFh248Sm9x9vZDd2a0ghu351QHOZGrSdSSYn2lMe+fTHZxu0Yc12ivkaXMmxXYzNS1XZHtCinQzHVJgwbeWr5+pxxe3cLJMnewjwjy/wAJvs/IjazRK7f1RmuatJjXpVG3knUZMmLzZzvM4Rw5JXvAc6nH83Xon52O6LQ+K69v28lGnafMCt3venUY8JupgR7Ow90Y6uibVq1BInIxCzQYj73urtPtdXOYV2cEMygJpkATFoIPzONXK11uIpajjxJmd2xpDt9yVPxLtXUqNFqcwAo6878yfy9ZOCXcFc1zBFYcPNUcpxtHMNWMgnUCSLdL+nLHO7RmzMZ5aGWDweVWMYJm3acuYZj4G1qTAYNb67eeCHObG0d/4XVdK2x692bhVs3x3ufaqEHkNW94te+HGSahY4WNAUzdpdKqS6PqsqyCxPSAZnF95XKvudrRTL8e0pqZXQBtJA8UN0KXvtyOB9/E86QR91psb27rOPmRUq5l1MhkcgxHTlywrOKC9P2fZawlaz+zziGjJKBv3j/XDkJOnZcftwAZW/kFpxxeDe4937nFmYBcnSlXiIZ1OwXUb+kDlgjXalk0FNm+JLoOlpbkLi/rGNkFY1BZ4cQzPPVPkR+uFy2Vb1sVLt3le8QtWVA6Q8r7Z0zA3J0iSYG+M5L3iIgHZEx4w6VtjquSZ+vWDd4PYYGIuumOfT345kcUYbpPK9SyeEHuyaI+RXuGcfZNIaCosTzjGZ8Jr7I5RDE1wJR/O5cZmkdJHUNhPEyX4U2qvcLkZuMJWaSs7QyoVoZgQNgOZ6Cbi+PfY2SXxiRzaHqRsF5HIiDXFjTZ9F2XsjxU0UVWnu49kD2Seg5CeWPGT9vg5RBHh4/2u7B2eWQjfdbKnxSmwBBMHyOO41wcAR1S2oKQZ9OvyP6Y0q1BL9uT8Q+eKV6ghnabiwpZarUR1DKsjnf0540xhe4NCHLIGNJXFavbbOVKdZCSVqHoZgCPCZtPlhkR4kdgnjmzaWPxD69fRBsvxzMZeASxYj2WJMc+uE8js/CzYrbQ33IpMRyzwSUfLqt72W7ah0CVQqVLT4pB8xO3pjmZkMnZrWsiBcD18k3jzDJLi6hS3NKGAbqJw5E4vYHEV6KzshvaW2XYxN1/1DG3bBGxd5QFx7inHKmudBRVeCI59D0McvPHJGHHZ8yvRFsbfDe6KsKeZp6VJUGD5g4Tillw5dXkkMnFEjdLlmL0KhQyxBAJFpjnv0x7eDI+IxtTOXBeRmh0S07oV0s5qnUoHxHSy6gRuLBgRAMMJHKRj59FBkxZew3B3XpDLE6LZZapktT63aoWtfWw5WIuItj1wNhc0uKnyHDkp1KbqDq1i5Zjz8zgWQSGWF0Oyjqno+RV6pw6mahcqS0zJZiR8Tt5Y3ESGgpPKJMjgfMrN9ouE1S5ZRK3NvkPXDL+2Mdp0O/UOf8AKRi7PlNkcdFVq56vl1ChmEfC94j9nE7rAzW6iAXH6qgMrHfVkAfRFeyvaYUm0VbA3JYfe8+gwl25hvmjbJBy3bnoi9nyCN7mycHf5ozxGtWemWyTU2RZJ0BQwHMD8UD0PrhSLuSQM62udwOBt5+6O8yGxjkEDr1+Szadps0Jcs0K2xEA2O/Ub+Qx1YsHs8BzGDdwrY70lJJMrwudwPTZaHhfF2qUTUzKqmsMivFzPMidpBv5Y5EuLHCSzGJeRuQTdBdjD7TkicHSih06Ibl+23c0xToU7ajBY3Mnfpfpjow4M5juSTT12H+Upm5/fzai2+m6hftXmnZoYjSJaFFuWxFiP3ONnsvDLw5xJJIrf85SYypw2hQpXMt2/rAqoRSYgkkkedv378Vj9ihk/emQn0VS5pMOkNr1Wq4Z2zo1LMwDWkX5+u+FsqbLxpSDHbehHl+6LA2KVgOqj/daRa4I3wqO38at7CN8DIqnbavUOa7oWpmmGnSILDlJG+3PHULQ4EFUHEVSxXGkN5A8vDFvTHn5vC+rv1QZpDqtZrjHD1qS6wrRtsp9QNvdg8OSR4XcJvF7RdEdJ3Ch4SatJ1QuNLbgNsPKb/DEyRHIwuA3C7MOVHkA+aTj+QfvSyg6W6cjzx1+yu0I3Y4jkcARt7rzubiOZKXNbsd1qeA8eLKFeF2VYkzy9cczN/8AzbwTNEQW877f4RIu2GGong2tXmOL5unpWk/giANCEcza0/E4Y7Pna+PQHAkeS1KynWQp8zxrOq7KNLAGATSW4kgGw5xjoDcWguABpQVu1OaQS6U4vP8ADIMDfmOQOIeNlQAWHqcUrnNP3usJJMGQoPKxtBFvQ4rLn+GxQ2IjV9/NZxMT4jIJeD+cKpxLj1Mae7AIgeUQdusjzx5yHDkcSXndesix2gU7ZRf3xTqaCR49jy3tI642MaSK6Oyw/FabVHu/s1ddN4g6mG+PS4svx+MWu2J22O4XkcqM40tjpvuupdm+ICsgYiAwsD/xjzeIRi5L8Vzr3K6ziZY2ygVsn8ZVVo6uXh+ZjfHRymExmig6C8EBYfO0EqI4Y6SbAkyAdp88ciKRzXBLQZBZID5LNZPPNl2dIvME+mxA8956Y6E0LZgCV6uKRs7QQjfGaAaj3gQSL6v64X7MnMWSGF23kuR2jADG41urv9ndWTVUwPZMEev54Z//AFD5G6HNsVe4SHZTGW4HdE+0GWr63dQrBSqhVktBG5Hw2nfywt2bmRNY2Mk3zZTM8TrLqQmhXqd6iOunxDl7/wAx8cdHJeHREtKZ7IB+IHsV6txKoGaI3PLzwaP9A9kjk/8AM73P3VfinHaiKoIBkCD0Pn8RjnZGEx82tdvs8RdwCTv5KjR4pTqGn3kFgbnaPOeuAmCSLV3ewW5cdj724S8R4R3uqoGDGJVVAva1+eD4faAgIjcPck8fJcvKwXOtwPyT+xXGu4d1qNoUkWb8W152/phvtzEOVGx7BddR5LnYcoge5ruv3RnjqdwUqllKs58OwEAGRclr9BYfHHExe7mcWNsAdTz+y7zQ50NOALq+Sy1Zq2Yrud9RliDbTEWx6rvocKAVv0vqV5vuJJ5S1wo/ZSUuGIkGowkkaYY7zMx8scubtGWUkR3Xquvj9l0Lfyr32+iArEAsC2w5Tckedt+mEAzIumnbZdT4Bh6JmRymXdH0wGixO4m/9MHkz8yN7XEpGXsmJrdICFVMlVpNPIGCwuJmwHOcdvH7QiyPA41fQ+S4mRhyQ71x5K+vazMAR3zCLRAwu7sPFvZv7laGbNW5XZ+19MHNKSUHhETr1QPajSIIj4Y3aNVtpZfiuXotTdnq0wdNhqa5HITz22F7YBOxsux2Kx3NlYqvVTYsVgRE3BGOY/HkY6huhPxnNeQN0J4kkiel/Ij9zg0Bo0nuzXujmpHOHa6uXJbodN7kRbCMumLIFei62WxpafNQdk8uXqS0AI0wTefSZgXx6Lt/LLMTQ3+r06LzXZuO0z63dPuunJlSxTSJgmbj8PnjzXYEkY1tP6v7Lq5jSSK4V6uh1Nddx95eTOfxemPTNcKCRc06ihnaHL1HpkIAxhxGobMCPxeeNahSyGG1le1mn7TUD7eCbbeBb+uFzGHNTQmdG8lqF5qijCGUadMiLWJvtykXE8sch3eRPO+6UM0jXF1oFxPIqg1qY5xMRHTDEMxcdLl0cTtE2I39VLnn10qdSSGFiTzjnJ3w52U90c7oRVHdC7YhbQf8lqexnEdaAFjrAiDsRPSd/PHJ7Uj+HydUbeT+5WsRxkipx4U/anPZkACktLuvDJAh16MGmCD0jDzJifBKK8lqMaXBzKPoUCpZzU0MVDD4X3/fKcLZGPoNtHK5+TDpdtyocxw1aoaqxI8No5xMYyyYx0xMYeY+HweakyhK5Usx1W5mRfr06R5YwW95lBjdt11sqRojLkJ4K7mqBTXxyI9B5nltj2OTJBBAe/Ft4915BsUkrx3Zo8rR9sMtVpolXvKupmAeD4AAOcC0mAMeawJ8PKe5jYw0DjzXVliyImDU4u80S4ZxanmGSm7K7C+tQbEDeOQMRvOOfJiT4rXSEU3jf3+66GLmMEjdJ3/P2QnN5Uh3t948/PHdhNxj2CTnsyOPqp87l/4aKQCLb8rA2PyxzswFsmpLPLm7goHxPgakg0SAbllNhHKI2xmHLoU9PYvaThs5VOC8X0EK915eX641k4usam8rulwcLB5RDitEsRUTSNNzYXMWNxeN7/liYEzWnu5rI6LkZ2O79cdX1VvsvnWzA+zVWL02U6j94Dp6zzwbtXFxsNgyIx4jwOiSwsnIkk0HgKLuhQr16CEHQZQncWkiBuOsfDCRf38THuvddyJpJ1u3PCqJwTW4Dva5MdSdhPKPpgpyg0bDhKy9rVbQFZPZykwOl3Bi0kET+mBjNeCLCWb2rID4lSzvB1p0mMsWWOYA+nrgseSXvqtkeDtN8kobWyI9ms0tQCm8Aja2/uwtlQSB2qO911poQW662Rat2Xy+o6jU1SZgAj646MMuWyMNBavPSRRucXbrSdo+0dHNVaNbL1CVMrcFSGESIOxg/CMPjlAIKB9ohlkjvmU6v/LGktJ1RaAYgQZwjNiOLzIx26NHNVNIWK4nSK1Ygt42UFVIcqDY6ZmT03wd10d/rwiaNRDyr1PhOohW7w2tKx7ojffHNdkuF0An4YIwdWpXshw7u2amSwgSFIA35i0mMAnc8hsmlGnlY4EbIJw2oy1lKiTrt/MJgzPlj12SGOwT3ooV+68fFYyBoPVdRo0gQoYyJHkCeXoMeD7OlcMnwAev55r0WRF4NymZqoFzTAlYKloJtOqxud7tt1OPVS/oH9lxp+vPyUHGaimnYr7aXBB+8J/P54HHyeULGvvBdoB2kQtXcEwCEvG3gX9MEumWumQNSAZ5ipVVYk8iBIM2j99cLtkEzd2177LT4tqG6XhmUevUSiVYqzBWYAkLJgyRIEX3NsCLGtdYNFZbFpOoDhbyj2CorNH7QWWT4WS8QDEyBPp8MGfh6n6g+ijPzS9tuZsrfZbs/kactQYVWUwW1THp5fHnh0Fzm6XkE+y5rmaTqAItRduM9R7tqIZDVBUlPvBTzPlt8RgUrG1ZTOLqLvRcxbKtqhWlgJBtcc/UC2FpJABbuE0YPFtyiWVzk02WoAIBG+/KOojCL4hrBYUFuG8vDgoKGbH2VpU2gaTsR1Bj9xgkcTjlt0n5+S6PaBDYiSFB2dqxXpuAdKsJAuY2MdbY9LmwNlxXROdz1O268tHIY5Q8D6LScT7Sd470nBWkxAFuWkEzE31GY6RtjyH8NfjCmG3D8+y9PhluWzUAnU+C0aToyQSTeGJgR5GRjpsycoRF0tEnpQQcfCx5J9HAF9aW441wrLBAsorFYDF0lmsBuYk32wzJG57PDt7JEODX77rmueylfLVIqVQ1Mm2rnEiDffbbpAwrbZT3bxutyQAt1DhU6OeS4kh9URsv/GFpsYj1CUdF/wBVHxXh6sGqKviN7WH6ScSGdwIaU7iZr2uDHcKThNTvaJV4I28x5nGZXdxMHs5/ZdnIhbKzTvuq/AM2KWYHdrYsUljH7Ijp9cdXOZ8RgaphuN9l5yL+Xk6Yzztutbxnhv8AG+0BYYJLtyaLGBNjpx52CVr4u7B26Beow4HSt0vO/sgveVXe1PkxR+RABMHzMdRBx1ZMOKOESar4v5rzc0D25Do5G0d1VpcSKAGVOsTp/DP7FuuKfhsobrHc2aARLg1RcwQlRQVF9I5x1tG5GMsxdL7BTAx3ReMWEfy+Sp0rIgEz8/y3GHg2kWXKkl2cdlPC9Ppi6QLCxXCc5SWlmDXWoSHVwykAAzp0FZBEzOsTdRbfDDoiW7FRkwBtwta3tOgOWyGbp0FYFWlHOtpaChMAESAxtG8YzWkeajfE/bb2XOuNcedqjMQtOr7JWmpULAiRJJ+f1xjQx4BoUrMj22CSq/B+BNmUao9bQAYBYFi3U3ItNrTedoxiSURkNAUZHqGpxr3XuIZWtkXC6gyNdW5GPQyrCeR58xjTHtlCpwdGUZ4Bxai4/i6lrSNAEnWLbE8yZ38sZyZZgwRtA0UbQWYzHyat9Vrq3ZRkq1Fo1tSsykoViGKiWE7ix6Dnjj4XZkQlL9V10/yn8mV7fCVzjtnQ+y8Tqmk2qoHZ7MGF/EFMzad0PK1rY74BSZc0jb5rsOe4NkvstOo9MhSFdVUkNqI1AWN487YqvMqMFupo3QDhPZSpmKVfWxFRwoRqi2GkyIEWU9b788DGouroEzO1jWjez1XOanBqvfVUawptouOakg288CyZmxjdSBjidlV4hxLM0Waaop6RKAAAEDlfflYdRgUOPjyN1gWrklla6nGvLZEuB9rK+g1K1OmyzarEgagVIcBppz+IiPoWhpDqHKCXPLfFwinYTiaJVfu57khj4RMQFBmPOLzG3XEstO66EWMzKhcQQK6Kp2gRv4lU09Tu2otIBUfhIC3AsJnlzwt8QyR2kHdCZF3QWZq8dcU4KUlN7abi8c2Mnny3xr4Vh3slYdKQLOxVTJcXLQrhVBMgiQp8j+s4M2BrLpLume+ulfJaTitcLlkYJpLWjTA6EjqOh54Rx8J7szc+Hm7RsnKIg8XJTuwb0zVYNAbTIPKBv6b4J/8Ao4pnRt0bgbUk+zZGMcb5KN9o8iKgWrTUsATJ3gWgjoLTbrhHskkfypOV03ySxeOM1aJZXLChk6L69BNSpqqXBHO7gk6IUwOogbgHsbvPhQGhrL1oV2gz60jRzAK1Vq31H2gUi5EeFrrPLb0wUQmzfHog9+ALAsnzVTtQoqZOm7J3bh9DoXDSSJldulxFpHW6Y/VsnSbHiWVRMuI7yq38xRSQlrCdNz1vjJ74/pbt69UI9yP1HdanJ5TL5tDTo1WgD7kl2bSdC6SNRJKtJIgC9sXHAR4nCii47YtXhF/2QzhPD3pgoyaX06wZuVPP0BgYRyw6wTwulkODNgbQXK5apVrCnZTJI5AEXJ9bY9JJOzHxNTt20vIaO9nIGxtbjigaaaVHKtBh4gB9M3gw6kbqRfleI89gFj7lYwNBXVeHx0yy4+fkhRXNdwPAoIqOhWmTFib7SFPvsVPOMOOibd2adwOiv4iSU+Ldw69aQyh2bq1KraEN/aZrX5rzuDI9wPPGZZ2QgNtEisnVVFPznHsxlJpCmuXA2UIG19CWJ8U4qGCOSpNWo/SlUsrm20jb6q3w/jOdqItSKdXVsFlTuRG2gtY2mbeuGi9oNH6pUNJF+apt2zIMOrowsV07HpdgZ92CV5KvdCGWKBbmai6r+0oJsBP4iDg/AtCC3WVyxo5bx3qRrYwJJjYkb6RAHkMcN+Q4zA9Auq1oG4FLCcb4YzLXze1M1dKDm0HST5QcdOIEMHl+Fc2Vw7wt6o+ENDKUg6hYEEiCb35HeWJv0O4nGHRubJqPCkspDWMbySiHDKIzeWzFEgPTQDuyJBDkWiR907W2ttjm5UxiyIxH1O/snY8V4a5r+OnosqM+cujZTMUwwB1K6MAyTcFTF73G159MdYU5vhrf8/AkXNcx+9ghdU7E8TFSjl6pGpwjEXiamkpvyvOOU0jHyPRPSNMsV9VyzhSNUr+MmZJcsfiSes47N7JAL6H43l2NKlUpgCjTpggGQRMAWBBsI+eBvFhM4rgH11Km4TxE1Z0psojU0F1MgxbkQRimm9kSeMM5K5/xDi9PM1GrqpVXI8JjV4RpMwYkx9McrMsyFFg/Tssl2xei76Kh0qlGpVWDcOQtNB1K6tJ9x5Thzs6iw3tulc29Qr83UHZ3/DaqemoVWKlMqNrSpv4kIkHmCFMRgMuRomLHir4KPBjunotcNh9SjXZnK0qGsUSwFQBiNchqZJKT0YEFfMBSZOLy5iWBvvaxAzxko1Wy40mBuDbrPLHLrQbCeBvlcu7YZFadZSps6zHpb9+mPQwkkfT9wuflNpwKNcOUHKqlTx0wkshAsphtSncOvi+Ec8CcPEXDlZ1gANKrcPpPRrNk6raqL2RjcKzeww/CTcEdQcFa/iVvI5/uCsOjBuN3B4Wz4PwsUKINQKrEFZAkNI3nfSR8RjhdoOmdlu0uNXfKNitb3QDm7oBxmjmdLsjVKheFXS2graLAQCoiT8z06eE5pFAUR81J26Bd7FHew3aJ/sqJXAzNFj4kcanItJBI8ZCgkKbm8NI04b7wNO42QHC633Qjt4KKsMumoCiyqrT4Sj+IGZ5jQZ/TBbdfoqbo0nbdTZHICpSVnUMSiyCLaioLEeZsJ3sPPHJy5i19NXTb4gAR0Cz+d4E5j7MCSz6WUgeGQbknaIucN48pkAtK5EYYNYTOzOSOmnUoVWo5k6tLhvC14CON1mCJHlN8FdIQT5IAAAB6o3ka+YavSq1qegNSamSWJMqzagdV9WoAwZtcE4BkNaYiQbTRnfNILFUOFb45Kd3XpmmgClWcifEbyesAHAMCUSaseTcH82Q8nGBqRuxH5ugJ4satarRzDKtRasrU0kalErpgtsQdSiTufXDXwzIWkMB26ILJnMkD+aWg4TqGZZ++JpVaeiDeHgKjgcxppj4AXtC75A6MgD9JH7o8bdLw4dQrPCcxUpIyVDNZHcPfmTr1ehBBHlhHLZqfY4ICNE7Y2k4pRGaQrAZ5WzmFswa9iRaQT0MRjGM8Y53ukWTxsIQOjRNOrmMvpAdCXUKQQ1NvHECIPS0iV6Ses13eN7xq55bRDXCwDZ3rbqlbiatd6NKo0DxtTQk2gSSJJiMZAHmR8067Anv+VTm9Cea9UO7Odn2daddmIpnMMsHZlpqHJ8xqKL8emGMmTRGSkIWanhbHitb+GQLc77/DfHBbINWldTRW65qvfV0NIMi0ld6niIEsevP09Tj0sEJI5XJePEStBlir5LQarMdK6lZpKOoNtJgqLxPkOewAHveA3dCmaGstp8Q3pEeBMaGRR7jva4JI3CL94b7QLxaZxymRHI7S0AXpH7ldPKkJxw4HyQTO0aVTiQCLqQL/ABO8JgFQZY6iSQBpsdzYRIj0UIbrAqwudGBa0/YjP0wXCoadMOwRCZK3+8eu59+ONngd/wAUujBZipP/ALoo0+Iq1I+2hqaTcBw14uLcwOR90NYkveN36JSZmly6v/aDnXo5FykFyUUSJ5ibegODnhCj/WFmuxnGave1qbpTLUyqkqDBlwvX/N8BgQ2KekaHDdy5Xw3iJWtXQiEDMY/BB02m5HX49cYyIe83HKXjk0mkbo5ujWULVVXBA3APpvtjkPbJG7U2wn9nCjunU+E91UU5dgiiIBEm+olSZ9kgzfaDvMY0+ZsrNMos+ayyMsdqadlf4VTRkLUwAuqIH3d7TzSZK9JONOfI6MMk6dfP3VNY1ry4dd1Y7RZgUcrUdbsAI0iSCSADbkOuBRMD5A0lFcSBdLnNTjFM5eszgGvU/hJzKUxpJMmwnx7XJjkMehiYGNo8lcmZzpH30WhyQdXrZmoNJSmKahTZqjc/dM+XzxyM7d7ccdTZ9gn8VjpCXEb1S9xDOmjSy7CgWWpT7h2kS4ImAN9QYalJFvEBEzjqRObRACQc15AtWOIcUIzhp1CBJ0rFl0nxC345KjzE9AMKStEsWsc/4R43aH6SpOM56pSy5ekup0b1gMCkwDJ9rbqRgGFYmHzRslodGhPZ2s/dJTAirSYppAOr8SFh0kb85jD00ZbZHzWMYsc7TJW4IHp1Bv3VvtjmqbUROk1HUHSGkpA0jV12IERER6EDSaPCAH7EEJnY+uy0Sjm5IqLeZQjT7iCpEcsc7tCPxApnGf5qbtHUzWWDVaAmm4lz0gRMTJEmfdfFYEwBDXGjvXqtZTNTNhfmg+Sd/sFKoABpfTqBmVllOpY9oFlM3nfHQkcNVAJSJgLg548PH1U2fztWplKVQEnRmBrEA9SGmJEQRaJDGcJY4rIfF0cL/PzojzMLWgnkbIxwbisX0+E+0p3jqOqHrgE8HdOq/YosUmsWo89wrJ1HdwySxhgzezqHUyU+gnpixmStHiBPr+cq+5aUw6F7ukgOqjTXUYkhdRABuAZImQeXnguLA+YO3ouNoGTksxRZBNUPqrGQzjVatSpVNOl4O7VmIlilhIPLxfM774bOIO77tx3S7J9ZD2DZUOD8RbURU0qdRCkGQTvBPUgyDz25XRnxKbbd05FNqdRRzi2UpZhUcEJmEjQ3MMNg34kJiR0nCkWQ+Pwk+Hy/x5IzoQ/okpZ2moAejUVvvClPdzz02FjvtzwEunvwvFetX80UQjqg/YPioWhWy9QqClVKlPVYgsCrgT5ikYx3sxhdHsuZA7S5aNmUkSJt4p2P6nHAczSV0w+xugdbszQSqKq6leQ3haAD5L0ttfDQzJSNHKD3DL1cK9XZXVe+pB2fSutABUnlJiG3288LRiWIl0LqDd6PH+kZ0bXbOG5VXi1eoF0Ck9XurBVjV7UkldWo7RKzz9cdHFkYy5XOp0m99Pr0S2U1xZpYOPt+eSxz9+9f7QtREqVGNhMpYrBGkxtEG8xbHVjOkDSUr3Tnb3+fdaDhLBWcuEV9ZlVJjVadI6HefPCHaAe+S6T2KPCAEUy9Rv7yam21JGRY6lZ/X4YPiQiNnvuk8k28jyXZu1+QatRAUAhW1kExIUH9cHdwhQGpAuYdgM7L14R3dwjgLuQjlnOAhwJXZnxXxC3kc/dc/wA5lpr5kwwPeGANxJbf5YPqAO65zcbvLIPBT6NZERi9TSVaJUFpmGgEWtcX5R7gPa1x0lS68SsrxohA6HUoMAMD4zc3AabfOQMYd2Wwt1E0Ch/xCjpAsqbhHFq/etqQlXkk6TFr3+6ttojA8rCEbAGeyuDMD3HVstSM4j0WWpTlTve55z13i84SGKY5QNVORzk62FwGwQDimVSplyigUbgSqAo8Q226tZfh5nDeLNkskMDjqHO/I+fksTd2YxIFPRzGXWnRy9QtCrq1OBDNsSRqtawBBtI52YxsFxmfLJRJ267DyWWZrYdI3AI5Q1CMxXoJTY6Uctp+7a4joY1384w3O0iNzxQFUEo2VrpdNHk+ytdouFN3pq11K0u8BJBFuViCSD7rEYzBDoibazJNqkIARTsvmg7qZJjcnchdyfM2xz8rGMXitN4+SJPDW6B/YGo5k1kqKjGfDE6r/eBAF7SAD6mcOve2YAVyqczSC7yQnib95Lu4LtsFB0qoYkiSxJMtO3Pe8Y33fdnSl2P1tJT+HZlqKAAiO8BkjkQRA5X8+fTG5MUO2ceUNuTW7RwtNlu0qArqPhJIE+u0eY+uOJk4Ekb/AG3XUgyWyR38leelRZmIWnDgEgrIeNr7giTcX+GFDJIP6iCPz5o7Ymu6IXxRP4EUxoao4dFdrHSSDNoIIDe3aYkzhvDmPeGR25GxIHnv+UFnJZqbSGnh1Q09L1+7cguxYTvGzSPDAItHkYGHCWSPDmix9kjqc1pB2XuEZGkGvWZqVMFqjlkgbeHaSGkwNW488Cy3ENpg8TthX3+S3BJ1vYLSrWyi94y1l1AWAZT4faZRA1W5CTeYEk4fxGiEize1f7XL7Qf8QygRaXOcSytXU1Jl0sNMhGEnmxlQZJJ3wzKWkbIWCyVgIk9KWC4tRh/DJEmI53gHy3wuBQK6m1ilcy3FSgZ9S6wos66g0fhU2k9frGFJcVkuxO3psjOyNHHKQ9vK/Vx5LU0gegCQMYHZeLW7Qh/FS+a1lLgHD62YqZipVd6dT2URSAvhCjxliWIjoL/DHR0lADtJVztxxWlToZZMmVFQVACWQAlAp9o2G5UzY2ws/GjI3CIco6rJQLI8Vpaf4tekHuYSYBn8TG55wBbzkSt/D47uyiHOPRXeGZ2nTp/a3J7lPDSF5dyYsDvAH12045+bG2SUYsPJ3cfIJiOdzYzI8+yBvx6gCrOq1Xgs3hmKniMgsJgsV9wx2WwxhoYBtx8lz35LrtX8zxHJVlDVlp1CQQSRFSxMXEN7Kki+7AeWMxYzIv0WPS9voo7IDtytT2H4LkqtY6qy1kVCFRnMq2pT7akSABaevO+DFoPK2yc/0nhUMvwlzxV6uhwjVazLIMFV8CEGSWB1CD+xsUBQVaiTbuV2DMZz+E0g+wZ8rc7DFKM/UPdcx7EgJUTS2kskLt4wKmqAZ3idsKsB1Bel7QkBjIO/H2r7rO9rOB1Rma+YWm3c1aneqBbUhNzY2uNsHduuZiBzGOaUJrcXo93D0wVOlmGgRqnoYHWPdhZsRMuqz9Uk51R3SrrxR/aSkVESAAYFuUAY6gY0Q7rmand9sn5XM1mJGiBFySJFiwtqNyFb3A9DiB4e4Dotd25oNq3SWrTUePWH+4RebzBO8yLctPvwDIgYZg521dU1DKG47hfySZviQpoaUa6zGTF1prtHmxvJ8sAZB3mUJOGgH3P+kN0xbAW+qpfaiYStSq1FmwiI5+E7jY/A4aeAx7nN2d+3paxrL2NDxsE7KPT1AotREJkncgHeI3tgo/4fEb+SGZQ2W2gj/wAXSO1NMMubkEKKbtBEQQJGwteB78W41ED7KR/8xXP+FKVLBG1Nz0sBJMbFiAY3tvGE+1C0wjX/AH/smOzyRMSAiTABlrNTQOSSyjTqdhImQJuTeelscuBriHRX5Ud+vT6LpTFriHjfnb2QwV2qJUpVqJJAaCntK6rMgXmRaOYPvx35WW0OauJC9zXlpVjiHCCmWpNBMkFrCwjUJ8pG/ngziAW2sR2Q4hCNNIIwrspBaVCk2IibAEncXkTDdMJ5DCXgkroY87GR6R+FScPr5YAu1Oq6rcJ7IYiLlp0qgi+5wjPFK7wxAC+XHevb8pGGUDZd9ArrcQzNZ/8ADKdQkITEoLeEFgYEqJX8zg0GO2Fmho/PNAdkzPOyD1KCkqrUyACfASbeVoN43ETi9g+yozxjccJGKwCtBRBMEAE/9yqeXX4jBjNF0WwzyC1vaXgdBMkK9AeMqsmeVjq5y/U9SRNsQitzVFL6GOcRR+YRPsb2KqV8lRrADxhj7UEw7CfljVtCuj0QXtpwD7PWpI5VX0MQhb2g3hW4PUNz5eeByObWy227WVfhyDSSGckAGCYJ6mL+lxgUb7u0TuqVpGpgQMvT99JSfiVk4MHjqoWb7BdJpooEBVA6C35YLsg7rIdreEtUrO58NMUTDEiA42CjrPLnjDuUPT4t1lcpl8vC941czuQUQRubQxPTcYuSI6CWc9PK0dkYsXwUS7RcbpV4RQqUqI006eu0RvAsWt6j54VwMBsAJkNvO5Pr5I07myDbpwFa4L2RNZKbOqg1DIKu2lUNPUuoat9zvECJkyGi3SNThsk5GuZpGnnqqOQ4XTSrVpZrSpRQVZKhEggmV1g6hYDaxn3ZjLHt1DdW9lOAO3mrr9nKtKoGo1SsQQXOhkJ/nUQSOog3HXGjGDwhubQuq/PX+y6zwXtFm1ooKr02cAAmJ2tcz4j1Ox3GMtYKRmk1uoMz2xzB1K2Xpstx7DiRPUNjBT7Io9jq+ypJxuJH2GmAdwBUv88ZpGJB5f8AZDu03HO8osi5VUeFAIVpVQQbS0eW3PA9Y324WmgDh/PssO7GDAgxbqOhm18AYd0V7WkUXfZV4rEzpPXb4QdJPzw1rIbpPCV+GiJvUtDwRmFCrScNT1bQpg6rSJIAI8oHPrhmJrNIr78Ln5L3B7m3817LcN7uSK8sfAGKHUq2PhJm36YzM1r3AHp6hLxgtb/oqChlwoI7wHyemR8u8H+ny5WYbGGn/a0XvIo1Xsr3A86KNRWeooJELqXmWEEhQJgQRqJgA7ScQxNuyL+aoSOb/wCJOJKlStUZSPajULAtF9WoGCIAsfTfFaWgUB+61qc7f+y2D8XallSQ1IvUo3DUyWeV2MkmCeuKdpdsfusC28fYrlVYlQCq3k3j8/64V792stu10o8OEsDuCU/ICslRaml7XEL7vw/ngcr+8aWlFbjRNNh37rRJlKuYen3dAi41aAx6fdkgbE3A3wVszwKu0M4sHmB81oO0fDM1mEWlTy3dUxEhadSWjYGSYAvtijK88qNxMcbA/uucV6azq7sEamYAiwE7cyQJ2g7CTjQnvlUMKFp8LlYWo0iacjmhACnnB1amNhGnQN+eLEiHLEbpvH5+bLoPGU1UNVCnU8SgSFKA6tIMyhIhQVki0TEkTQAa3d1n7pdholoYBe99fwrChD9o/iutmJZmggx1JQXPXSMJzyAG6J9k41jqpFDnKahfGglQfADZpB5AW5YAcn/rGfnQUER6lPocVWppVVeqhY06gay6CRbc6mgWmIk84xsDKfdADyrez5brLg1u67R2TNMZSgtMqECAIA0+ECxM31Hn54ZhMpZ/NFH0QTV7LJf2zJTNGgCiFy7EMQJAC3v0kg9LYqZ2mkSNgPK57l6a/aFy4pgutMM56Esq6bGNixPu6YWhkYIy97qBPVbfqugr1DhKuqsaQBIBI6W2xs5OIDRePqsVN0COAjrh+0KlU4pkKdamVcTFxyg8jbEBWSFz/L8IrEytGx2iirFjNoLq364l/RUrx4LmzqYHMLA8IEU73vKgCNvjiE7Xai2nDc1XNFe8RkqCmFc/w5ZoEuSrQ4JBEG4nbfBxkROZpfv+4QZBkufevw9B5IP/AHJXzJqu8aCymmoKV1ULZhoK+Fm8VwVudzGE3SAH+WNk9DGHjxndVX4RUpMAIUAEakqlFk/d7qt3isefhZRbcWxpuR+fn2VvwzXmFtVaLQbfvrjdoNJ4qjzxLUpO7wYq1KWW7TZlVcKNUlWsv83UeRCx64QkY+L9FUeh5TMYDtys5kq+lhqJVb6jz9/UbYC7YWBZ8kY7hEPt9OCe+sWMQDtDRvHVfK2C97KdmxfUpbS0cuUNTin8RVoIKrMpI1VFAJHMCZaBe3l7r7nIlb4zp9vL3VBzL8O6J5AkhVYSfvAzaxm458vfhW9Ut6qHmmjtGr2SZRAGXstMtGm+y+ATI1Ftan/J546DsiJm5f8AulPGdgrear1wrMoEqrkAEDUwDaVAFoaVPW0c8LfxHFJAv70tGJ6KcPrrVVzUQakq1aZMQSoYhTO8aYwU5mNs0uqxazpkHCGdt+IwEXVBVCtMRYKsAbDz+uJJz3jdx1W2DUaPKyOQrqF8TAEEWIsd5iJ5xhcHRJYaSjyNJbypBnFVvFrYWHKbXNtXtXFt8ME5BHhaAlvB52jHYrtUtOsCtKppJJZm5Le5AuBykeXKTjI+J2Jc32WixnQFdSzPbCmKZZRyJBkQbfMYakNCrF9EJosrjvB3p1J7uizKSGGpo0qZIsAL32JtHPCZye5NyED990zpNW1X8xmBRAqMFpgXLALAAI8JO5ZvEB9dpGMxr3FsXi+o/twFgsdXiQal2kHe1YSrUosoKOUaSQo8MWAEyC09euNyMmc0HUGnqBX14WRpvzRrgtRMzSq06is06m0OFSqg1kKBqbxPBERNomZwpPDkOlDmHcAX5FHYQG2shW4NX1MjakK+EqbEeR8Xv2vjrMa2rKE53qtR2dR0pmi0AuChM6iVLCfutf8AMeeMNa4PNXW3WlZlBbR38v8Aa7DwmiPsyTTNRlULNpaLSTO5EE4Ye4gWN0qwbbrlnbmu1XNFUpsophQFMypNzM3BPhMeQxznTB+5BHunoo9I2WQzlVqbfwiSxjUVgEwdp3gesb4JDB3raqwFJLDrCqfbMx+J/wD+i/m2DfBgf0hYLyuieoH792GSClbT6bqPa+HLCE+XJG/S2Mn86IrWAi7VGajsoFRIWWeIE2IVQt4Ey1/wqLyxwM9pxNFuaR8lXcuJ5UdWsqSalSmIliA24BtY7eEL7yfIm/4kHbRsJ+Wync1yUDz3a2hSCvSPfF48OrTo0mb2kE6jPXSMRozJba7wV1A59lf8tvG6XsH2hoJT7ov3bF2OjkFJkQx9efIYHmtyGPD2CwB5/WwtR6SKJXQBmC33gysIh7+u/KD8sKs7XZxKwg+i2YXj9JVd1g7Y7EOTFMP5ZtALCOUgqeRwZVSUVPLEUpZbjeWnMGpfTAB5AQBzn9/DCmUDVhMY/NIPn+a001MRyGw6/vywrCbO/RMSChYQrIZNkYsabxMadN4B3Ajef1w/kEv2BSTGgC+qPdnlKIWZHWpcU1aNKgiAFAsL3OMOmna4Nbu1W1rACRsSl4VmW0CGKk7xyP8ASThKeJjpTrHVMtPgFJMnmcxVBVmckoCXBbQCQG0+BwRIO53jyOHcvGwsQABgLtvz1ScbpX8nZezOUWnVKgqr1CGFi+lEUNJ1zqaRbndek4JgvjnbTm/Pb6Ur7qQyinbdVY+2VKVRO7qllJQmNID6lDMYAA1tczb2gTiZOJjF5D2ggC0cscHANPK9nM4KrrWIJkaABspAi45btv5YTd3ccWmPYeSOMeRsh1dEKr0GckJYjYzBHped42xWO+91JWbKjT4C7WfVq3PPnJ5EzMc+ZPr1QY64K5tOB2pFKPD6qU9LEwQQdK7r0OogbdbYUoNcT5plj3EVz/ZaTIcUyzURTYFQIjYBvSI9TAjpheeSOU05pJHl0RjjPZuSBax+VqEI12HoSDA9CDtbce7FyadYtUASw0ohn1I/g0zrmxs8QNz4am51HTI5X3l5sf8A1akSHf1FaPsRUo/xO/VDUdgzo59tY8MhnZiLkEER4hgEz5YpAOh29v22TMQZp09T19FWSij1SCA6BiEmD4fu7RJjnA32xz8qV0bvD5Lp4kexJ6K81OtrBSroHIASRpFrk3tb3YH/ABA6fVGEEX9QtSDKvIfv6pO5IsfO4APXbAnZz1tsUX/ULSdn+LVKQIWrUEx7TFh/3E3PXFQdovjkqTcH9kLNxxKwFoAI9KQnjOdIq5jWbvpcNFjYg+U4eyHMfRaVz4WOBohZr+8KQAg+Pb2L/Tb+uCwHux/tMSYUrz/4pDxCnyqIPJqbT6mBF98MCYHqfqUP4Gf8pal2HP8A5wyuWVRz1RhTYhYEXk3/AOPLC0rpw7w1S21rTysDUqorv4T4muBTJEGCWJDiY8UL88baAWjVysu1A01R1q9L7tMklYk01BBgC0uZBv0K2ja+vCs09XuFZBmQNVLGZMDpBAgqYMmL+flZczRNcWke3v6+iZibqNFeyg0lkr66tKVIZl73uxGppUHUp5A2HPBY3MI8j6bLT2hji07jzRjgdPLFx9nqkEE2Sq0bah4HuV6xzxJ4GFtuF/IWrAb/AEn91q1qsb29IxmKNsfhYK+6E7fe07xdMMIeyeJ6fv44pRZzifDQ1ViGcA3gG2q0mNr44+TlFryyl28WjECeVQpZG8amB2kEj6ctvlgLMgh22ysRgc7qatVqH/phjA8RYSx6m29hhwZuwB5WPg4rtS0M1V06RSpDzLEm+3wOL+Nadiqdgxg2CVT4UkFgzbbkCb+W3PGJ3E04BLNbWwV7hfClpIyd4zBiNcCCYssXsABBmZ9+HJY3yuD3fn7JVkoY0sATsrw+nrOqrmX1E7ukAkkmAEgSZMbWHTF9yaoABUyUtRQ9mqIArU3caQCKZggASLHewYmPIdMYyGP7pxO5pEil1SC0Lq0VAMCCTJ8/3bHBD3HY9F37tV6eVQ94CAQwMT9306EGD7sMMncOEmG6XKTL96Ld+YP8o5EbdOmD/HuA4WzjRE7BEOF5SC2qpUe33mtz2Ajn9MEgzNZNpfIZpaNIAQXOqauZamAQO8XkJuJYjqNJBwxjMu3eaUyXGg3yUNLLhZUyYJBgXMf1wrK92s0mY2WwEIz/AHSFBna5MtbnuJvsMdh079PNe3+7XPAJNAKAZ4iBTcCpf2BdYabnmI3E3vhCWdgGoiz6pyPBlds7YIm9Q1agcUWFzLSLiSBPOfDv0j387IljlIqgfJdGDHMMZ8d+imWgdXmNvhOANxXh2koTslpba85hfS4t8vTGZYyG6SPZSN9usKo2Yg2Fxzn9g4Fo2TINmlSzNQ1HViI0gi52nDDXBjNA/wDVgxjXqU1DLAbD9/lgL3k9UW0py4PKfPSP0xBKQtonox60ryag4hTmm4k+yeeMuGy0CsLU4L30uIlTDAyLbgz6fLA2P8VUiOAAtOp9mWP3Kdh63363Eflg2v8A/k/nzWPD+f8AiLcF4C6IaZdGI6g2Eybze8bRthdolbKJGiiPVbc9piMZ4VjhHZhXBqB0rnWrFlBpsupAYBBBAhlMg9JG+Nd47+tv91TdNbFT5PhtWlVv3ugA2qQ0TyVigY2BvhPI0aCAPuE1GKcCCi2TMfneb4FhtBkLm35b/wBleSabRpWu8GOqkVDXzBAwGeTQ3ZFiZqduhGdzkBmM2B+PTHAMb3yUeV2mOa1myprm5eF3YC0dR12GCMicFlz22rZsPp+/PGJGaStMfqUbGPEbdfLGGguNBF1UFA1SWZqbISQCI2BHWPMT78dHKLWOb6JLGjJ/WKtO+05vSf8AyxuJ9QZ8uVsQZjbqym/hIOTaXKNm7xUQRE7cx/l88CdlN9UUY2ODu1X6SZypdq4VTMAAfDYcsCf2gA3TuUZkGI3cMVTimVqyVkDz+MYPiQNlZ3gNrjz5PduLKQ/KZWqhXUA0fzN9Iv78OuxgTY+yVGQQEUWudMd38B/XAJsSxTQix5O/iKfQzZG6n4YVGFKwEgI78mN5q1V4jke8curlSYPQggACPKMGdk9yxrSN+qvGjDnl3ISUso1wWJ56uf8AzhOXI1u1ptkbWbBNHBkuX1OerEmP3fFnMkdwi6q/Tsri0EvpUBvIb/u2Banv2JQ3PI5Vjg3Fv4i0mBGsSpsRsT16T8DiZXZ72Rd6D/lAjzGOk0ItmKZ3U3G/n5jG+zsunaJOvBQcuKxqZ9FTzBaLxcXw9nAgAtHKBi0Tuq2Wyk8oXn54Tx4HTu9PNOTTiJvqiDZRN4Aj4DHSlwWOFhc9uW8FC8oyEwWgE6Rfcnbc3J/PHJZD3kgZ+66T5ixmpHFyyxsfjjsNwYwKpct2VITaFCt1kYftJpRVvE4lqwEAr5pqRcd0SGZgIFioIi9xYDTjnukAeQ00F2I8QOYDfuo6faECdNFiTPzgfQHBxMQdyq/hvSwpsnx14haBiZk+Ta2G3UX8h54y/KDeq2zsttW5ys8N4waXhpUQC+hbmJ0DQrC0AwB8B0GBHMLR7KN7Njc7SXeqKvxjVTKvQM94IV2gqWP3SVMXvBiBq/DgfxevVqotq9v3/wAoh7Laxzaf86Uo1ADUpU9GN/lhrFmjkZbCuXlRGKQtu/VIyzyGGEsoalCdiR7zii0HlWHEIdnuF69y3xPpy8sY7pl3S33rqq1U/um86n+JxO4j8lBO/wA1Z+zn8U+/A5McPq1tk5bwm1MqSp1EERcYSnibANTTunceUyuo8KOlklpE6REnr1H9cIumdIPEuoTZRGoIAH7nc/XC45tRWqKi0ixA+uBlxVjlS8Nryq8jG3Mc/pjE0ZBKgdasZpCw5FhYeYwx2fl9w/Sf0n9vVJZeOJW2OQh59MeoDgRYXELSNkhQdSMatVSYyKOp95/XAZpdA23KLHHqKgqVd8efeHOcXO5Xci0taA1SBoHnufyGBVaJa80x+9/3OLa0nf5LLngcpaakHbfBmbcoTyCAgDErO80q5A66fa+Nvnjutb3kFeYXHcdMt+q2nfWmdx8Y5/THmY4nvIa0cLsPe1u5UJqKfPHpGxB0Ya8LkF9P1NKd9oA/4wZjGsGkBYcS42UC7QZ2pUYUUDd2wOsrALfy6iYA64y/WR4R9Vpmhv6lT4dwCqGDNmAsezHjYD1awPmMTuGEbj6bKd87oVsKNUBQC2ogQSYk+ZgRg6BSo6Z54iiocToKwCmd53+R6jHKzMstdoZ811cGEgF5VCqmlSAd2LfKPhGEdVu/ZOlNqR6b7eZxQJWwrtCqNMRsb+8XwFwOq1om1FToU1U29m9zFpv12OCOc9zlkkAWUdyXEErLeGix/fzBH64SkhfC7yVtc148JU+co6gNPijb9PXnGGOzsjupfFwef8pXLi1s9Qhxc/s49Rdriputuo+uLUTDUPXEUTDU9cS1EqMD1PvwKSZsYtxW2Rl5oL1RgLY4M8jpXly68DBG2lWeqCwB57+g3PpjAYaJTJf0UuYbaf3NsZa291eqkQ1QCML1ZV6gqOWr/wASRMEk+4i59zAD49cNPjthH5+UgiTxbowtUDnuAffgbcSSVgLRuNkN87WPIJVDMsWaVkY7uHG6KMMcbIXMneHv1AJndHDVIKjq0n5Yy5gcKK012k2qNfJ1SQbWMwRY9PhvgBxW1SOMlwTaWXqD2gDcHY7C4wJ2FfBRW5nmEQWo0Dw3/wCf1xlmDpPKy7Kvonozc1+eG3QMdylxK4cKE8NDPqIME6iJsT8NvLBhsKQjubRJQeg+OMNja3gUtOe48pxpfy/Ocb2Wd0goj8PyH64tVulNEdD8f64iiYaMfi98fpiWqpO7vz/7MXupsqjOT0HvwtPM4bMCPFGOXKpUN4OOI9ha6jyuvG8Fuyr1MTTS3dpi5YyMbadXCwXBo3KdSsfXGXjottN7qLixKozAgQRbreI+Z+eD4jQ54aUtlPphITOzJAqkCQHFugYXE9DvfpOD9oRlzBfIQMOTSduq1NCp1Fjv++uOIBXC6LyCN16vllmRt5Hacd7s6ZzmaX8hcjJjDXWFB3HmffjpJVNbLnoDiWoonoHoR7pxSihOX/mxh7A4UQtNcW8Jv2UzvP54VdhM6JkZTgq/92NyYjaPd+otHnifCNV/Eu6JTkKloew5RMeUzt/TFjDj5cLUOU/gK2lB/wAR9+CDHiBsNCGZnnqpcpltGwUT0GCUPJDsq2qYlKWvIoFiMDb4TurO6lFPBlhIVGIok7rEUXu68sRUl7sYtReNPEUSrTxFE8piKJcRRe92IokjyxFF7FhROjFqIESBJwtLqL6b+eqIyg2yqtaqL3vhKeHS26/N05DJZVCrxAd4EBE6ZvtJ2nGWwAsLnA16coj5tJDQd1do528Mytb7vL1/fLBcWJgsgEe6BO87bqQuCZBxuTHJcXKMnAbpQrtTmRpSnzcz/wC3/nDEUAa/WEvLKS3SVDwRoqpE3MHBciFsjKKFDIWO2W179SSdpM45jezwHak47KJACcannyA26YdZAGu1fm6AZCRSdqwdCS4iiScWovafLEUTe7X8IxFSQ0ByJH788RRMak3Ij3jFUr3SgN+Ee4/0xKUtPY9VP1xKUteFYT+ojEpS0+x6YogFXaTTG18UARwopFYdIOJYUTgMaVJTiKL2nEUSxiKL2IomyMWokLjrilSUN64tRe930xFEsn0xFLXgD1HwxpUgjUhGNKrVdqAxkgFXagrcOQ7oD6jEArhQm+UtLh6r7KqMRQKcZT092KpXabV4eG9qDHUAx6E7YgUO6kyPCkp3G/XmMWd1Q2RFB5nGaWrUpAxKUtJojli6VJdJ6YiicFxXCtPxdKkpGIol04iiRVxKUTguIovEYlK0oGJSpNKDoMSlF7ux6YlKLzU55/LFEBRRNTcfeHvt+uKpS1GMyR92fNTOLoqWpVzFtjilEoqzaROLUUi/5sRReFIdJ9b4sKKRUHIYiiUHFWolC4pRe04tRexLUQlaKnBCsJfs8c8USrpKKOKUpKaGIrXvs/niK1KtLFKJ0DEUThiKJwGIonBcWokNMHEUXu6GIok7vzOIonBcRRKcRUlAxFaQj0xSiRnA3IxLUTe86An3Yii8Kh/D8cRUk1segxdKWvBfU/L6YiiTux0GKUpKFxFaRh1xFEmgfu+KpRKaM/v9MTdWvLRI5nFb+SpO1MNzPuxLUSmqfwz6YiiaK8fdIxapSCqDiK1IHOIqQLLMcFWUQpjGFae3LFqJxGKUXhiK144pReGLVp/LEKi8MRROGIovDEWU44itOxFEmIooqpviKFVXPiPp+WIqVdbnEUV2ggjYYoqwp8RWoquLVFIpxFF6mx64pRSgYitIcQqJg5YtRSRilSa+KKteY2xaikXEUTKmBu5Vquh3xGlUpXFsEVKs5vi1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data:image/jpeg;base64,/9j/4AAQSkZJRgABAQAAAQABAAD/2wCEAAkGBxQTEhUUExMVFhUXGBwZGRgYGR8eHBgaHxwgHR4dHh4fHCgiGholICAaITEhJSkrLi4uHCAzODMsNygtLisBCgoKDg0OGxAQGywkICQ0LCwvLC8sLCwsLC0sLCwsLCwsNCwsLCwsLCwsLCwsLCwsLCwsLCwsLCwsLCwsLCwsLP/AABEIAMIBAwMBEQACEQEDEQH/xAAcAAABBQEBAQAAAAAAAAAAAAAFAQIDBAYHAAj/xABFEAACAQIEAwUFBgMHAgUFAAABAhEDIQAEEjEFQVEGEyJhcTKBkaGxFEJSwdHwI2LhBxU0crLC8UOiFjNzktIkJWODk//EABsBAAIDAQEBAAAAAAAAAAAAAAMEAAECBQYH/8QANhEAAQQBAwEGBQIGAwEBAQAAAQACAxEEEiExQQUTIlFhcRSBkbHwMqEVI0LB0eEzUvE0BmL/2gAMAwEAAhEDEQA/ANvSkFvX/aOuDUg2aTyd/wBB+WJSlpiN4thsOR/XFUbV7UpCR0Hx/pi91WyYoGrnt+Y88Vur2pTGnbn8P0xdqUk7PL/9c3/o/wC4YG9EYNitg6T0xlWmJTKiBt6/riqUsqHM5TUVNxpM2IxZUBpW2xFFH+9sRUm0zHQ/8YpXYTl/d8XapB+1gIydb0/3DFO4KPjf8rVy/h/ZmkubyuqW+0MWNyNNg1oPnhQstw3XpO9DceRwG4XTaXZXLL/0p9Sf1wbuWLgOzpz1/ZWafA8uu1Gn71n6zjQjaOEM5Ux5cVaTI01AinTHooH5Y0APIIbpHu5cfqhHbKBk6s7WsPUY0ChgLi5qp3yCmpETJm5P6YMs0eq0variVVMnTZK5pnV66/CIW+3WcQrIUnYrjldqgDVGYQpgx+EHp1xFZXR+MVIyrsYAtJIkQWEmOe59cYtQBcK7Q1w+YZlJKkiCd4AA93p9caV9FpuKH/7VVn/8f+tcWVTeVU/s6Pj+OIOFHLTNxA087myKdNopsfEszAXfrhKV1Erv4kAkjYCSOOCtP2E4h3+V193TTxsIpqFW0Xgc8GhNtSPasIin0gk7DncrRYKuavYii9iKL2IoseG8Te76Y1aqtlTzfFaaNpY3JxzMjtRsTy1rHOrmhsmI8cubZICmTNJAYMCCP0xuXtGKINL7F/VZbA51hqgzHEDpJWLRv69P641B2jDO7TGd1HY7mC3LKcV7QadSky7aY6AagThtYpNpds0WmA4lwQB1Mzz6bYy87WiRMtwb5ollO2Di/d+8VCP9uOd8e0fqBXfd2C+vA8FF8v27NpFQf+1h9Z+WCDOiKA7sPJHFfVFMr25pnd1H+YFfmRGDNyI3cFJydnZLOWn7o1l+Oo43t1Fx8RgwIKTcxzdiEQp5udiD6YtZUgzGKUtL3w6YlKWvd4vTEpRBu2Tr9irf5R/qGMv/AElMYn/M1Yyl/jOGgdD/AKBhcHxBd+T/AOaVdKBbqDhleZS6m5icRRNZ+q4iizvbWvSGVqiwaAIkTuvKfIfDFELbQSdlx3JZCq9UaEZjvAF49ME1t81Zgk/6lGu2eSqvlaSLTYstSWGkiAU8wOeLMjfNYETx0TOy1B6Ll3A0hQTpIaAFvsfLF6xVqu7cTS2fGu12XqZR6S6yzBQPDaxB3nywAyNTTcKVYPhvZirmizIyKFIu0wSeUgG+L74Uo7DcDRK0vEeztdslVy6hS7aYOoBTDqTvB2B5Yvv2lD+EeCqXZLs/XoOO8TTf8Sn6HGxMzzWXYsnkps7UH2vOEH/puPkuEp3DcheiwGEMYD6LVf2W/wCB/wD2v+WGYP0rm9t//T8gtfgy4yrZvMFWpgD22j5T6cuvxxFdKziKl7EVrnPabtrQoMyLTVqkRqUlgLWJBI67YDiiWd1tHhvm+fbZSeZsbavdco7Qs/eFywqFhq1KdQMiTccxsekHHcIja26r3XKiDnHc7qzw7ilSlCU2AWxYxNucD6YSz+zYcwAu3rhGx8t+OT03W5yeeoaY1AhryzXPpP5Y8BI7Jx5jpGkjbYL0zBHKyybQziHYwVyalCtGq5DzE8tJC7b2x38DtAys/m7H2Sk0Wg+FZ+v2PrAx3lIn1cfVBjqAg8Je0V7H8AdK573QyaDYNN5F4/PAJI2O5ATUORJH+hxHzWjzfDKetgBHofLCzsOJ3Sk4ztjKYeb9wq54R0Y+8YAcAf0uTrO33f1sB9vwqD+7HRvCRPVTB+OMfDTs/Sf3TA7Vwpv+Rv1FoivEM3l7vMC/iGoEDe4IPzPpgrJclvItBkx+zpq0Oony/wAUtBw3tiGSWpVCeRWCD7zBHwOGGZZrxMKRn7KYx+kSt+exUGR7XsrzWpVNP8l/kYwNucb8TSEV/Y7C3+VK0/Mf7V0ds6RqhSGWnbxEfUA2j34J8fHqrp5oR7Fn0ahRPkFB2r7Q0alBqVJtZePELAQwNyYvY4MJo5Doa4b/AEQY8LIg/nOYaHTqsRxHtx3OkUlOpYUSINo3Pu5dML/wvOfL4yGgdRuln9pxyNJH0Ws7O9u++0d7YgQwXm0cv0wLPyJsPIAeLZ6coeO1kzCRytnks+tQSDfp08vXHQilEjQ7hZewtO6nGZE6Zv0wTZYQPi/ZfL13LMWSo95Vrk+hkfLA3RglMR5UjBQ4QU9giqVAtYuWXTBATwk+KTpa8bEAbYwYj0TLc4HZ4Qv/AMCvTutWvSvulYe7bSdsUBIUQ5EP5as0OzdWYqcQrNSNmUgsxHMeLUNueNCNx5QXZTAPCDa02WymSpexSAP4ikn4n8sR0N8Jf4h5O5UjZilEBtI5+E/kMZ7pw2U70cqN3WfAynykT8N/ljRYCrbkOb1tQ11K72OFnAgrqRPa8WFgcw0ZjN/5H/LGJD4V1sUWWrb/ANl3+BH/AKj/AFw/B+lcLtv/AOr5Ba7BlyFSz1KalE7aXP8Aob5Yoq1cnFrK9OIrXzz2p4TUGadakozsXErGqSTYajA6XOG5spuNjh7RYHNdEnDCZZdLjRKmp5KmlFdYAIWG5ifPHkMntCfIlpp2vZeixez2N2rfqvPwam3jEzp8MbbWPwxuDtjIhIYTsCg5PZkbi41usxUoMjHvFYR7N7e6+PV42Ri5ROmifZcSeHIgAuwtt2d46lKgoZi1o8UAgbRveMeR7U7LyHZRMTaHSuF1sXKh7rxu91vMv2ZqZimtTUF1AGGnaLbDpzvjrYAljiDJBVfX5oEoa46mlSZPsdWptOqmbRuf/jhsm1hopOrdk67MW1oJ5RMe+RgdFE2Kj/8AC+ZGxQ/L9cVRU281GezmZ5rT+JP+3FUVBXmvdo+D1NHhp2ggyST5QOfPGX7DdHgeBI0+Sz3DsjUWktr3trUEX2IPPCkeXCAfENk12ie9nLm7jZWTlK/4G/7T/uw2HAiwufoKiajW/BUPok/RsTZaGocKtmKTx4kcDqyED4nGdLbugmseSTXRJr3Wb43wMFpBAIMiOfkd9uuFh248Sm9x9vZDd2a0ghu351QHOZGrSdSSYn2lMe+fTHZxu0Yc12ivkaXMmxXYzNS1XZHtCinQzHVJgwbeWr5+pxxe3cLJMnewjwjy/wAJvs/IjazRK7f1RmuatJjXpVG3knUZMmLzZzvM4Rw5JXvAc6nH83Xon52O6LQ+K69v28lGnafMCt3venUY8JupgR7Ow90Y6uibVq1BInIxCzQYj73urtPtdXOYV2cEMygJpkATFoIPzONXK11uIpajjxJmd2xpDt9yVPxLtXUqNFqcwAo6878yfy9ZOCXcFc1zBFYcPNUcpxtHMNWMgnUCSLdL+nLHO7RmzMZ5aGWDweVWMYJm3acuYZj4G1qTAYNb67eeCHObG0d/4XVdK2x692bhVs3x3ufaqEHkNW94te+HGSahY4WNAUzdpdKqS6PqsqyCxPSAZnF95XKvudrRTL8e0pqZXQBtJA8UN0KXvtyOB9/E86QR91psb27rOPmRUq5l1MhkcgxHTlywrOKC9P2fZawlaz+zziGjJKBv3j/XDkJOnZcftwAZW/kFpxxeDe4937nFmYBcnSlXiIZ1OwXUb+kDlgjXalk0FNm+JLoOlpbkLi/rGNkFY1BZ4cQzPPVPkR+uFy2Vb1sVLt3le8QtWVA6Q8r7Z0zA3J0iSYG+M5L3iIgHZEx4w6VtjquSZ+vWDd4PYYGIuumOfT345kcUYbpPK9SyeEHuyaI+RXuGcfZNIaCosTzjGZ8Jr7I5RDE1wJR/O5cZmkdJHUNhPEyX4U2qvcLkZuMJWaSs7QyoVoZgQNgOZ6Cbi+PfY2SXxiRzaHqRsF5HIiDXFjTZ9F2XsjxU0UVWnu49kD2Seg5CeWPGT9vg5RBHh4/2u7B2eWQjfdbKnxSmwBBMHyOO41wcAR1S2oKQZ9OvyP6Y0q1BL9uT8Q+eKV6ghnabiwpZarUR1DKsjnf0540xhe4NCHLIGNJXFavbbOVKdZCSVqHoZgCPCZtPlhkR4kdgnjmzaWPxD69fRBsvxzMZeASxYj2WJMc+uE8js/CzYrbQ33IpMRyzwSUfLqt72W7ah0CVQqVLT4pB8xO3pjmZkMnZrWsiBcD18k3jzDJLi6hS3NKGAbqJw5E4vYHEV6KzshvaW2XYxN1/1DG3bBGxd5QFx7inHKmudBRVeCI59D0McvPHJGHHZ8yvRFsbfDe6KsKeZp6VJUGD5g4Tillw5dXkkMnFEjdLlmL0KhQyxBAJFpjnv0x7eDI+IxtTOXBeRmh0S07oV0s5qnUoHxHSy6gRuLBgRAMMJHKRj59FBkxZew3B3XpDLE6LZZapktT63aoWtfWw5WIuItj1wNhc0uKnyHDkp1KbqDq1i5Zjz8zgWQSGWF0Oyjqno+RV6pw6mahcqS0zJZiR8Tt5Y3ESGgpPKJMjgfMrN9ouE1S5ZRK3NvkPXDL+2Mdp0O/UOf8AKRi7PlNkcdFVq56vl1ChmEfC94j9nE7rAzW6iAXH6qgMrHfVkAfRFeyvaYUm0VbA3JYfe8+gwl25hvmjbJBy3bnoi9nyCN7mycHf5ozxGtWemWyTU2RZJ0BQwHMD8UD0PrhSLuSQM62udwOBt5+6O8yGxjkEDr1+Szadps0Jcs0K2xEA2O/Ub+Qx1YsHs8BzGDdwrY70lJJMrwudwPTZaHhfF2qUTUzKqmsMivFzPMidpBv5Y5EuLHCSzGJeRuQTdBdjD7TkicHSih06Ibl+23c0xToU7ajBY3Mnfpfpjow4M5juSTT12H+Upm5/fzai2+m6hftXmnZoYjSJaFFuWxFiP3ONnsvDLw5xJJIrf85SYypw2hQpXMt2/rAqoRSYgkkkedv378Vj9ihk/emQn0VS5pMOkNr1Wq4Z2zo1LMwDWkX5+u+FsqbLxpSDHbehHl+6LA2KVgOqj/daRa4I3wqO38at7CN8DIqnbavUOa7oWpmmGnSILDlJG+3PHULQ4EFUHEVSxXGkN5A8vDFvTHn5vC+rv1QZpDqtZrjHD1qS6wrRtsp9QNvdg8OSR4XcJvF7RdEdJ3Ch4SatJ1QuNLbgNsPKb/DEyRHIwuA3C7MOVHkA+aTj+QfvSyg6W6cjzx1+yu0I3Y4jkcARt7rzubiOZKXNbsd1qeA8eLKFeF2VYkzy9cczN/8AzbwTNEQW877f4RIu2GGong2tXmOL5unpWk/giANCEcza0/E4Y7Pna+PQHAkeS1KynWQp8zxrOq7KNLAGATSW4kgGw5xjoDcWguABpQVu1OaQS6U4vP8ADIMDfmOQOIeNlQAWHqcUrnNP3usJJMGQoPKxtBFvQ4rLn+GxQ2IjV9/NZxMT4jIJeD+cKpxLj1Mae7AIgeUQdusjzx5yHDkcSXndesix2gU7ZRf3xTqaCR49jy3tI642MaSK6Oyw/FabVHu/s1ddN4g6mG+PS4svx+MWu2J22O4XkcqM40tjpvuupdm+ICsgYiAwsD/xjzeIRi5L8Vzr3K6ziZY2ygVsn8ZVVo6uXh+ZjfHRymExmig6C8EBYfO0EqI4Y6SbAkyAdp88ciKRzXBLQZBZID5LNZPPNl2dIvME+mxA8956Y6E0LZgCV6uKRs7QQjfGaAaj3gQSL6v64X7MnMWSGF23kuR2jADG41urv9ndWTVUwPZMEev54Z//AFD5G6HNsVe4SHZTGW4HdE+0GWr63dQrBSqhVktBG5Hw2nfywt2bmRNY2Mk3zZTM8TrLqQmhXqd6iOunxDl7/wAx8cdHJeHREtKZ7IB+IHsV6txKoGaI3PLzwaP9A9kjk/8AM73P3VfinHaiKoIBkCD0Pn8RjnZGEx82tdvs8RdwCTv5KjR4pTqGn3kFgbnaPOeuAmCSLV3ewW5cdj724S8R4R3uqoGDGJVVAva1+eD4faAgIjcPck8fJcvKwXOtwPyT+xXGu4d1qNoUkWb8W152/phvtzEOVGx7BddR5LnYcoge5ruv3RnjqdwUqllKs58OwEAGRclr9BYfHHExe7mcWNsAdTz+y7zQ50NOALq+Sy1Zq2Yrud9RliDbTEWx6rvocKAVv0vqV5vuJJ5S1wo/ZSUuGIkGowkkaYY7zMx8scubtGWUkR3Xquvj9l0Lfyr32+iArEAsC2w5Tckedt+mEAzIumnbZdT4Bh6JmRymXdH0wGixO4m/9MHkz8yN7XEpGXsmJrdICFVMlVpNPIGCwuJmwHOcdvH7QiyPA41fQ+S4mRhyQ71x5K+vazMAR3zCLRAwu7sPFvZv7laGbNW5XZ+19MHNKSUHhETr1QPajSIIj4Y3aNVtpZfiuXotTdnq0wdNhqa5HITz22F7YBOxsux2Kx3NlYqvVTYsVgRE3BGOY/HkY6huhPxnNeQN0J4kkiel/Ij9zg0Bo0nuzXujmpHOHa6uXJbodN7kRbCMumLIFei62WxpafNQdk8uXqS0AI0wTefSZgXx6Lt/LLMTQ3+r06LzXZuO0z63dPuunJlSxTSJgmbj8PnjzXYEkY1tP6v7Lq5jSSK4V6uh1Nddx95eTOfxemPTNcKCRc06ihnaHL1HpkIAxhxGobMCPxeeNahSyGG1le1mn7TUD7eCbbeBb+uFzGHNTQmdG8lqF5qijCGUadMiLWJvtykXE8sch3eRPO+6UM0jXF1oFxPIqg1qY5xMRHTDEMxcdLl0cTtE2I39VLnn10qdSSGFiTzjnJ3w52U90c7oRVHdC7YhbQf8lqexnEdaAFjrAiDsRPSd/PHJ7Uj+HydUbeT+5WsRxkipx4U/anPZkACktLuvDJAh16MGmCD0jDzJifBKK8lqMaXBzKPoUCpZzU0MVDD4X3/fKcLZGPoNtHK5+TDpdtyocxw1aoaqxI8No5xMYyyYx0xMYeY+HweakyhK5Usx1W5mRfr06R5YwW95lBjdt11sqRojLkJ4K7mqBTXxyI9B5nltj2OTJBBAe/Ft4915BsUkrx3Zo8rR9sMtVpolXvKupmAeD4AAOcC0mAMeawJ8PKe5jYw0DjzXVliyImDU4u80S4ZxanmGSm7K7C+tQbEDeOQMRvOOfJiT4rXSEU3jf3+66GLmMEjdJ3/P2QnN5Uh3t948/PHdhNxj2CTnsyOPqp87l/4aKQCLb8rA2PyxzswFsmpLPLm7goHxPgakg0SAbllNhHKI2xmHLoU9PYvaThs5VOC8X0EK915eX641k4usam8rulwcLB5RDitEsRUTSNNzYXMWNxeN7/liYEzWnu5rI6LkZ2O79cdX1VvsvnWzA+zVWL02U6j94Dp6zzwbtXFxsNgyIx4jwOiSwsnIkk0HgKLuhQr16CEHQZQncWkiBuOsfDCRf38THuvddyJpJ1u3PCqJwTW4Dva5MdSdhPKPpgpyg0bDhKy9rVbQFZPZykwOl3Bi0kET+mBjNeCLCWb2rID4lSzvB1p0mMsWWOYA+nrgseSXvqtkeDtN8kobWyI9ms0tQCm8Aja2/uwtlQSB2qO911poQW662Rat2Xy+o6jU1SZgAj646MMuWyMNBavPSRRucXbrSdo+0dHNVaNbL1CVMrcFSGESIOxg/CMPjlAIKB9ohlkjvmU6v/LGktJ1RaAYgQZwjNiOLzIx26NHNVNIWK4nSK1Ygt42UFVIcqDY6ZmT03wd10d/rwiaNRDyr1PhOohW7w2tKx7ojffHNdkuF0An4YIwdWpXshw7u2amSwgSFIA35i0mMAnc8hsmlGnlY4EbIJw2oy1lKiTrt/MJgzPlj12SGOwT3ooV+68fFYyBoPVdRo0gQoYyJHkCeXoMeD7OlcMnwAev55r0WRF4NymZqoFzTAlYKloJtOqxud7tt1OPVS/oH9lxp+vPyUHGaimnYr7aXBB+8J/P54HHyeULGvvBdoB2kQtXcEwCEvG3gX9MEumWumQNSAZ5ipVVYk8iBIM2j99cLtkEzd2177LT4tqG6XhmUevUSiVYqzBWYAkLJgyRIEX3NsCLGtdYNFZbFpOoDhbyj2CorNH7QWWT4WS8QDEyBPp8MGfh6n6g+ijPzS9tuZsrfZbs/kactQYVWUwW1THp5fHnh0Fzm6XkE+y5rmaTqAItRduM9R7tqIZDVBUlPvBTzPlt8RgUrG1ZTOLqLvRcxbKtqhWlgJBtcc/UC2FpJABbuE0YPFtyiWVzk02WoAIBG+/KOojCL4hrBYUFuG8vDgoKGbH2VpU2gaTsR1Bj9xgkcTjlt0n5+S6PaBDYiSFB2dqxXpuAdKsJAuY2MdbY9LmwNlxXROdz1O268tHIY5Q8D6LScT7Sd470nBWkxAFuWkEzE31GY6RtjyH8NfjCmG3D8+y9PhluWzUAnU+C0aToyQSTeGJgR5GRjpsycoRF0tEnpQQcfCx5J9HAF9aW441wrLBAsorFYDF0lmsBuYk32wzJG57PDt7JEODX77rmueylfLVIqVQ1Mm2rnEiDffbbpAwrbZT3bxutyQAt1DhU6OeS4kh9URsv/GFpsYj1CUdF/wBVHxXh6sGqKviN7WH6ScSGdwIaU7iZr2uDHcKThNTvaJV4I28x5nGZXdxMHs5/ZdnIhbKzTvuq/AM2KWYHdrYsUljH7Ijp9cdXOZ8RgaphuN9l5yL+Xk6Yzztutbxnhv8AG+0BYYJLtyaLGBNjpx52CVr4u7B26Beow4HSt0vO/sgveVXe1PkxR+RABMHzMdRBx1ZMOKOESar4v5rzc0D25Do5G0d1VpcSKAGVOsTp/DP7FuuKfhsobrHc2aARLg1RcwQlRQVF9I5x1tG5GMsxdL7BTAx3ReMWEfy+Sp0rIgEz8/y3GHg2kWXKkl2cdlPC9Ppi6QLCxXCc5SWlmDXWoSHVwykAAzp0FZBEzOsTdRbfDDoiW7FRkwBtwta3tOgOWyGbp0FYFWlHOtpaChMAESAxtG8YzWkeajfE/bb2XOuNcedqjMQtOr7JWmpULAiRJJ+f1xjQx4BoUrMj22CSq/B+BNmUao9bQAYBYFi3U3ItNrTedoxiSURkNAUZHqGpxr3XuIZWtkXC6gyNdW5GPQyrCeR58xjTHtlCpwdGUZ4Bxai4/i6lrSNAEnWLbE8yZ38sZyZZgwRtA0UbQWYzHyat9Vrq3ZRkq1Fo1tSsykoViGKiWE7ix6Dnjj4XZkQlL9V10/yn8mV7fCVzjtnQ+y8Tqmk2qoHZ7MGF/EFMzad0PK1rY74BSZc0jb5rsOe4NkvstOo9MhSFdVUkNqI1AWN487YqvMqMFupo3QDhPZSpmKVfWxFRwoRqi2GkyIEWU9b788DGouroEzO1jWjez1XOanBqvfVUawptouOakg288CyZmxjdSBjidlV4hxLM0Waaop6RKAAAEDlfflYdRgUOPjyN1gWrklla6nGvLZEuB9rK+g1K1OmyzarEgagVIcBppz+IiPoWhpDqHKCXPLfFwinYTiaJVfu57khj4RMQFBmPOLzG3XEstO66EWMzKhcQQK6Kp2gRv4lU09Tu2otIBUfhIC3AsJnlzwt8QyR2kHdCZF3QWZq8dcU4KUlN7abi8c2Mnny3xr4Vh3slYdKQLOxVTJcXLQrhVBMgiQp8j+s4M2BrLpLume+ulfJaTitcLlkYJpLWjTA6EjqOh54Rx8J7szc+Hm7RsnKIg8XJTuwb0zVYNAbTIPKBv6b4J/8Ao4pnRt0bgbUk+zZGMcb5KN9o8iKgWrTUsATJ3gWgjoLTbrhHskkfypOV03ySxeOM1aJZXLChk6L69BNSpqqXBHO7gk6IUwOogbgHsbvPhQGhrL1oV2gz60jRzAK1Vq31H2gUi5EeFrrPLb0wUQmzfHog9+ALAsnzVTtQoqZOm7J3bh9DoXDSSJldulxFpHW6Y/VsnSbHiWVRMuI7yq38xRSQlrCdNz1vjJ74/pbt69UI9yP1HdanJ5TL5tDTo1WgD7kl2bSdC6SNRJKtJIgC9sXHAR4nCii47YtXhF/2QzhPD3pgoyaX06wZuVPP0BgYRyw6wTwulkODNgbQXK5apVrCnZTJI5AEXJ9bY9JJOzHxNTt20vIaO9nIGxtbjigaaaVHKtBh4gB9M3gw6kbqRfleI89gFj7lYwNBXVeHx0yy4+fkhRXNdwPAoIqOhWmTFib7SFPvsVPOMOOibd2adwOiv4iSU+Ldw69aQyh2bq1KraEN/aZrX5rzuDI9wPPGZZ2QgNtEisnVVFPznHsxlJpCmuXA2UIG19CWJ8U4qGCOSpNWo/SlUsrm20jb6q3w/jOdqItSKdXVsFlTuRG2gtY2mbeuGi9oNH6pUNJF+apt2zIMOrowsV07HpdgZ92CV5KvdCGWKBbmai6r+0oJsBP4iDg/AtCC3WVyxo5bx3qRrYwJJjYkb6RAHkMcN+Q4zA9Auq1oG4FLCcb4YzLXze1M1dKDm0HST5QcdOIEMHl+Fc2Vw7wt6o+ENDKUg6hYEEiCb35HeWJv0O4nGHRubJqPCkspDWMbySiHDKIzeWzFEgPTQDuyJBDkWiR907W2ttjm5UxiyIxH1O/snY8V4a5r+OnosqM+cujZTMUwwB1K6MAyTcFTF73G159MdYU5vhrf8/AkXNcx+9ghdU7E8TFSjl6pGpwjEXiamkpvyvOOU0jHyPRPSNMsV9VyzhSNUr+MmZJcsfiSes47N7JAL6H43l2NKlUpgCjTpggGQRMAWBBsI+eBvFhM4rgH11Km4TxE1Z0psojU0F1MgxbkQRimm9kSeMM5K5/xDi9PM1GrqpVXI8JjV4RpMwYkx9McrMsyFFg/Tssl2xei76Kh0qlGpVWDcOQtNB1K6tJ9x5Thzs6iw3tulc29Qr83UHZ3/DaqemoVWKlMqNrSpv4kIkHmCFMRgMuRomLHir4KPBjunotcNh9SjXZnK0qGsUSwFQBiNchqZJKT0YEFfMBSZOLy5iWBvvaxAzxko1Wy40mBuDbrPLHLrQbCeBvlcu7YZFadZSps6zHpb9+mPQwkkfT9wuflNpwKNcOUHKqlTx0wkshAsphtSncOvi+Ec8CcPEXDlZ1gANKrcPpPRrNk6raqL2RjcKzeww/CTcEdQcFa/iVvI5/uCsOjBuN3B4Wz4PwsUKINQKrEFZAkNI3nfSR8RjhdoOmdlu0uNXfKNitb3QDm7oBxmjmdLsjVKheFXS2graLAQCoiT8z06eE5pFAUR81J26Bd7FHew3aJ/sqJXAzNFj4kcanItJBI8ZCgkKbm8NI04b7wNO42QHC633Qjt4KKsMumoCiyqrT4Sj+IGZ5jQZ/TBbdfoqbo0nbdTZHICpSVnUMSiyCLaioLEeZsJ3sPPHJy5i19NXTb4gAR0Cz+d4E5j7MCSz6WUgeGQbknaIucN48pkAtK5EYYNYTOzOSOmnUoVWo5k6tLhvC14CON1mCJHlN8FdIQT5IAAAB6o3ka+YavSq1qegNSamSWJMqzagdV9WoAwZtcE4BkNaYiQbTRnfNILFUOFb45Kd3XpmmgClWcifEbyesAHAMCUSaseTcH82Q8nGBqRuxH5ugJ4satarRzDKtRasrU0kalErpgtsQdSiTufXDXwzIWkMB26ILJnMkD+aWg4TqGZZ++JpVaeiDeHgKjgcxppj4AXtC75A6MgD9JH7o8bdLw4dQrPCcxUpIyVDNZHcPfmTr1ehBBHlhHLZqfY4ICNE7Y2k4pRGaQrAZ5WzmFswa9iRaQT0MRjGM8Y53ukWTxsIQOjRNOrmMvpAdCXUKQQ1NvHECIPS0iV6Ses13eN7xq55bRDXCwDZ3rbqlbiatd6NKo0DxtTQk2gSSJJiMZAHmR8067Anv+VTm9Cea9UO7Odn2daddmIpnMMsHZlpqHJ8xqKL8emGMmTRGSkIWanhbHitb+GQLc77/DfHBbINWldTRW65qvfV0NIMi0ld6niIEsevP09Tj0sEJI5XJePEStBlir5LQarMdK6lZpKOoNtJgqLxPkOewAHveA3dCmaGstp8Q3pEeBMaGRR7jva4JI3CL94b7QLxaZxymRHI7S0AXpH7ldPKkJxw4HyQTO0aVTiQCLqQL/ABO8JgFQZY6iSQBpsdzYRIj0UIbrAqwudGBa0/YjP0wXCoadMOwRCZK3+8eu59+ONngd/wAUujBZipP/ALoo0+Iq1I+2hqaTcBw14uLcwOR90NYkveN36JSZmly6v/aDnXo5FykFyUUSJ5ibegODnhCj/WFmuxnGave1qbpTLUyqkqDBlwvX/N8BgQ2KekaHDdy5Xw3iJWtXQiEDMY/BB02m5HX49cYyIe83HKXjk0mkbo5ujWULVVXBA3APpvtjkPbJG7U2wn9nCjunU+E91UU5dgiiIBEm+olSZ9kgzfaDvMY0+ZsrNMos+ayyMsdqadlf4VTRkLUwAuqIH3d7TzSZK9JONOfI6MMk6dfP3VNY1ry4dd1Y7RZgUcrUdbsAI0iSCSADbkOuBRMD5A0lFcSBdLnNTjFM5eszgGvU/hJzKUxpJMmwnx7XJjkMehiYGNo8lcmZzpH30WhyQdXrZmoNJSmKahTZqjc/dM+XzxyM7d7ccdTZ9gn8VjpCXEb1S9xDOmjSy7CgWWpT7h2kS4ImAN9QYalJFvEBEzjqRObRACQc15AtWOIcUIzhp1CBJ0rFl0nxC345KjzE9AMKStEsWsc/4R43aH6SpOM56pSy5ekup0b1gMCkwDJ9rbqRgGFYmHzRslodGhPZ2s/dJTAirSYppAOr8SFh0kb85jD00ZbZHzWMYsc7TJW4IHp1Bv3VvtjmqbUROk1HUHSGkpA0jV12IERER6EDSaPCAH7EEJnY+uy0Sjm5IqLeZQjT7iCpEcsc7tCPxApnGf5qbtHUzWWDVaAmm4lz0gRMTJEmfdfFYEwBDXGjvXqtZTNTNhfmg+Sd/sFKoABpfTqBmVllOpY9oFlM3nfHQkcNVAJSJgLg548PH1U2fztWplKVQEnRmBrEA9SGmJEQRaJDGcJY4rIfF0cL/PzojzMLWgnkbIxwbisX0+E+0p3jqOqHrgE8HdOq/YosUmsWo89wrJ1HdwySxhgzezqHUyU+gnpixmStHiBPr+cq+5aUw6F7ukgOqjTXUYkhdRABuAZImQeXnguLA+YO3ouNoGTksxRZBNUPqrGQzjVatSpVNOl4O7VmIlilhIPLxfM774bOIO77tx3S7J9ZD2DZUOD8RbURU0qdRCkGQTvBPUgyDz25XRnxKbbd05FNqdRRzi2UpZhUcEJmEjQ3MMNg34kJiR0nCkWQ+Pwk+Hy/x5IzoQ/okpZ2moAejUVvvClPdzz02FjvtzwEunvwvFetX80UQjqg/YPioWhWy9QqClVKlPVYgsCrgT5ikYx3sxhdHsuZA7S5aNmUkSJt4p2P6nHAczSV0w+xugdbszQSqKq6leQ3haAD5L0ttfDQzJSNHKD3DL1cK9XZXVe+pB2fSutABUnlJiG3288LRiWIl0LqDd6PH+kZ0bXbOG5VXi1eoF0Ck9XurBVjV7UkldWo7RKzz9cdHFkYy5XOp0m99Pr0S2U1xZpYOPt+eSxz9+9f7QtREqVGNhMpYrBGkxtEG8xbHVjOkDSUr3Tnb3+fdaDhLBWcuEV9ZlVJjVadI6HefPCHaAe+S6T2KPCAEUy9Rv7yam21JGRY6lZ/X4YPiQiNnvuk8k28jyXZu1+QatRAUAhW1kExIUH9cHdwhQGpAuYdgM7L14R3dwjgLuQjlnOAhwJXZnxXxC3kc/dc/wA5lpr5kwwPeGANxJbf5YPqAO65zcbvLIPBT6NZERi9TSVaJUFpmGgEWtcX5R7gPa1x0lS68SsrxohA6HUoMAMD4zc3AabfOQMYd2Wwt1E0Ch/xCjpAsqbhHFq/etqQlXkk6TFr3+6ttojA8rCEbAGeyuDMD3HVstSM4j0WWpTlTve55z13i84SGKY5QNVORzk62FwGwQDimVSplyigUbgSqAo8Q226tZfh5nDeLNkskMDjqHO/I+fksTd2YxIFPRzGXWnRy9QtCrq1OBDNsSRqtawBBtI52YxsFxmfLJRJ267DyWWZrYdI3AI5Q1CMxXoJTY6Uctp+7a4joY1384w3O0iNzxQFUEo2VrpdNHk+ytdouFN3pq11K0u8BJBFuViCSD7rEYzBDoibazJNqkIARTsvmg7qZJjcnchdyfM2xz8rGMXitN4+SJPDW6B/YGo5k1kqKjGfDE6r/eBAF7SAD6mcOve2YAVyqczSC7yQnib95Lu4LtsFB0qoYkiSxJMtO3Pe8Y33fdnSl2P1tJT+HZlqKAAiO8BkjkQRA5X8+fTG5MUO2ceUNuTW7RwtNlu0qArqPhJIE+u0eY+uOJk4Ekb/AG3XUgyWyR38leelRZmIWnDgEgrIeNr7giTcX+GFDJIP6iCPz5o7Ymu6IXxRP4EUxoao4dFdrHSSDNoIIDe3aYkzhvDmPeGR25GxIHnv+UFnJZqbSGnh1Q09L1+7cguxYTvGzSPDAItHkYGHCWSPDmix9kjqc1pB2XuEZGkGvWZqVMFqjlkgbeHaSGkwNW488Cy3ENpg8TthX3+S3BJ1vYLSrWyi94y1l1AWAZT4faZRA1W5CTeYEk4fxGiEize1f7XL7Qf8QygRaXOcSytXU1Jl0sNMhGEnmxlQZJJ3wzKWkbIWCyVgIk9KWC4tRh/DJEmI53gHy3wuBQK6m1ilcy3FSgZ9S6wos66g0fhU2k9frGFJcVkuxO3psjOyNHHKQ9vK/Vx5LU0gegCQMYHZeLW7Qh/FS+a1lLgHD62YqZipVd6dT2URSAvhCjxliWIjoL/DHR0lADtJVztxxWlToZZMmVFQVACWQAlAp9o2G5UzY2ws/GjI3CIco6rJQLI8Vpaf4tekHuYSYBn8TG55wBbzkSt/D47uyiHOPRXeGZ2nTp/a3J7lPDSF5dyYsDvAH12045+bG2SUYsPJ3cfIJiOdzYzI8+yBvx6gCrOq1Xgs3hmKniMgsJgsV9wx2WwxhoYBtx8lz35LrtX8zxHJVlDVlp1CQQSRFSxMXEN7Kki+7AeWMxYzIv0WPS9voo7IDtytT2H4LkqtY6qy1kVCFRnMq2pT7akSABaevO+DFoPK2yc/0nhUMvwlzxV6uhwjVazLIMFV8CEGSWB1CD+xsUBQVaiTbuV2DMZz+E0g+wZ8rc7DFKM/UPdcx7EgJUTS2kskLt4wKmqAZ3idsKsB1Bel7QkBjIO/H2r7rO9rOB1Rma+YWm3c1aneqBbUhNzY2uNsHduuZiBzGOaUJrcXo93D0wVOlmGgRqnoYHWPdhZsRMuqz9Uk51R3SrrxR/aSkVESAAYFuUAY6gY0Q7rmand9sn5XM1mJGiBFySJFiwtqNyFb3A9DiB4e4Dotd25oNq3SWrTUePWH+4RebzBO8yLctPvwDIgYZg521dU1DKG47hfySZviQpoaUa6zGTF1prtHmxvJ8sAZB3mUJOGgH3P+kN0xbAW+qpfaiYStSq1FmwiI5+E7jY/A4aeAx7nN2d+3paxrL2NDxsE7KPT1AotREJkncgHeI3tgo/4fEb+SGZQ2W2gj/wAXSO1NMMubkEKKbtBEQQJGwteB78W41ED7KR/8xXP+FKVLBG1Nz0sBJMbFiAY3tvGE+1C0wjX/AH/smOzyRMSAiTABlrNTQOSSyjTqdhImQJuTeelscuBriHRX5Ud+vT6LpTFriHjfnb2QwV2qJUpVqJJAaCntK6rMgXmRaOYPvx35WW0OauJC9zXlpVjiHCCmWpNBMkFrCwjUJ8pG/ngziAW2sR2Q4hCNNIIwrspBaVCk2IibAEncXkTDdMJ5DCXgkroY87GR6R+FScPr5YAu1Oq6rcJ7IYiLlp0qgi+5wjPFK7wxAC+XHevb8pGGUDZd9ArrcQzNZ/8ADKdQkITEoLeEFgYEqJX8zg0GO2Fmho/PNAdkzPOyD1KCkqrUyACfASbeVoN43ETi9g+yozxjccJGKwCtBRBMEAE/9yqeXX4jBjNF0WwzyC1vaXgdBMkK9AeMqsmeVjq5y/U9SRNsQitzVFL6GOcRR+YRPsb2KqV8lRrADxhj7UEw7CfljVtCuj0QXtpwD7PWpI5VX0MQhb2g3hW4PUNz5eeByObWy227WVfhyDSSGckAGCYJ6mL+lxgUb7u0TuqVpGpgQMvT99JSfiVk4MHjqoWb7BdJpooEBVA6C35YLsg7rIdreEtUrO58NMUTDEiA42CjrPLnjDuUPT4t1lcpl8vC941czuQUQRubQxPTcYuSI6CWc9PK0dkYsXwUS7RcbpV4RQqUqI006eu0RvAsWt6j54VwMBsAJkNvO5Pr5I07myDbpwFa4L2RNZKbOqg1DIKu2lUNPUuoat9zvECJkyGi3SNThsk5GuZpGnnqqOQ4XTSrVpZrSpRQVZKhEggmV1g6hYDaxn3ZjLHt1DdW9lOAO3mrr9nKtKoGo1SsQQXOhkJ/nUQSOog3HXGjGDwhubQuq/PX+y6zwXtFm1ooKr02cAAmJ2tcz4j1Ox3GMtYKRmk1uoMz2xzB1K2Xpstx7DiRPUNjBT7Io9jq+ypJxuJH2GmAdwBUv88ZpGJB5f8AZDu03HO8osi5VUeFAIVpVQQbS0eW3PA9Y324WmgDh/PssO7GDAgxbqOhm18AYd0V7WkUXfZV4rEzpPXb4QdJPzw1rIbpPCV+GiJvUtDwRmFCrScNT1bQpg6rSJIAI8oHPrhmJrNIr78Ln5L3B7m3817LcN7uSK8sfAGKHUq2PhJm36YzM1r3AHp6hLxgtb/oqChlwoI7wHyemR8u8H+ny5WYbGGn/a0XvIo1Xsr3A86KNRWeooJELqXmWEEhQJgQRqJgA7ScQxNuyL+aoSOb/wCJOJKlStUZSPajULAtF9WoGCIAsfTfFaWgUB+61qc7f+y2D8XallSQ1IvUo3DUyWeV2MkmCeuKdpdsfusC28fYrlVYlQCq3k3j8/64V792stu10o8OEsDuCU/ICslRaml7XEL7vw/ngcr+8aWlFbjRNNh37rRJlKuYen3dAi41aAx6fdkgbE3A3wVszwKu0M4sHmB81oO0fDM1mEWlTy3dUxEhadSWjYGSYAvtijK88qNxMcbA/uucV6azq7sEamYAiwE7cyQJ2g7CTjQnvlUMKFp8LlYWo0iacjmhACnnB1amNhGnQN+eLEiHLEbpvH5+bLoPGU1UNVCnU8SgSFKA6tIMyhIhQVki0TEkTQAa3d1n7pdholoYBe99fwrChD9o/iutmJZmggx1JQXPXSMJzyAG6J9k41jqpFDnKahfGglQfADZpB5AW5YAcn/rGfnQUER6lPocVWppVVeqhY06gay6CRbc6mgWmIk84xsDKfdADyrez5brLg1u67R2TNMZSgtMqECAIA0+ECxM31Hn54ZhMpZ/NFH0QTV7LJf2zJTNGgCiFy7EMQJAC3v0kg9LYqZ2mkSNgPK57l6a/aFy4pgutMM56Esq6bGNixPu6YWhkYIy97qBPVbfqugr1DhKuqsaQBIBI6W2xs5OIDRePqsVN0COAjrh+0KlU4pkKdamVcTFxyg8jbEBWSFz/L8IrEytGx2iirFjNoLq364l/RUrx4LmzqYHMLA8IEU73vKgCNvjiE7Xai2nDc1XNFe8RkqCmFc/w5ZoEuSrQ4JBEG4nbfBxkROZpfv+4QZBkufevw9B5IP/AHJXzJqu8aCymmoKV1ULZhoK+Fm8VwVudzGE3SAH+WNk9DGHjxndVX4RUpMAIUAEakqlFk/d7qt3isefhZRbcWxpuR+fn2VvwzXmFtVaLQbfvrjdoNJ4qjzxLUpO7wYq1KWW7TZlVcKNUlWsv83UeRCx64QkY+L9FUeh5TMYDtys5kq+lhqJVb6jz9/UbYC7YWBZ8kY7hEPt9OCe+sWMQDtDRvHVfK2C97KdmxfUpbS0cuUNTin8RVoIKrMpI1VFAJHMCZaBe3l7r7nIlb4zp9vL3VBzL8O6J5AkhVYSfvAzaxm458vfhW9Ut6qHmmjtGr2SZRAGXstMtGm+y+ATI1Ftan/J546DsiJm5f8AulPGdgrear1wrMoEqrkAEDUwDaVAFoaVPW0c8LfxHFJAv70tGJ6KcPrrVVzUQakq1aZMQSoYhTO8aYwU5mNs0uqxazpkHCGdt+IwEXVBVCtMRYKsAbDz+uJJz3jdx1W2DUaPKyOQrqF8TAEEWIsd5iJ5xhcHRJYaSjyNJbypBnFVvFrYWHKbXNtXtXFt8ME5BHhaAlvB52jHYrtUtOsCtKppJJZm5Le5AuBykeXKTjI+J2Jc32WixnQFdSzPbCmKZZRyJBkQbfMYakNCrF9EJosrjvB3p1J7uizKSGGpo0qZIsAL32JtHPCZye5NyED990zpNW1X8xmBRAqMFpgXLALAAI8JO5ZvEB9dpGMxr3FsXi+o/twFgsdXiQal2kHe1YSrUosoKOUaSQo8MWAEyC09euNyMmc0HUGnqBX14WRpvzRrgtRMzSq06is06m0OFSqg1kKBqbxPBERNomZwpPDkOlDmHcAX5FHYQG2shW4NX1MjakK+EqbEeR8Xv2vjrMa2rKE53qtR2dR0pmi0AuChM6iVLCfutf8AMeeMNa4PNXW3WlZlBbR38v8Aa7DwmiPsyTTNRlULNpaLSTO5EE4Ye4gWN0qwbbrlnbmu1XNFUpsophQFMypNzM3BPhMeQxznTB+5BHunoo9I2WQzlVqbfwiSxjUVgEwdp3gesb4JDB3raqwFJLDrCqfbMx+J/wD+i/m2DfBgf0hYLyuieoH792GSClbT6bqPa+HLCE+XJG/S2Mn86IrWAi7VGajsoFRIWWeIE2IVQt4Ey1/wqLyxwM9pxNFuaR8lXcuJ5UdWsqSalSmIliA24BtY7eEL7yfIm/4kHbRsJ+Wync1yUDz3a2hSCvSPfF48OrTo0mb2kE6jPXSMRozJba7wV1A59lf8tvG6XsH2hoJT7ov3bF2OjkFJkQx9efIYHmtyGPD2CwB5/WwtR6SKJXQBmC33gysIh7+u/KD8sKs7XZxKwg+i2YXj9JVd1g7Y7EOTFMP5ZtALCOUgqeRwZVSUVPLEUpZbjeWnMGpfTAB5AQBzn9/DCmUDVhMY/NIPn+a001MRyGw6/vywrCbO/RMSChYQrIZNkYsabxMadN4B3Ajef1w/kEv2BSTGgC+qPdnlKIWZHWpcU1aNKgiAFAsL3OMOmna4Nbu1W1rACRsSl4VmW0CGKk7xyP8ASThKeJjpTrHVMtPgFJMnmcxVBVmckoCXBbQCQG0+BwRIO53jyOHcvGwsQABgLtvz1ScbpX8nZezOUWnVKgqr1CGFi+lEUNJ1zqaRbndek4JgvjnbTm/Pb6Ur7qQyinbdVY+2VKVRO7qllJQmNID6lDMYAA1tczb2gTiZOJjF5D2ggC0cscHANPK9nM4KrrWIJkaABspAi45btv5YTd3ccWmPYeSOMeRsh1dEKr0GckJYjYzBHped42xWO+91JWbKjT4C7WfVq3PPnJ5EzMc+ZPr1QY64K5tOB2pFKPD6qU9LEwQQdK7r0OogbdbYUoNcT5plj3EVz/ZaTIcUyzURTYFQIjYBvSI9TAjpheeSOU05pJHl0RjjPZuSBax+VqEI12HoSDA9CDtbce7FyadYtUASw0ohn1I/g0zrmxs8QNz4am51HTI5X3l5sf8A1akSHf1FaPsRUo/xO/VDUdgzo59tY8MhnZiLkEER4hgEz5YpAOh29v22TMQZp09T19FWSij1SCA6BiEmD4fu7RJjnA32xz8qV0bvD5Lp4kexJ6K81OtrBSroHIASRpFrk3tb3YH/ABA6fVGEEX9QtSDKvIfv6pO5IsfO4APXbAnZz1tsUX/ULSdn+LVKQIWrUEx7TFh/3E3PXFQdovjkqTcH9kLNxxKwFoAI9KQnjOdIq5jWbvpcNFjYg+U4eyHMfRaVz4WOBohZr+8KQAg+Pb2L/Tb+uCwHux/tMSYUrz/4pDxCnyqIPJqbT6mBF98MCYHqfqUP4Gf8pal2HP8A5wyuWVRz1RhTYhYEXk3/AOPLC0rpw7w1S21rTysDUqorv4T4muBTJEGCWJDiY8UL88baAWjVysu1A01R1q9L7tMklYk01BBgC0uZBv0K2ja+vCs09XuFZBmQNVLGZMDpBAgqYMmL+flZczRNcWke3v6+iZibqNFeyg0lkr66tKVIZl73uxGppUHUp5A2HPBY3MI8j6bLT2hji07jzRjgdPLFx9nqkEE2Sq0bah4HuV6xzxJ4GFtuF/IWrAb/AEn91q1qsb29IxmKNsfhYK+6E7fe07xdMMIeyeJ6fv44pRZzifDQ1ViGcA3gG2q0mNr44+TlFryyl28WjECeVQpZG8amB2kEj6ctvlgLMgh22ysRgc7qatVqH/phjA8RYSx6m29hhwZuwB5WPg4rtS0M1V06RSpDzLEm+3wOL+Nadiqdgxg2CVT4UkFgzbbkCb+W3PGJ3E04BLNbWwV7hfClpIyd4zBiNcCCYssXsABBmZ9+HJY3yuD3fn7JVkoY0sATsrw+nrOqrmX1E7ukAkkmAEgSZMbWHTF9yaoABUyUtRQ9mqIArU3caQCKZggASLHewYmPIdMYyGP7pxO5pEil1SC0Lq0VAMCCTJ8/3bHBD3HY9F37tV6eVQ94CAQwMT9306EGD7sMMncOEmG6XKTL96Ld+YP8o5EbdOmD/HuA4WzjRE7BEOF5SC2qpUe33mtz2Ajn9MEgzNZNpfIZpaNIAQXOqauZamAQO8XkJuJYjqNJBwxjMu3eaUyXGg3yUNLLhZUyYJBgXMf1wrK92s0mY2WwEIz/AHSFBna5MtbnuJvsMdh079PNe3+7XPAJNAKAZ4iBTcCpf2BdYabnmI3E3vhCWdgGoiz6pyPBlds7YIm9Q1agcUWFzLSLiSBPOfDv0j387IljlIqgfJdGDHMMZ8d+imWgdXmNvhOANxXh2koTslpba85hfS4t8vTGZYyG6SPZSN9usKo2Yg2Fxzn9g4Fo2TINmlSzNQ1HViI0gi52nDDXBjNA/wDVgxjXqU1DLAbD9/lgL3k9UW0py4PKfPSP0xBKQtonox60ryag4hTmm4k+yeeMuGy0CsLU4L30uIlTDAyLbgz6fLA2P8VUiOAAtOp9mWP3Kdh63363Eflg2v8A/k/nzWPD+f8AiLcF4C6IaZdGI6g2Eybze8bRthdolbKJGiiPVbc9piMZ4VjhHZhXBqB0rnWrFlBpsupAYBBBAhlMg9JG+Nd47+tv91TdNbFT5PhtWlVv3ugA2qQ0TyVigY2BvhPI0aCAPuE1GKcCCi2TMfneb4FhtBkLm35b/wBleSabRpWu8GOqkVDXzBAwGeTQ3ZFiZqduhGdzkBmM2B+PTHAMb3yUeV2mOa1myprm5eF3YC0dR12GCMicFlz22rZsPp+/PGJGaStMfqUbGPEbdfLGGguNBF1UFA1SWZqbISQCI2BHWPMT78dHKLWOb6JLGjJ/WKtO+05vSf8AyxuJ9QZ8uVsQZjbqym/hIOTaXKNm7xUQRE7cx/l88CdlN9UUY2ODu1X6SZypdq4VTMAAfDYcsCf2gA3TuUZkGI3cMVTimVqyVkDz+MYPiQNlZ3gNrjz5PduLKQ/KZWqhXUA0fzN9Iv78OuxgTY+yVGQQEUWudMd38B/XAJsSxTQix5O/iKfQzZG6n4YVGFKwEgI78mN5q1V4jke8curlSYPQggACPKMGdk9yxrSN+qvGjDnl3ISUso1wWJ56uf8AzhOXI1u1ptkbWbBNHBkuX1OerEmP3fFnMkdwi6q/Tsri0EvpUBvIb/u2Banv2JQ3PI5Vjg3Fv4i0mBGsSpsRsT16T8DiZXZ72Rd6D/lAjzGOk0ItmKZ3U3G/n5jG+zsunaJOvBQcuKxqZ9FTzBaLxcXw9nAgAtHKBi0Tuq2Wyk8oXn54Tx4HTu9PNOTTiJvqiDZRN4Aj4DHSlwWOFhc9uW8FC8oyEwWgE6Rfcnbc3J/PHJZD3kgZ+66T5ixmpHFyyxsfjjsNwYwKpct2VITaFCt1kYftJpRVvE4lqwEAr5pqRcd0SGZgIFioIi9xYDTjnukAeQ00F2I8QOYDfuo6faECdNFiTPzgfQHBxMQdyq/hvSwpsnx14haBiZk+Ta2G3UX8h54y/KDeq2zsttW5ys8N4waXhpUQC+hbmJ0DQrC0AwB8B0GBHMLR7KN7Njc7SXeqKvxjVTKvQM94IV2gqWP3SVMXvBiBq/DgfxevVqotq9v3/wAoh7Laxzaf86Uo1ADUpU9GN/lhrFmjkZbCuXlRGKQtu/VIyzyGGEsoalCdiR7zii0HlWHEIdnuF69y3xPpy8sY7pl3S33rqq1U/um86n+JxO4j8lBO/wA1Z+zn8U+/A5McPq1tk5bwm1MqSp1EERcYSnibANTTunceUyuo8KOlklpE6REnr1H9cIumdIPEuoTZRGoIAH7nc/XC45tRWqKi0ixA+uBlxVjlS8Nryq8jG3Mc/pjE0ZBKgdasZpCw5FhYeYwx2fl9w/Sf0n9vVJZeOJW2OQh59MeoDgRYXELSNkhQdSMatVSYyKOp95/XAZpdA23KLHHqKgqVd8efeHOcXO5Xci0taA1SBoHnufyGBVaJa80x+9/3OLa0nf5LLngcpaakHbfBmbcoTyCAgDErO80q5A66fa+Nvnjutb3kFeYXHcdMt+q2nfWmdx8Y5/THmY4nvIa0cLsPe1u5UJqKfPHpGxB0Ya8LkF9P1NKd9oA/4wZjGsGkBYcS42UC7QZ2pUYUUDd2wOsrALfy6iYA64y/WR4R9Vpmhv6lT4dwCqGDNmAsezHjYD1awPmMTuGEbj6bKd87oVsKNUBQC2ogQSYk+ZgRg6BSo6Z54iiocToKwCmd53+R6jHKzMstdoZ811cGEgF5VCqmlSAd2LfKPhGEdVu/ZOlNqR6b7eZxQJWwrtCqNMRsb+8XwFwOq1om1FToU1U29m9zFpv12OCOc9zlkkAWUdyXEErLeGix/fzBH64SkhfC7yVtc148JU+co6gNPijb9PXnGGOzsjupfFwef8pXLi1s9Qhxc/s49Rdriputuo+uLUTDUPXEUTDU9cS1EqMD1PvwKSZsYtxW2Rl5oL1RgLY4M8jpXly68DBG2lWeqCwB57+g3PpjAYaJTJf0UuYbaf3NsZa291eqkQ1QCML1ZV6gqOWr/wASRMEk+4i59zAD49cNPjthH5+UgiTxbowtUDnuAffgbcSSVgLRuNkN87WPIJVDMsWaVkY7uHG6KMMcbIXMneHv1AJndHDVIKjq0n5Yy5gcKK012k2qNfJ1SQbWMwRY9PhvgBxW1SOMlwTaWXqD2gDcHY7C4wJ2FfBRW5nmEQWo0Dw3/wCf1xlmDpPKy7Kvonozc1+eG3QMdylxK4cKE8NDPqIME6iJsT8NvLBhsKQjubRJQeg+OMNja3gUtOe48pxpfy/Ocb2Wd0goj8PyH64tVulNEdD8f64iiYaMfi98fpiWqpO7vz/7MXupsqjOT0HvwtPM4bMCPFGOXKpUN4OOI9ha6jyuvG8Fuyr1MTTS3dpi5YyMbadXCwXBo3KdSsfXGXjottN7qLixKozAgQRbreI+Z+eD4jQ54aUtlPphITOzJAqkCQHFugYXE9DvfpOD9oRlzBfIQMOTSduq1NCp1Fjv++uOIBXC6LyCN16vllmRt5Hacd7s6ZzmaX8hcjJjDXWFB3HmffjpJVNbLnoDiWoonoHoR7pxSihOX/mxh7A4UQtNcW8Jv2UzvP54VdhM6JkZTgq/92NyYjaPd+otHnifCNV/Eu6JTkKloew5RMeUzt/TFjDj5cLUOU/gK2lB/wAR9+CDHiBsNCGZnnqpcpltGwUT0GCUPJDsq2qYlKWvIoFiMDb4TurO6lFPBlhIVGIok7rEUXu68sRUl7sYtReNPEUSrTxFE8piKJcRRe92IokjyxFF7FhROjFqIESBJwtLqL6b+eqIyg2yqtaqL3vhKeHS26/N05DJZVCrxAd4EBE6ZvtJ2nGWwAsLnA16coj5tJDQd1do528Mytb7vL1/fLBcWJgsgEe6BO87bqQuCZBxuTHJcXKMnAbpQrtTmRpSnzcz/wC3/nDEUAa/WEvLKS3SVDwRoqpE3MHBciFsjKKFDIWO2W179SSdpM45jezwHak47KJACcannyA26YdZAGu1fm6AZCRSdqwdCS4iiScWovafLEUTe7X8IxFSQ0ByJH788RRMak3Ij3jFUr3SgN+Ee4/0xKUtPY9VP1xKUteFYT+ojEpS0+x6YogFXaTTG18UARwopFYdIOJYUTgMaVJTiKL2nEUSxiKL2IomyMWokLjrilSUN64tRe930xFEsn0xFLXgD1HwxpUgjUhGNKrVdqAxkgFXagrcOQ7oD6jEArhQm+UtLh6r7KqMRQKcZT092KpXabV4eG9qDHUAx6E7YgUO6kyPCkp3G/XmMWd1Q2RFB5nGaWrUpAxKUtJojli6VJdJ6YiicFxXCtPxdKkpGIol04iiRVxKUTguIovEYlK0oGJSpNKDoMSlF7ux6YlKLzU55/LFEBRRNTcfeHvt+uKpS1GMyR92fNTOLoqWpVzFtjilEoqzaROLUUi/5sRReFIdJ9b4sKKRUHIYiiUHFWolC4pRe04tRexLUQlaKnBCsJfs8c8USrpKKOKUpKaGIrXvs/niK1KtLFKJ0DEUThiKJwGIonBcWokNMHEUXu6GIok7vzOIonBcRRKcRUlAxFaQj0xSiRnA3IxLUTe86An3Yii8Kh/D8cRUk1segxdKWvBfU/L6YiiTux0GKUpKFxFaRh1xFEmgfu+KpRKaM/v9MTdWvLRI5nFb+SpO1MNzPuxLUSmqfwz6YiiaK8fdIxapSCqDiK1IHOIqQLLMcFWUQpjGFae3LFqJxGKUXhiK144pReGLVp/LEKi8MRROGIovDEWU44itOxFEmIooqpviKFVXPiPp+WIqVdbnEUV2ggjYYoqwp8RWoquLVFIpxFF6mx64pRSgYitIcQqJg5YtRSRilSa+KKteY2xaikXEUTKmBu5Vquh3xGlUpXFsEVKs5vi1l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http://4.bp.blogspot.com/_2WQYi28PDls/SxWH-A34tVI/AAAAAAAAChY/69EP5OW_4qY/s1600/Matachines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97508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ulcesale.com/productos/m/Dulce-4-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61504"/>
            <a:ext cx="24482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279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5729064" cy="601980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/>
              <a:t>La carne seca había sido una forma de conservación empleada durante un milenio, actualmente se sigue produciendo y con ella se prepara el famoso machacado con huevo. Las tortillas de harina y el trigo vienen del medio oriente y se acogen por los pobladores del </a:t>
            </a:r>
            <a:r>
              <a:rPr lang="es-ES" b="1" dirty="0" smtClean="0"/>
              <a:t>estado.</a:t>
            </a:r>
          </a:p>
          <a:p>
            <a:r>
              <a:rPr lang="es-ES" b="1" dirty="0" smtClean="0"/>
              <a:t> </a:t>
            </a:r>
            <a:r>
              <a:rPr lang="es-ES" b="1" dirty="0"/>
              <a:t>El pan de pulque es famoso, éste usa pulque para fermentar la masa en lugar de la levadura y se prepara con piloncillo, nuez, azúcar moscada y </a:t>
            </a:r>
            <a:r>
              <a:rPr lang="es-ES" b="1" dirty="0" smtClean="0"/>
              <a:t>mermeladas.</a:t>
            </a:r>
          </a:p>
          <a:p>
            <a:r>
              <a:rPr lang="es-ES" b="1" dirty="0" smtClean="0"/>
              <a:t>En </a:t>
            </a:r>
            <a:r>
              <a:rPr lang="es-ES" b="1" dirty="0"/>
              <a:t>Saltillo los dulces de membrillo y durazno fue una grata herencia de la cultura tlaxcalteca, en Ramos Arizpe el pan de pulque y los famosos tamales orgullo de los lugareños, en Parras la industria vitivinícola con los mejores vinos, así como los dulces de leche quemada, coco, higo y nuez.</a:t>
            </a:r>
            <a:endParaRPr lang="es-ES" dirty="0"/>
          </a:p>
        </p:txBody>
      </p:sp>
      <p:pic>
        <p:nvPicPr>
          <p:cNvPr id="5" name="Picture 2" descr="http://t2.gstatic.com/images?q=tbn:ANd9GcRBt4GVv1guSAp34C-3ZNvgm8MLALB9pZKQrgg2aKN8PAOMHAU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Ew9CjfP174E/Tm-ZpBhCRnI/AAAAAAAAAmo/zqSWvgvaeHc/s1600/PORT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176" y="692696"/>
            <a:ext cx="2453280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34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88593"/>
            <a:ext cx="7467600" cy="441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/>
              <a:t>En son </a:t>
            </a:r>
            <a:r>
              <a:rPr lang="es-ES" dirty="0"/>
              <a:t>famosos </a:t>
            </a:r>
            <a:r>
              <a:rPr lang="es-ES" b="1" dirty="0"/>
              <a:t>licores de manzana y membrillo</a:t>
            </a:r>
            <a:r>
              <a:rPr lang="es-ES" dirty="0"/>
              <a:t>, así como los tradicionales </a:t>
            </a:r>
            <a:r>
              <a:rPr lang="es-ES" b="1" dirty="0"/>
              <a:t>dulces de durazno</a:t>
            </a:r>
            <a:r>
              <a:rPr lang="es-ES" dirty="0"/>
              <a:t> que se ofrecen </a:t>
            </a:r>
            <a:r>
              <a:rPr lang="es-ES" dirty="0" smtClean="0"/>
              <a:t>en </a:t>
            </a:r>
            <a:r>
              <a:rPr lang="es-ES" dirty="0"/>
              <a:t>la zona centro de este Pueblo Mágico coahuilense. Prueba también las</a:t>
            </a:r>
            <a:r>
              <a:rPr lang="es-ES" b="1" dirty="0"/>
              <a:t> carnitas</a:t>
            </a:r>
            <a:r>
              <a:rPr lang="es-ES" dirty="0"/>
              <a:t>, las rellenas de pollo, pavo, res o queso, las empanadas con masa de trigo y las enchiladas bañadas con salsa picante y con rodajas de cebolla o lechuga</a:t>
            </a:r>
            <a:endParaRPr lang="es-ES" b="1" dirty="0" smtClean="0"/>
          </a:p>
          <a:p>
            <a:endParaRPr lang="es-ES" b="1" dirty="0"/>
          </a:p>
          <a:p>
            <a:r>
              <a:rPr lang="es-ES" b="1" dirty="0" err="1" smtClean="0"/>
              <a:t>Artesanias</a:t>
            </a:r>
            <a:r>
              <a:rPr lang="es-ES" b="1" dirty="0"/>
              <a:t>: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El sarape de </a:t>
            </a:r>
            <a:r>
              <a:rPr lang="es-ES" b="1" dirty="0" smtClean="0"/>
              <a:t>saltillo</a:t>
            </a:r>
            <a:endParaRPr lang="es-ES" dirty="0"/>
          </a:p>
        </p:txBody>
      </p:sp>
      <p:pic>
        <p:nvPicPr>
          <p:cNvPr id="1026" name="Picture 2" descr="http://4.bp.blogspot.com/-a6ye1Qa5--w/TYVzmOh4glI/AAAAAAAAAKI/gEYbO-YhF9I/s1600/artesania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3024336" cy="18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.jimdo.com/www26/o/sb4a1d6a5794b8be4/img/i8ecc80b4614d9d08/1349376808/std/coco-manzana-y-membril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536" y="3284984"/>
            <a:ext cx="257651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525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DARLING" panose="02000000000000000000" pitchFamily="2" charset="0"/>
              </a:rPr>
              <a:t>Equipo: </a:t>
            </a:r>
          </a:p>
          <a:p>
            <a:r>
              <a:rPr lang="es-ES" dirty="0" smtClean="0"/>
              <a:t>JENNIFER ALVARADO </a:t>
            </a:r>
            <a:r>
              <a:rPr lang="es-ES" dirty="0"/>
              <a:t>ARAIZA </a:t>
            </a:r>
            <a:r>
              <a:rPr lang="es-ES" dirty="0" smtClean="0"/>
              <a:t>#2</a:t>
            </a:r>
          </a:p>
          <a:p>
            <a:r>
              <a:rPr lang="es-ES" dirty="0" smtClean="0"/>
              <a:t>KARINA ESTEFANIA </a:t>
            </a:r>
            <a:r>
              <a:rPr lang="es-ES" dirty="0"/>
              <a:t>MUÑOZ IBARRA </a:t>
            </a:r>
            <a:r>
              <a:rPr lang="es-ES" dirty="0" smtClean="0"/>
              <a:t>#15</a:t>
            </a:r>
          </a:p>
          <a:p>
            <a:r>
              <a:rPr lang="es-ES" dirty="0"/>
              <a:t>GENESIS </a:t>
            </a:r>
            <a:r>
              <a:rPr lang="es-ES" dirty="0" smtClean="0"/>
              <a:t>AMISADA SANTANA BAUTISTA #21</a:t>
            </a:r>
          </a:p>
          <a:p>
            <a:r>
              <a:rPr lang="es-ES" dirty="0" smtClean="0"/>
              <a:t>NALLELY YAZMIN TOVAR URBINA #22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156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60648"/>
            <a:ext cx="7859216" cy="4419600"/>
          </a:xfrm>
        </p:spPr>
        <p:txBody>
          <a:bodyPr/>
          <a:lstStyle/>
          <a:p>
            <a:r>
              <a:rPr lang="es-ES" sz="4000" b="1" dirty="0" smtClean="0">
                <a:latin typeface="AR CARTER" panose="02000000000000000000" pitchFamily="2" charset="0"/>
              </a:rPr>
              <a:t>Los municipios que conforman esta región son</a:t>
            </a:r>
            <a:r>
              <a:rPr lang="es-ES" sz="4000" dirty="0" smtClean="0">
                <a:latin typeface="AR CARTER" panose="02000000000000000000" pitchFamily="2" charset="0"/>
              </a:rPr>
              <a:t>:</a:t>
            </a:r>
          </a:p>
          <a:p>
            <a:endParaRPr lang="es-ES" dirty="0"/>
          </a:p>
        </p:txBody>
      </p:sp>
      <p:pic>
        <p:nvPicPr>
          <p:cNvPr id="2050" name="Picture 2" descr="Salti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7677"/>
            <a:ext cx="2520000" cy="23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3284819"/>
            <a:ext cx="136815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Goudy Old Style" panose="02020502050305020303" pitchFamily="18" charset="0"/>
              </a:rPr>
              <a:t>Saltillo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020272" y="3324239"/>
            <a:ext cx="165618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oudy Old Style" panose="02020502050305020303" pitchFamily="18" charset="0"/>
              </a:rPr>
              <a:t>Arteaga 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2" y="3308118"/>
            <a:ext cx="284380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oudy Old Style" panose="02020502050305020303" pitchFamily="18" charset="0"/>
              </a:rPr>
              <a:t>General cepeda 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pic>
        <p:nvPicPr>
          <p:cNvPr id="2052" name="Picture 4" descr="Arteag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125" b="98125" l="1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766"/>
          <a:stretch/>
        </p:blipFill>
        <p:spPr bwMode="auto">
          <a:xfrm>
            <a:off x="6588364" y="1173785"/>
            <a:ext cx="2520000" cy="18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neral Cepe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125" b="9437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79"/>
          <a:stretch/>
        </p:blipFill>
        <p:spPr bwMode="auto">
          <a:xfrm>
            <a:off x="3591044" y="1087819"/>
            <a:ext cx="2520000" cy="19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475656" y="6021288"/>
            <a:ext cx="270513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oudy Old Style" panose="02020502050305020303" pitchFamily="18" charset="0"/>
              </a:rPr>
              <a:t>Ramos </a:t>
            </a:r>
            <a:r>
              <a:rPr lang="es-ES" sz="3200" b="1" dirty="0">
                <a:latin typeface="Goudy Old Style" panose="02020502050305020303" pitchFamily="18" charset="0"/>
              </a:rPr>
              <a:t>A</a:t>
            </a:r>
            <a:r>
              <a:rPr lang="es-ES" sz="3200" b="1" dirty="0" smtClean="0">
                <a:latin typeface="Goudy Old Style" panose="02020502050305020303" pitchFamily="18" charset="0"/>
              </a:rPr>
              <a:t>rizpe 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99585" y="6021288"/>
            <a:ext cx="153042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oudy Old Style" panose="02020502050305020303" pitchFamily="18" charset="0"/>
              </a:rPr>
              <a:t>Parras</a:t>
            </a:r>
            <a:endParaRPr lang="es-ES" sz="3200" b="1" dirty="0">
              <a:latin typeface="Goudy Old Style" panose="02020502050305020303" pitchFamily="18" charset="0"/>
            </a:endParaRPr>
          </a:p>
        </p:txBody>
      </p:sp>
      <p:pic>
        <p:nvPicPr>
          <p:cNvPr id="2056" name="Picture 8" descr="Ramos Arizp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875" b="85625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54"/>
          <a:stretch/>
        </p:blipFill>
        <p:spPr bwMode="auto">
          <a:xfrm>
            <a:off x="1681321" y="3861682"/>
            <a:ext cx="2314615" cy="20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rra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750" b="8625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80"/>
          <a:stretch/>
        </p:blipFill>
        <p:spPr bwMode="auto">
          <a:xfrm>
            <a:off x="5003680" y="4097336"/>
            <a:ext cx="2448640" cy="19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64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7467600" cy="4419600"/>
          </a:xfrm>
        </p:spPr>
        <p:txBody>
          <a:bodyPr/>
          <a:lstStyle/>
          <a:p>
            <a:r>
              <a:rPr lang="es-ES" dirty="0" smtClean="0"/>
              <a:t>La región sureste se localiza en las coordenadas 25 26’ 27’’ latitud norte y 101 50’ 24’’ longitud oeste; el lugar con la máxima altitud sobre el nivel del mar tiene 1660 metros y se localiza en el municipio de Arteaga. Limita al norte con los municipios de Cuatro Ciénegas Y Castaños al noreste de San Pedro y Viesca; al sur con los estados de Zacatecas y San Luis Potosí. Y al este con el de Nuevo León.</a:t>
            </a:r>
            <a:endParaRPr lang="es-ES" dirty="0"/>
          </a:p>
        </p:txBody>
      </p:sp>
      <p:sp>
        <p:nvSpPr>
          <p:cNvPr id="4" name="3 Proceso alternativo"/>
          <p:cNvSpPr/>
          <p:nvPr/>
        </p:nvSpPr>
        <p:spPr>
          <a:xfrm>
            <a:off x="683568" y="188640"/>
            <a:ext cx="7776864" cy="129614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 DARLING" panose="02000000000000000000" pitchFamily="2" charset="0"/>
              </a:rPr>
              <a:t>Medio físico y geográfico</a:t>
            </a:r>
            <a:endParaRPr lang="es-MX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09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39000" cy="1143000"/>
          </a:xfrm>
        </p:spPr>
        <p:txBody>
          <a:bodyPr/>
          <a:lstStyle/>
          <a:p>
            <a:pPr algn="ctr"/>
            <a:r>
              <a:rPr lang="es-MX" dirty="0" smtClean="0"/>
              <a:t>Orografía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556792"/>
            <a:ext cx="7467600" cy="4419600"/>
          </a:xfrm>
        </p:spPr>
        <p:txBody>
          <a:bodyPr/>
          <a:lstStyle/>
          <a:p>
            <a:r>
              <a:rPr lang="es-MX" dirty="0" smtClean="0"/>
              <a:t>Conjunto de valles orientados de este a oeste y limitados al norte y al sur </a:t>
            </a:r>
          </a:p>
          <a:p>
            <a:r>
              <a:rPr lang="es-MX" dirty="0" smtClean="0"/>
              <a:t>Sierra de parras, cuenta con cimas que sobrepasan los 3 00 msnm</a:t>
            </a:r>
          </a:p>
          <a:p>
            <a:r>
              <a:rPr lang="es-MX" dirty="0" smtClean="0"/>
              <a:t>Tiene sistema montañoso con abundante afloramiento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static.icarito.cl/200912/601512_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56277"/>
            <a:ext cx="3056423" cy="28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654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9000" cy="1143000"/>
          </a:xfrm>
        </p:spPr>
        <p:txBody>
          <a:bodyPr/>
          <a:lstStyle/>
          <a:p>
            <a:pPr algn="ctr"/>
            <a:r>
              <a:rPr lang="es-MX" dirty="0" smtClean="0"/>
              <a:t>clima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2060848"/>
            <a:ext cx="7467600" cy="441960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Seco </a:t>
            </a:r>
            <a:r>
              <a:rPr lang="es-MX" dirty="0" err="1" smtClean="0"/>
              <a:t>semicalido</a:t>
            </a:r>
            <a:r>
              <a:rPr lang="es-MX" dirty="0" smtClean="0"/>
              <a:t> y </a:t>
            </a:r>
            <a:r>
              <a:rPr lang="es-MX" dirty="0" err="1" smtClean="0"/>
              <a:t>semi</a:t>
            </a:r>
            <a:r>
              <a:rPr lang="es-MX" dirty="0" smtClean="0"/>
              <a:t> seco templado y grupos de climas secos semifríos con algunas porciones de la región según su altitud </a:t>
            </a:r>
          </a:p>
          <a:p>
            <a:r>
              <a:rPr lang="es-MX" dirty="0" smtClean="0"/>
              <a:t>La temperatura anual de 14° a 18° C  y la precipitación mediana en el año es 300 a 400 milímetros</a:t>
            </a:r>
            <a:endParaRPr lang="en-US" dirty="0" smtClean="0"/>
          </a:p>
          <a:p>
            <a:r>
              <a:rPr lang="es-MX" dirty="0" smtClean="0"/>
              <a:t>Los meses lluviosos son: mayo junio, julio, agosto, septiembre y escasas en octubre, noviembre y diciembre</a:t>
            </a:r>
          </a:p>
          <a:p>
            <a:r>
              <a:rPr lang="es-MX" dirty="0" smtClean="0"/>
              <a:t>Los vientos de 22.5 k/h </a:t>
            </a:r>
          </a:p>
          <a:p>
            <a:r>
              <a:rPr lang="es-MX" dirty="0" smtClean="0"/>
              <a:t>La frecuencia de heladas es de 20 a 40 días </a:t>
            </a:r>
          </a:p>
          <a:p>
            <a:r>
              <a:rPr lang="es-MX" dirty="0" smtClean="0"/>
              <a:t>Granizadas de2 a 3 </a:t>
            </a:r>
            <a:r>
              <a:rPr lang="es-MX" dirty="0" err="1" smtClean="0"/>
              <a:t>dias</a:t>
            </a:r>
            <a:endParaRPr lang="es-MX" dirty="0" smtClean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xmlns="" val="371774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239000" cy="1143000"/>
          </a:xfrm>
        </p:spPr>
        <p:txBody>
          <a:bodyPr/>
          <a:lstStyle/>
          <a:p>
            <a:pPr algn="ctr"/>
            <a:r>
              <a:rPr lang="es-MX" dirty="0" smtClean="0"/>
              <a:t>Hidrografía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052736"/>
            <a:ext cx="8136904" cy="4419600"/>
          </a:xfrm>
        </p:spPr>
        <p:txBody>
          <a:bodyPr/>
          <a:lstStyle/>
          <a:p>
            <a:r>
              <a:rPr lang="es-MX" dirty="0" smtClean="0"/>
              <a:t>La presa alto de norias, </a:t>
            </a:r>
            <a:r>
              <a:rPr lang="es-MX" dirty="0" err="1" smtClean="0"/>
              <a:t>tulillo</a:t>
            </a:r>
            <a:r>
              <a:rPr lang="es-MX" dirty="0" smtClean="0"/>
              <a:t>, </a:t>
            </a:r>
            <a:r>
              <a:rPr lang="es-MX" dirty="0" err="1" smtClean="0"/>
              <a:t>nacapa</a:t>
            </a:r>
            <a:r>
              <a:rPr lang="es-MX" dirty="0" smtClean="0"/>
              <a:t> que son alimentadas por corrientes de arroyos patos y Las </a:t>
            </a:r>
            <a:r>
              <a:rPr lang="en-US" dirty="0" smtClean="0"/>
              <a:t>Vegas</a:t>
            </a:r>
          </a:p>
          <a:p>
            <a:r>
              <a:rPr lang="es-MX" dirty="0" smtClean="0"/>
              <a:t>El agua es muy escasa , sin embargo la región cuenta con abundantes suelos de caliza potencialmente formados de acuíferos subterráneos para uso humano</a:t>
            </a:r>
          </a:p>
          <a:p>
            <a:endParaRPr lang="es-MX" dirty="0" smtClean="0"/>
          </a:p>
        </p:txBody>
      </p:sp>
      <p:pic>
        <p:nvPicPr>
          <p:cNvPr id="1026" name="Picture 2" descr="http://www.e-local.gob.mx/work/templates/enciclo/EMM05coahuila/municipios/05007/05t007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4799"/>
            <a:ext cx="295751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izLKMv3HYdOJ2GyndsFMekEBUPh0Np7duKH4fCSP_GtP5VF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2778919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73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1115616" y="188640"/>
            <a:ext cx="5976664" cy="108012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DARLING" panose="02000000000000000000" pitchFamily="2" charset="0"/>
              </a:rPr>
              <a:t>Marco Social</a:t>
            </a:r>
            <a:endParaRPr lang="es-MX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432938"/>
            <a:ext cx="7956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La población de los 5 municipios que integran la región fue según datos del conteo, de 851 571 cifra que representa el 31.31% del total de personas en el estado, y el 0.756 % de la Republica. </a:t>
            </a:r>
          </a:p>
          <a:p>
            <a:pPr algn="just"/>
            <a:endParaRPr lang="es-ES" sz="2400" dirty="0">
              <a:latin typeface="Goudy Old Style" panose="02020502050305020303" pitchFamily="18" charset="0"/>
              <a:ea typeface="KBJumpingJellybeans" pitchFamily="2" charset="0"/>
            </a:endParaRP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La densidad de población es de 28 habitantes por kilometro cuadrado. La mayor concentración se encuentra en las localidades de: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Saltillo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Ramos Arizpe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Arteaga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Parras de la Fuente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  <a:ea typeface="KBJumpingJellybeans" pitchFamily="2" charset="0"/>
              </a:rPr>
              <a:t>* General Cepeda</a:t>
            </a:r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0576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563" t="13579" r="49262" b="5704"/>
          <a:stretch>
            <a:fillRect/>
          </a:stretch>
        </p:blipFill>
        <p:spPr bwMode="auto">
          <a:xfrm>
            <a:off x="395536" y="260648"/>
            <a:ext cx="41044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4766" t="15750" r="48523" b="36016"/>
          <a:stretch>
            <a:fillRect/>
          </a:stretch>
        </p:blipFill>
        <p:spPr bwMode="auto">
          <a:xfrm>
            <a:off x="4716016" y="836712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heurón"/>
          <p:cNvSpPr/>
          <p:nvPr/>
        </p:nvSpPr>
        <p:spPr>
          <a:xfrm>
            <a:off x="4716016" y="1628800"/>
            <a:ext cx="360040" cy="28803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467544" y="6381328"/>
            <a:ext cx="360040" cy="28803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4716016" y="2420888"/>
            <a:ext cx="360040" cy="28803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467544" y="1916832"/>
            <a:ext cx="360040" cy="28803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37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459025" y="260648"/>
            <a:ext cx="7416824" cy="158417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DARLING" panose="02000000000000000000" pitchFamily="2" charset="0"/>
              </a:rPr>
              <a:t>Marco Economico</a:t>
            </a:r>
            <a:endParaRPr lang="es-MX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0160" y="220486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Goudy Old Style" panose="02020502050305020303" pitchFamily="18" charset="0"/>
              </a:rPr>
              <a:t>Se significa por una amplia dinámica, que origina trabajo para la gran mayoría de sus pobladores en edad de desempeñar actividades productivas en los diferentes sectores: el primario, secundario y terciario.</a:t>
            </a:r>
          </a:p>
          <a:p>
            <a:pPr algn="just"/>
            <a:endParaRPr lang="es-ES" sz="2400" dirty="0">
              <a:latin typeface="Goudy Old Style" panose="02020502050305020303" pitchFamily="18" charset="0"/>
            </a:endParaRP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</a:rPr>
              <a:t>Del total de personas se estima que 33.5 % es económicamente activa, siendo la principal fuente de ocupación la industria y enseguida el comercio, los servicios y el agropecuario.</a:t>
            </a:r>
          </a:p>
          <a:p>
            <a:pPr algn="just"/>
            <a:r>
              <a:rPr lang="es-ES" sz="2400" dirty="0" smtClean="0">
                <a:latin typeface="Goudy Old Style" panose="02020502050305020303" pitchFamily="18" charset="0"/>
              </a:rPr>
              <a:t>Dos  tercios se los trabajadores se encuentran empleados en el sector secundario. </a:t>
            </a:r>
            <a:endParaRPr lang="es-MX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91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128</TotalTime>
  <Words>663</Words>
  <Application>Microsoft Office PowerPoint</Application>
  <PresentationFormat>Presentación en pantalla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 DARLING</vt:lpstr>
      <vt:lpstr>AR CARTER</vt:lpstr>
      <vt:lpstr>Calibri</vt:lpstr>
      <vt:lpstr>Goudy Old Style</vt:lpstr>
      <vt:lpstr>KBJumpingJellybeans</vt:lpstr>
      <vt:lpstr>termal</vt:lpstr>
      <vt:lpstr>Diapositiva 1</vt:lpstr>
      <vt:lpstr>Diapositiva 2</vt:lpstr>
      <vt:lpstr>Diapositiva 3</vt:lpstr>
      <vt:lpstr>Orografía </vt:lpstr>
      <vt:lpstr>clima</vt:lpstr>
      <vt:lpstr>Hidrografía </vt:lpstr>
      <vt:lpstr>Diapositiva 7</vt:lpstr>
      <vt:lpstr>Diapositiva 8</vt:lpstr>
      <vt:lpstr>Diapositiva 9</vt:lpstr>
      <vt:lpstr>Diapositiva 10</vt:lpstr>
      <vt:lpstr>AGRICULTURA</vt:lpstr>
      <vt:lpstr>GANADERIA</vt:lpstr>
      <vt:lpstr>INDUSTRIA</vt:lpstr>
      <vt:lpstr>MINERIA</vt:lpstr>
      <vt:lpstr>TURISMO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nayeli hassmiin tovar urbiina</dc:creator>
  <cp:lastModifiedBy>.</cp:lastModifiedBy>
  <cp:revision>17</cp:revision>
  <dcterms:created xsi:type="dcterms:W3CDTF">2014-09-09T05:11:42Z</dcterms:created>
  <dcterms:modified xsi:type="dcterms:W3CDTF">2014-09-16T22:41:47Z</dcterms:modified>
</cp:coreProperties>
</file>