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356F"/>
    <a:srgbClr val="FF6699"/>
    <a:srgbClr val="DA467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434" y="-12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30C1B51-1702-46DD-9CA1-006DE03D3ED4}" type="datetimeFigureOut">
              <a:rPr lang="es-MX" smtClean="0"/>
              <a:pPr/>
              <a:t>09/09/2014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7291132-3158-4085-8893-F0DE937A8683}" type="slidenum">
              <a:rPr lang="es-MX" smtClean="0"/>
              <a:pPr/>
              <a:t>‹Nº›</a:t>
            </a:fld>
            <a:endParaRPr lang="es-MX"/>
          </a:p>
        </p:txBody>
      </p:sp>
    </p:spTree>
    <p:extLst>
      <p:ext uri="{BB962C8B-B14F-4D97-AF65-F5344CB8AC3E}">
        <p14:creationId xmlns:p14="http://schemas.microsoft.com/office/powerpoint/2010/main" xmlns="" val="2884860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30C1B51-1702-46DD-9CA1-006DE03D3ED4}" type="datetimeFigureOut">
              <a:rPr lang="es-MX" smtClean="0"/>
              <a:pPr/>
              <a:t>09/09/2014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7291132-3158-4085-8893-F0DE937A8683}" type="slidenum">
              <a:rPr lang="es-MX" smtClean="0"/>
              <a:pPr/>
              <a:t>‹Nº›</a:t>
            </a:fld>
            <a:endParaRPr lang="es-MX"/>
          </a:p>
        </p:txBody>
      </p:sp>
    </p:spTree>
    <p:extLst>
      <p:ext uri="{BB962C8B-B14F-4D97-AF65-F5344CB8AC3E}">
        <p14:creationId xmlns:p14="http://schemas.microsoft.com/office/powerpoint/2010/main" xmlns="" val="168428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30C1B51-1702-46DD-9CA1-006DE03D3ED4}" type="datetimeFigureOut">
              <a:rPr lang="es-MX" smtClean="0"/>
              <a:pPr/>
              <a:t>09/09/2014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7291132-3158-4085-8893-F0DE937A8683}" type="slidenum">
              <a:rPr lang="es-MX" smtClean="0"/>
              <a:pPr/>
              <a:t>‹Nº›</a:t>
            </a:fld>
            <a:endParaRPr lang="es-MX"/>
          </a:p>
        </p:txBody>
      </p:sp>
    </p:spTree>
    <p:extLst>
      <p:ext uri="{BB962C8B-B14F-4D97-AF65-F5344CB8AC3E}">
        <p14:creationId xmlns:p14="http://schemas.microsoft.com/office/powerpoint/2010/main" xmlns="" val="395432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30C1B51-1702-46DD-9CA1-006DE03D3ED4}" type="datetimeFigureOut">
              <a:rPr lang="es-MX" smtClean="0"/>
              <a:pPr/>
              <a:t>09/09/2014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7291132-3158-4085-8893-F0DE937A8683}" type="slidenum">
              <a:rPr lang="es-MX" smtClean="0"/>
              <a:pPr/>
              <a:t>‹Nº›</a:t>
            </a:fld>
            <a:endParaRPr lang="es-MX"/>
          </a:p>
        </p:txBody>
      </p:sp>
    </p:spTree>
    <p:extLst>
      <p:ext uri="{BB962C8B-B14F-4D97-AF65-F5344CB8AC3E}">
        <p14:creationId xmlns:p14="http://schemas.microsoft.com/office/powerpoint/2010/main" xmlns="" val="3949002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30C1B51-1702-46DD-9CA1-006DE03D3ED4}" type="datetimeFigureOut">
              <a:rPr lang="es-MX" smtClean="0"/>
              <a:pPr/>
              <a:t>09/09/2014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7291132-3158-4085-8893-F0DE937A8683}" type="slidenum">
              <a:rPr lang="es-MX" smtClean="0"/>
              <a:pPr/>
              <a:t>‹Nº›</a:t>
            </a:fld>
            <a:endParaRPr lang="es-MX"/>
          </a:p>
        </p:txBody>
      </p:sp>
    </p:spTree>
    <p:extLst>
      <p:ext uri="{BB962C8B-B14F-4D97-AF65-F5344CB8AC3E}">
        <p14:creationId xmlns:p14="http://schemas.microsoft.com/office/powerpoint/2010/main" xmlns="" val="375837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30C1B51-1702-46DD-9CA1-006DE03D3ED4}" type="datetimeFigureOut">
              <a:rPr lang="es-MX" smtClean="0"/>
              <a:pPr/>
              <a:t>09/09/2014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7291132-3158-4085-8893-F0DE937A8683}" type="slidenum">
              <a:rPr lang="es-MX" smtClean="0"/>
              <a:pPr/>
              <a:t>‹Nº›</a:t>
            </a:fld>
            <a:endParaRPr lang="es-MX"/>
          </a:p>
        </p:txBody>
      </p:sp>
    </p:spTree>
    <p:extLst>
      <p:ext uri="{BB962C8B-B14F-4D97-AF65-F5344CB8AC3E}">
        <p14:creationId xmlns:p14="http://schemas.microsoft.com/office/powerpoint/2010/main" xmlns="" val="176536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30C1B51-1702-46DD-9CA1-006DE03D3ED4}" type="datetimeFigureOut">
              <a:rPr lang="es-MX" smtClean="0"/>
              <a:pPr/>
              <a:t>09/09/2014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7291132-3158-4085-8893-F0DE937A8683}" type="slidenum">
              <a:rPr lang="es-MX" smtClean="0"/>
              <a:pPr/>
              <a:t>‹Nº›</a:t>
            </a:fld>
            <a:endParaRPr lang="es-MX"/>
          </a:p>
        </p:txBody>
      </p:sp>
    </p:spTree>
    <p:extLst>
      <p:ext uri="{BB962C8B-B14F-4D97-AF65-F5344CB8AC3E}">
        <p14:creationId xmlns:p14="http://schemas.microsoft.com/office/powerpoint/2010/main" xmlns="" val="54651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30C1B51-1702-46DD-9CA1-006DE03D3ED4}" type="datetimeFigureOut">
              <a:rPr lang="es-MX" smtClean="0"/>
              <a:pPr/>
              <a:t>09/09/2014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77291132-3158-4085-8893-F0DE937A8683}" type="slidenum">
              <a:rPr lang="es-MX" smtClean="0"/>
              <a:pPr/>
              <a:t>‹Nº›</a:t>
            </a:fld>
            <a:endParaRPr lang="es-MX"/>
          </a:p>
        </p:txBody>
      </p:sp>
    </p:spTree>
    <p:extLst>
      <p:ext uri="{BB962C8B-B14F-4D97-AF65-F5344CB8AC3E}">
        <p14:creationId xmlns:p14="http://schemas.microsoft.com/office/powerpoint/2010/main" xmlns="" val="207579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30C1B51-1702-46DD-9CA1-006DE03D3ED4}" type="datetimeFigureOut">
              <a:rPr lang="es-MX" smtClean="0"/>
              <a:pPr/>
              <a:t>09/09/2014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7291132-3158-4085-8893-F0DE937A8683}" type="slidenum">
              <a:rPr lang="es-MX" smtClean="0"/>
              <a:pPr/>
              <a:t>‹Nº›</a:t>
            </a:fld>
            <a:endParaRPr lang="es-MX"/>
          </a:p>
        </p:txBody>
      </p:sp>
    </p:spTree>
    <p:extLst>
      <p:ext uri="{BB962C8B-B14F-4D97-AF65-F5344CB8AC3E}">
        <p14:creationId xmlns:p14="http://schemas.microsoft.com/office/powerpoint/2010/main" xmlns="" val="14123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30C1B51-1702-46DD-9CA1-006DE03D3ED4}" type="datetimeFigureOut">
              <a:rPr lang="es-MX" smtClean="0"/>
              <a:pPr/>
              <a:t>09/09/2014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7291132-3158-4085-8893-F0DE937A8683}" type="slidenum">
              <a:rPr lang="es-MX" smtClean="0"/>
              <a:pPr/>
              <a:t>‹Nº›</a:t>
            </a:fld>
            <a:endParaRPr lang="es-MX"/>
          </a:p>
        </p:txBody>
      </p:sp>
    </p:spTree>
    <p:extLst>
      <p:ext uri="{BB962C8B-B14F-4D97-AF65-F5344CB8AC3E}">
        <p14:creationId xmlns:p14="http://schemas.microsoft.com/office/powerpoint/2010/main" xmlns="" val="842555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30C1B51-1702-46DD-9CA1-006DE03D3ED4}" type="datetimeFigureOut">
              <a:rPr lang="es-MX" smtClean="0"/>
              <a:pPr/>
              <a:t>09/09/2014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7291132-3158-4085-8893-F0DE937A8683}" type="slidenum">
              <a:rPr lang="es-MX" smtClean="0"/>
              <a:pPr/>
              <a:t>‹Nº›</a:t>
            </a:fld>
            <a:endParaRPr lang="es-MX"/>
          </a:p>
        </p:txBody>
      </p:sp>
    </p:spTree>
    <p:extLst>
      <p:ext uri="{BB962C8B-B14F-4D97-AF65-F5344CB8AC3E}">
        <p14:creationId xmlns:p14="http://schemas.microsoft.com/office/powerpoint/2010/main" xmlns="" val="4087180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C1B51-1702-46DD-9CA1-006DE03D3ED4}" type="datetimeFigureOut">
              <a:rPr lang="es-MX" smtClean="0"/>
              <a:pPr/>
              <a:t>09/09/2014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91132-3158-4085-8893-F0DE937A8683}" type="slidenum">
              <a:rPr lang="es-MX" smtClean="0"/>
              <a:pPr/>
              <a:t>‹Nº›</a:t>
            </a:fld>
            <a:endParaRPr lang="es-MX"/>
          </a:p>
        </p:txBody>
      </p:sp>
    </p:spTree>
    <p:extLst>
      <p:ext uri="{BB962C8B-B14F-4D97-AF65-F5344CB8AC3E}">
        <p14:creationId xmlns:p14="http://schemas.microsoft.com/office/powerpoint/2010/main" xmlns="" val="3280952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30">
          <a:fgClr>
            <a:srgbClr val="FFFF00"/>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404664"/>
            <a:ext cx="7416824" cy="2592288"/>
          </a:xfrm>
          <a:solidFill>
            <a:srgbClr val="92D050"/>
          </a:solidFill>
          <a:ln w="76200">
            <a:solidFill>
              <a:srgbClr val="00B050"/>
            </a:solidFill>
          </a:ln>
        </p:spPr>
        <p:txBody>
          <a:bodyPr>
            <a:noAutofit/>
          </a:bodyPr>
          <a:lstStyle/>
          <a:p>
            <a:r>
              <a:rPr lang="es-MX" sz="7200" b="1" dirty="0" smtClean="0"/>
              <a:t>Región fronteriza o norte de Coahuila</a:t>
            </a:r>
            <a:endParaRPr lang="es-MX" sz="7200" b="1" dirty="0"/>
          </a:p>
        </p:txBody>
      </p:sp>
      <p:sp>
        <p:nvSpPr>
          <p:cNvPr id="3" name="2 Subtítulo"/>
          <p:cNvSpPr>
            <a:spLocks noGrp="1"/>
          </p:cNvSpPr>
          <p:nvPr>
            <p:ph type="subTitle" idx="1"/>
          </p:nvPr>
        </p:nvSpPr>
        <p:spPr>
          <a:xfrm>
            <a:off x="5292080" y="4293096"/>
            <a:ext cx="3488432" cy="2351112"/>
          </a:xfrm>
        </p:spPr>
        <p:txBody>
          <a:bodyPr>
            <a:normAutofit/>
          </a:bodyPr>
          <a:lstStyle/>
          <a:p>
            <a:pPr algn="r"/>
            <a:r>
              <a:rPr lang="es-MX" dirty="0" smtClean="0"/>
              <a:t>Mariela Alarcón</a:t>
            </a:r>
          </a:p>
          <a:p>
            <a:pPr algn="r"/>
            <a:r>
              <a:rPr lang="es-MX" dirty="0" smtClean="0"/>
              <a:t>Nohemí Méndez</a:t>
            </a:r>
          </a:p>
          <a:p>
            <a:pPr algn="r"/>
            <a:r>
              <a:rPr lang="es-MX" dirty="0" smtClean="0"/>
              <a:t>Izamary Mendoza</a:t>
            </a:r>
          </a:p>
          <a:p>
            <a:pPr algn="r"/>
            <a:r>
              <a:rPr lang="es-MX" dirty="0" smtClean="0"/>
              <a:t>Andrea Plata</a:t>
            </a:r>
            <a:endParaRPr lang="es-MX" dirty="0"/>
          </a:p>
        </p:txBody>
      </p:sp>
      <p:pic>
        <p:nvPicPr>
          <p:cNvPr id="4" name="Picture 2" descr="http://www.e-local.gob.mx/work/templates/enciclo/EMM05coahuila/municipios/mapas/05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3356992"/>
            <a:ext cx="3684849" cy="35034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4823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local.gob.mx/work/templates/enciclo/EMM05coahuila/municipios/mapas/05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04909" y="116632"/>
            <a:ext cx="7017238" cy="667181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Título"/>
          <p:cNvSpPr>
            <a:spLocks noGrp="1"/>
          </p:cNvSpPr>
          <p:nvPr>
            <p:ph type="title"/>
          </p:nvPr>
        </p:nvSpPr>
        <p:spPr>
          <a:xfrm>
            <a:off x="0" y="44624"/>
            <a:ext cx="2123728" cy="6813376"/>
          </a:xfrm>
        </p:spPr>
        <p:txBody>
          <a:bodyPr>
            <a:normAutofit fontScale="90000"/>
          </a:bodyPr>
          <a:lstStyle/>
          <a:p>
            <a:r>
              <a:rPr lang="es-MX" sz="3400" dirty="0"/>
              <a:t>Comprende los municipios de </a:t>
            </a:r>
            <a:r>
              <a:rPr lang="es-MX" sz="3400" dirty="0" smtClean="0"/>
              <a:t>Allende</a:t>
            </a:r>
            <a:r>
              <a:rPr lang="es-MX" sz="3400" dirty="0"/>
              <a:t>, Guerrero, Hidalgo, Acuña, Jiménez, Morelos, Nava, Piedras Negras, Villa Unión y Zaragoza.</a:t>
            </a:r>
          </a:p>
        </p:txBody>
      </p:sp>
    </p:spTree>
    <p:extLst>
      <p:ext uri="{BB962C8B-B14F-4D97-AF65-F5344CB8AC3E}">
        <p14:creationId xmlns:p14="http://schemas.microsoft.com/office/powerpoint/2010/main" xmlns="" val="3933354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tatic.freepik.com/foto-gratis/sol-verano-nubes-rayos-solares-clima-calido_121-9853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11352" y="0"/>
            <a:ext cx="1556792" cy="1556792"/>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https://encrypted-tbn2.gstatic.com/images?q=tbn:ANd9GcQ4s2rBCRkpsHO-cZ-6K5SXuqN04OBH_SloyeNUCbFmPEsJ9Df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206" y="4763675"/>
            <a:ext cx="2895610" cy="20497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redondeado"/>
          <p:cNvSpPr/>
          <p:nvPr/>
        </p:nvSpPr>
        <p:spPr>
          <a:xfrm>
            <a:off x="251520" y="129283"/>
            <a:ext cx="3960440" cy="1283493"/>
          </a:xfrm>
          <a:prstGeom prst="roundRect">
            <a:avLst/>
          </a:prstGeom>
          <a:solidFill>
            <a:srgbClr val="FF6699"/>
          </a:solidFill>
          <a:ln w="76200">
            <a:solidFill>
              <a:srgbClr val="DA46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 </a:t>
            </a:r>
            <a:r>
              <a:rPr lang="es-MX" sz="11500" dirty="0" smtClean="0"/>
              <a:t>Clima</a:t>
            </a:r>
            <a:endParaRPr lang="es-MX" sz="2400" dirty="0"/>
          </a:p>
        </p:txBody>
      </p:sp>
      <p:sp>
        <p:nvSpPr>
          <p:cNvPr id="7" name="6 Recortar rectángulo de esquina diagonal"/>
          <p:cNvSpPr/>
          <p:nvPr/>
        </p:nvSpPr>
        <p:spPr>
          <a:xfrm>
            <a:off x="2771800" y="1556792"/>
            <a:ext cx="6192688" cy="5256584"/>
          </a:xfrm>
          <a:prstGeom prst="snip2DiagRect">
            <a:avLst/>
          </a:prstGeom>
          <a:noFill/>
          <a:ln w="38100">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dirty="0" smtClean="0">
                <a:solidFill>
                  <a:schemeClr val="tx1"/>
                </a:solidFill>
              </a:rPr>
              <a:t>Es </a:t>
            </a:r>
            <a:r>
              <a:rPr lang="es-MX" sz="4400" dirty="0">
                <a:solidFill>
                  <a:schemeClr val="tx1"/>
                </a:solidFill>
              </a:rPr>
              <a:t>caliente en primavera y verano y frío en invierno, con la lluvias en la región en julio y agosto. Las nevadas son frecuentes en la zona norte del </a:t>
            </a:r>
            <a:r>
              <a:rPr lang="es-MX" sz="4400" dirty="0" smtClean="0">
                <a:solidFill>
                  <a:schemeClr val="tx1"/>
                </a:solidFill>
              </a:rPr>
              <a:t>estado.</a:t>
            </a:r>
            <a:endParaRPr lang="es-MX" sz="4400" dirty="0">
              <a:solidFill>
                <a:schemeClr val="tx1"/>
              </a:solidFill>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1097699">
            <a:off x="454565" y="1523523"/>
            <a:ext cx="1732647" cy="28877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77015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74638"/>
            <a:ext cx="5112568" cy="1138138"/>
          </a:xfrm>
          <a:ln w="57150"/>
        </p:spPr>
        <p:style>
          <a:lnRef idx="2">
            <a:schemeClr val="accent5"/>
          </a:lnRef>
          <a:fillRef idx="1">
            <a:schemeClr val="lt1"/>
          </a:fillRef>
          <a:effectRef idx="0">
            <a:schemeClr val="accent5"/>
          </a:effectRef>
          <a:fontRef idx="minor">
            <a:schemeClr val="dk1"/>
          </a:fontRef>
        </p:style>
        <p:txBody>
          <a:bodyPr>
            <a:normAutofit/>
          </a:bodyPr>
          <a:lstStyle/>
          <a:p>
            <a:r>
              <a:rPr lang="es-MX" sz="6000" dirty="0" smtClean="0"/>
              <a:t>Áreas Naturales</a:t>
            </a:r>
            <a:endParaRPr lang="es-MX" sz="6000" dirty="0"/>
          </a:p>
        </p:txBody>
      </p:sp>
      <p:sp>
        <p:nvSpPr>
          <p:cNvPr id="3" name="2 Marcador de contenido"/>
          <p:cNvSpPr>
            <a:spLocks noGrp="1"/>
          </p:cNvSpPr>
          <p:nvPr>
            <p:ph idx="1"/>
          </p:nvPr>
        </p:nvSpPr>
        <p:spPr>
          <a:xfrm>
            <a:off x="467544" y="1988840"/>
            <a:ext cx="8229600" cy="4525963"/>
          </a:xfrm>
          <a:ln w="38100"/>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r>
              <a:rPr lang="es-MX" b="1" dirty="0" smtClean="0"/>
              <a:t>Presa </a:t>
            </a:r>
            <a:r>
              <a:rPr lang="es-MX" b="1" dirty="0"/>
              <a:t>La Amistad: </a:t>
            </a:r>
            <a:r>
              <a:rPr lang="es-MX" dirty="0" smtClean="0"/>
              <a:t>se </a:t>
            </a:r>
            <a:r>
              <a:rPr lang="es-MX" dirty="0"/>
              <a:t>localiza a 20 </a:t>
            </a:r>
            <a:r>
              <a:rPr lang="es-MX" dirty="0" smtClean="0"/>
              <a:t>kilómetros </a:t>
            </a:r>
            <a:r>
              <a:rPr lang="es-MX" dirty="0"/>
              <a:t>arriba de la ciudad de </a:t>
            </a:r>
            <a:r>
              <a:rPr lang="es-MX" dirty="0" smtClean="0"/>
              <a:t>Acuña.</a:t>
            </a:r>
          </a:p>
          <a:p>
            <a:r>
              <a:rPr lang="es-MX" b="1" dirty="0" smtClean="0"/>
              <a:t>Presa La Fragua: </a:t>
            </a:r>
            <a:r>
              <a:rPr lang="es-MX" dirty="0"/>
              <a:t>en los municipios de Jiménez y Piedras </a:t>
            </a:r>
            <a:r>
              <a:rPr lang="es-MX" dirty="0" smtClean="0"/>
              <a:t>Negras.</a:t>
            </a:r>
          </a:p>
          <a:p>
            <a:r>
              <a:rPr lang="es-MX" b="1" dirty="0" smtClean="0"/>
              <a:t>Presa Venustiano Carranza: </a:t>
            </a:r>
            <a:r>
              <a:rPr lang="es-MX" dirty="0"/>
              <a:t>en el municipio </a:t>
            </a:r>
            <a:r>
              <a:rPr lang="es-MX" dirty="0" smtClean="0"/>
              <a:t>de Juárez.</a:t>
            </a:r>
          </a:p>
          <a:p>
            <a:r>
              <a:rPr lang="es-MX" b="1" dirty="0"/>
              <a:t> Reserva ecológica parque Los </a:t>
            </a:r>
            <a:r>
              <a:rPr lang="es-MX" b="1" dirty="0" smtClean="0"/>
              <a:t>Novillos: </a:t>
            </a:r>
            <a:r>
              <a:rPr lang="es-MX" dirty="0" smtClean="0"/>
              <a:t>municipio </a:t>
            </a:r>
            <a:r>
              <a:rPr lang="es-MX" dirty="0"/>
              <a:t>de Acuña</a:t>
            </a:r>
            <a:r>
              <a:rPr lang="es-MX" dirty="0" smtClean="0"/>
              <a:t>.</a:t>
            </a:r>
          </a:p>
          <a:p>
            <a:r>
              <a:rPr lang="es-MX" b="1" dirty="0" smtClean="0"/>
              <a:t>La presa del centenario: </a:t>
            </a:r>
            <a:r>
              <a:rPr lang="es-MX" dirty="0" smtClean="0"/>
              <a:t>Se localiza en el municipio de Acuña.</a:t>
            </a:r>
            <a:endParaRPr lang="es-MX" b="1" dirty="0"/>
          </a:p>
        </p:txBody>
      </p:sp>
    </p:spTree>
    <p:extLst>
      <p:ext uri="{BB962C8B-B14F-4D97-AF65-F5344CB8AC3E}">
        <p14:creationId xmlns:p14="http://schemas.microsoft.com/office/powerpoint/2010/main" xmlns="" val="2578094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25">
          <a:fgClr>
            <a:srgbClr val="FFFF00"/>
          </a:fgClr>
          <a:bgClr>
            <a:schemeClr val="bg1"/>
          </a:bgClr>
        </a:pattFill>
        <a:effectLst/>
      </p:bgPr>
    </p:bg>
    <p:spTree>
      <p:nvGrpSpPr>
        <p:cNvPr id="1" name=""/>
        <p:cNvGrpSpPr/>
        <p:nvPr/>
      </p:nvGrpSpPr>
      <p:grpSpPr>
        <a:xfrm>
          <a:off x="0" y="0"/>
          <a:ext cx="0" cy="0"/>
          <a:chOff x="0" y="0"/>
          <a:chExt cx="0" cy="0"/>
        </a:xfrm>
      </p:grpSpPr>
      <p:sp>
        <p:nvSpPr>
          <p:cNvPr id="4" name="3 Rectángulo redondeado"/>
          <p:cNvSpPr/>
          <p:nvPr/>
        </p:nvSpPr>
        <p:spPr>
          <a:xfrm>
            <a:off x="1907704" y="77074"/>
            <a:ext cx="5184576" cy="104767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MX" sz="6000" dirty="0" smtClean="0"/>
              <a:t>Flora y fauna</a:t>
            </a:r>
            <a:endParaRPr lang="es-MX" sz="6000" dirty="0"/>
          </a:p>
        </p:txBody>
      </p:sp>
      <p:sp>
        <p:nvSpPr>
          <p:cNvPr id="7" name="6 Marcador de contenido"/>
          <p:cNvSpPr>
            <a:spLocks noGrp="1"/>
          </p:cNvSpPr>
          <p:nvPr>
            <p:ph sz="half" idx="2"/>
          </p:nvPr>
        </p:nvSpPr>
        <p:spPr>
          <a:xfrm>
            <a:off x="1115616" y="1340768"/>
            <a:ext cx="4040188" cy="3951288"/>
          </a:xfrm>
        </p:spPr>
        <p:txBody>
          <a:bodyPr>
            <a:normAutofit/>
          </a:bodyPr>
          <a:lstStyle/>
          <a:p>
            <a:r>
              <a:rPr lang="es-MX" sz="3200" dirty="0" smtClean="0"/>
              <a:t>Arbustos</a:t>
            </a:r>
          </a:p>
          <a:p>
            <a:r>
              <a:rPr lang="es-MX" sz="3200" dirty="0" smtClean="0"/>
              <a:t>Huizaches</a:t>
            </a:r>
          </a:p>
          <a:p>
            <a:r>
              <a:rPr lang="es-MX" sz="3200" dirty="0" smtClean="0"/>
              <a:t>Mezquite</a:t>
            </a:r>
          </a:p>
          <a:p>
            <a:r>
              <a:rPr lang="es-MX" sz="3200" dirty="0" smtClean="0"/>
              <a:t>Pirul</a:t>
            </a:r>
            <a:endParaRPr lang="es-MX" sz="3200" dirty="0"/>
          </a:p>
        </p:txBody>
      </p:sp>
      <p:sp>
        <p:nvSpPr>
          <p:cNvPr id="9" name="8 Marcador de contenido"/>
          <p:cNvSpPr>
            <a:spLocks noGrp="1"/>
          </p:cNvSpPr>
          <p:nvPr>
            <p:ph sz="quarter" idx="4"/>
          </p:nvPr>
        </p:nvSpPr>
        <p:spPr>
          <a:xfrm>
            <a:off x="4788024" y="1340768"/>
            <a:ext cx="4041775" cy="5328592"/>
          </a:xfrm>
        </p:spPr>
        <p:txBody>
          <a:bodyPr>
            <a:noAutofit/>
          </a:bodyPr>
          <a:lstStyle/>
          <a:p>
            <a:r>
              <a:rPr lang="es-MX" sz="3200" dirty="0" smtClean="0"/>
              <a:t>Conejo</a:t>
            </a:r>
          </a:p>
          <a:p>
            <a:r>
              <a:rPr lang="es-MX" sz="3200" dirty="0" smtClean="0"/>
              <a:t>Liebre</a:t>
            </a:r>
          </a:p>
          <a:p>
            <a:r>
              <a:rPr lang="es-MX" sz="3200" dirty="0" smtClean="0"/>
              <a:t>Ardilla</a:t>
            </a:r>
          </a:p>
          <a:p>
            <a:r>
              <a:rPr lang="es-MX" sz="3200" dirty="0" smtClean="0"/>
              <a:t>Tlacuache</a:t>
            </a:r>
          </a:p>
          <a:p>
            <a:r>
              <a:rPr lang="es-MX" sz="3200" dirty="0" smtClean="0"/>
              <a:t>Coyote</a:t>
            </a:r>
          </a:p>
          <a:p>
            <a:r>
              <a:rPr lang="es-MX" sz="3200" dirty="0" smtClean="0"/>
              <a:t>Paloma</a:t>
            </a:r>
          </a:p>
          <a:p>
            <a:r>
              <a:rPr lang="es-MX" sz="3200" dirty="0" smtClean="0"/>
              <a:t>Urraca</a:t>
            </a:r>
          </a:p>
          <a:p>
            <a:r>
              <a:rPr lang="es-MX" sz="3200" dirty="0" smtClean="0"/>
              <a:t>Águila</a:t>
            </a:r>
          </a:p>
          <a:p>
            <a:r>
              <a:rPr lang="es-MX" sz="3200" dirty="0" smtClean="0"/>
              <a:t>Codorniz</a:t>
            </a:r>
            <a:endParaRPr lang="es-MX" sz="3200" dirty="0"/>
          </a:p>
        </p:txBody>
      </p:sp>
    </p:spTree>
    <p:extLst>
      <p:ext uri="{BB962C8B-B14F-4D97-AF65-F5344CB8AC3E}">
        <p14:creationId xmlns:p14="http://schemas.microsoft.com/office/powerpoint/2010/main" xmlns="" val="1488499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72008" y="644763"/>
            <a:ext cx="4139952" cy="1056045"/>
          </a:xfrm>
          <a:ln w="57150">
            <a:solidFill>
              <a:srgbClr val="00B0F0"/>
            </a:solidFill>
          </a:ln>
        </p:spPr>
        <p:txBody>
          <a:bodyPr>
            <a:normAutofit/>
          </a:bodyPr>
          <a:lstStyle/>
          <a:p>
            <a:pPr algn="ctr"/>
            <a:r>
              <a:rPr lang="es-MX" sz="5400" dirty="0" smtClean="0"/>
              <a:t>Gastronomía</a:t>
            </a:r>
            <a:endParaRPr lang="es-MX" sz="4400" dirty="0"/>
          </a:p>
        </p:txBody>
      </p:sp>
      <p:sp>
        <p:nvSpPr>
          <p:cNvPr id="9" name="8 Marcador de texto"/>
          <p:cNvSpPr>
            <a:spLocks noGrp="1"/>
          </p:cNvSpPr>
          <p:nvPr>
            <p:ph type="body" sz="half" idx="2"/>
          </p:nvPr>
        </p:nvSpPr>
        <p:spPr>
          <a:xfrm>
            <a:off x="611560" y="1700808"/>
            <a:ext cx="3141985" cy="4802212"/>
          </a:xfrm>
        </p:spPr>
        <p:txBody>
          <a:bodyPr>
            <a:normAutofit lnSpcReduction="10000"/>
          </a:bodyPr>
          <a:lstStyle/>
          <a:p>
            <a:pPr algn="ctr"/>
            <a:r>
              <a:rPr lang="es-MX" sz="3600" dirty="0"/>
              <a:t>Se acostumbra la comida basándose en carne de res, asada, guisada; los frijoles rancheros, mole, menudo, caldo de res.</a:t>
            </a:r>
          </a:p>
        </p:txBody>
      </p:sp>
      <p:pic>
        <p:nvPicPr>
          <p:cNvPr id="2050" name="Picture 2" descr="http://s3.amazonaws.com/cocina-prod/public/files/production/recipes/images/647/original/recipe647img.jpg?140744856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433610">
            <a:off x="4355976" y="483171"/>
            <a:ext cx="4374352" cy="2910752"/>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media.tumblr.com/tumblr_m6wlqbghTi1rpmjz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8151" y="3435080"/>
            <a:ext cx="3894289" cy="3378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9720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6">
              <a:lumMod val="75000"/>
            </a:schemeClr>
          </a:solidFill>
          <a:ln w="76200" cmpd="sng"/>
        </p:spPr>
        <p:style>
          <a:lnRef idx="2">
            <a:schemeClr val="accent5"/>
          </a:lnRef>
          <a:fillRef idx="1">
            <a:schemeClr val="lt1"/>
          </a:fillRef>
          <a:effectRef idx="0">
            <a:schemeClr val="accent5"/>
          </a:effectRef>
          <a:fontRef idx="minor">
            <a:schemeClr val="dk1"/>
          </a:fontRef>
        </p:style>
        <p:txBody>
          <a:bodyPr>
            <a:normAutofit/>
          </a:bodyPr>
          <a:lstStyle/>
          <a:p>
            <a:r>
              <a:rPr lang="es-ES" sz="4000" dirty="0" smtClean="0">
                <a:latin typeface="Courier"/>
                <a:cs typeface="Courier"/>
              </a:rPr>
              <a:t>Rio Bravo</a:t>
            </a:r>
            <a:endParaRPr lang="es-ES" sz="4000" dirty="0">
              <a:latin typeface="Courier"/>
              <a:cs typeface="Courier"/>
            </a:endParaRPr>
          </a:p>
        </p:txBody>
      </p:sp>
      <p:sp>
        <p:nvSpPr>
          <p:cNvPr id="3" name="Marcador de contenido 2"/>
          <p:cNvSpPr>
            <a:spLocks noGrp="1"/>
          </p:cNvSpPr>
          <p:nvPr>
            <p:ph idx="1"/>
          </p:nvPr>
        </p:nvSpPr>
        <p:spPr/>
        <p:txBody>
          <a:bodyPr>
            <a:normAutofit fontScale="85000" lnSpcReduction="20000"/>
          </a:bodyPr>
          <a:lstStyle/>
          <a:p>
            <a:pPr marL="0" indent="0" algn="ctr">
              <a:buNone/>
            </a:pPr>
            <a:endParaRPr lang="es-ES" dirty="0" smtClean="0"/>
          </a:p>
          <a:p>
            <a:pPr marL="0" indent="0" algn="ctr">
              <a:buNone/>
            </a:pPr>
            <a:endParaRPr lang="es-ES" dirty="0"/>
          </a:p>
          <a:p>
            <a:pPr marL="0" indent="0" algn="ctr">
              <a:buNone/>
            </a:pPr>
            <a:r>
              <a:rPr lang="es-ES" dirty="0"/>
              <a:t>Esta corriente nace en las montañas Rocallosas de Colorado, en los Estados Unidos de América, y sirve de límite con este país, desde Juárez, </a:t>
            </a:r>
            <a:r>
              <a:rPr lang="es-ES" dirty="0" smtClean="0"/>
              <a:t>Chihuahua, </a:t>
            </a:r>
            <a:r>
              <a:rPr lang="es-ES" dirty="0"/>
              <a:t>hasta su desembocadura en el Golfo de México. En el estado fluye en dirección general hacia el oriente en una longitud de unos 740 kilómetros, desde Boquillas del Carmen, hasta el municipio de Hidalgo, pasando por los de Ocampo, Acuña, Jiménez, Piedras Negras, Nava y Guerrero.</a:t>
            </a:r>
          </a:p>
        </p:txBody>
      </p:sp>
      <p:pic>
        <p:nvPicPr>
          <p:cNvPr id="5" name="Imagen 4"/>
          <p:cNvPicPr>
            <a:picLocks noChangeAspect="1"/>
          </p:cNvPicPr>
          <p:nvPr/>
        </p:nvPicPr>
        <p:blipFill>
          <a:blip r:embed="rId2" cstate="print"/>
          <a:stretch>
            <a:fillRect/>
          </a:stretch>
        </p:blipFill>
        <p:spPr>
          <a:xfrm>
            <a:off x="611560" y="1772816"/>
            <a:ext cx="2958401" cy="4752528"/>
          </a:xfrm>
          <a:prstGeom prst="rect">
            <a:avLst/>
          </a:prstGeom>
        </p:spPr>
      </p:pic>
    </p:spTree>
    <p:extLst>
      <p:ext uri="{BB962C8B-B14F-4D97-AF65-F5344CB8AC3E}">
        <p14:creationId xmlns:p14="http://schemas.microsoft.com/office/powerpoint/2010/main" xmlns="" val="2570989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800" dirty="0" smtClean="0"/>
              <a:t>Actividades Socioeconómicas</a:t>
            </a:r>
            <a:endParaRPr lang="es-ES" sz="2800" dirty="0"/>
          </a:p>
        </p:txBody>
      </p:sp>
      <p:sp>
        <p:nvSpPr>
          <p:cNvPr id="3" name="Marcador de contenido 2"/>
          <p:cNvSpPr>
            <a:spLocks noGrp="1"/>
          </p:cNvSpPr>
          <p:nvPr>
            <p:ph idx="1"/>
          </p:nvPr>
        </p:nvSpPr>
        <p:spPr>
          <a:ln w="57150" cmpd="sng">
            <a:solidFill>
              <a:srgbClr val="FF6600"/>
            </a:solidFill>
          </a:ln>
          <a:effectLst>
            <a:glow rad="139700">
              <a:schemeClr val="accent5">
                <a:satMod val="175000"/>
                <a:alpha val="40000"/>
              </a:schemeClr>
            </a:glow>
          </a:effectLst>
        </p:spPr>
        <p:txBody>
          <a:bodyPr/>
          <a:lstStyle/>
          <a:p>
            <a:pPr algn="r"/>
            <a:r>
              <a:rPr lang="es-ES" dirty="0" smtClean="0"/>
              <a:t>Agricultura</a:t>
            </a:r>
          </a:p>
          <a:p>
            <a:pPr algn="r"/>
            <a:r>
              <a:rPr lang="es-ES" dirty="0" smtClean="0"/>
              <a:t>Construcción</a:t>
            </a:r>
          </a:p>
          <a:p>
            <a:pPr algn="r"/>
            <a:r>
              <a:rPr lang="es-ES" dirty="0" smtClean="0"/>
              <a:t>Industrias </a:t>
            </a:r>
          </a:p>
          <a:p>
            <a:pPr algn="r"/>
            <a:r>
              <a:rPr lang="es-ES" dirty="0" smtClean="0"/>
              <a:t>Comercio, restaurantes, hoteles. (Turismo)</a:t>
            </a:r>
          </a:p>
          <a:p>
            <a:pPr algn="r"/>
            <a:r>
              <a:rPr lang="es-ES" dirty="0" smtClean="0"/>
              <a:t>Transportes e información en medios masivos</a:t>
            </a:r>
          </a:p>
          <a:p>
            <a:pPr algn="r"/>
            <a:r>
              <a:rPr lang="es-ES" dirty="0" smtClean="0"/>
              <a:t>Actividades del gobierno</a:t>
            </a:r>
          </a:p>
          <a:p>
            <a:pPr algn="r"/>
            <a:r>
              <a:rPr lang="es-ES" dirty="0" smtClean="0"/>
              <a:t>Profesionales</a:t>
            </a:r>
          </a:p>
          <a:p>
            <a:pPr algn="r"/>
            <a:r>
              <a:rPr lang="es-ES" dirty="0" smtClean="0"/>
              <a:t>Migración.</a:t>
            </a:r>
            <a:endParaRPr lang="es-ES" dirty="0"/>
          </a:p>
        </p:txBody>
      </p:sp>
      <p:pic>
        <p:nvPicPr>
          <p:cNvPr id="5" name="Imagen 4"/>
          <p:cNvPicPr>
            <a:picLocks noChangeAspect="1"/>
          </p:cNvPicPr>
          <p:nvPr/>
        </p:nvPicPr>
        <p:blipFill>
          <a:blip r:embed="rId2" cstate="print"/>
          <a:stretch>
            <a:fillRect/>
          </a:stretch>
        </p:blipFill>
        <p:spPr>
          <a:xfrm>
            <a:off x="179512" y="1556792"/>
            <a:ext cx="3185819" cy="3873379"/>
          </a:xfrm>
          <a:prstGeom prst="rect">
            <a:avLst/>
          </a:prstGeom>
        </p:spPr>
      </p:pic>
    </p:spTree>
    <p:extLst>
      <p:ext uri="{BB962C8B-B14F-4D97-AF65-F5344CB8AC3E}">
        <p14:creationId xmlns:p14="http://schemas.microsoft.com/office/powerpoint/2010/main" xmlns="" val="405140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99992" y="273050"/>
            <a:ext cx="4186808" cy="5853113"/>
          </a:xfrm>
          <a:ln w="57150">
            <a:solidFill>
              <a:schemeClr val="accent6">
                <a:lumMod val="75000"/>
              </a:schemeClr>
            </a:solidFill>
          </a:ln>
        </p:spPr>
        <p:txBody>
          <a:bodyPr/>
          <a:lstStyle/>
          <a:p>
            <a:r>
              <a:rPr lang="es-MX" dirty="0" smtClean="0"/>
              <a:t>La música que se escucha comúnmente dentro de esta región es la banda y las cumbias.</a:t>
            </a:r>
          </a:p>
          <a:p>
            <a:endParaRPr lang="es-MX" dirty="0" smtClean="0"/>
          </a:p>
          <a:p>
            <a:r>
              <a:rPr lang="es-MX" dirty="0" smtClean="0"/>
              <a:t>Su vestimenta normalmente es vaquera.</a:t>
            </a:r>
            <a:endParaRPr lang="es-MX" dirty="0"/>
          </a:p>
        </p:txBody>
      </p:sp>
      <p:pic>
        <p:nvPicPr>
          <p:cNvPr id="1026" name="Picture 2" descr="http://images.clipartlogo.com/files/ss/original/690/69043411/cowboy-and-cowgirl-funny.jpg"/>
          <p:cNvPicPr>
            <a:picLocks noChangeAspect="1" noChangeArrowheads="1"/>
          </p:cNvPicPr>
          <p:nvPr/>
        </p:nvPicPr>
        <p:blipFill>
          <a:blip r:embed="rId2" cstate="print"/>
          <a:srcRect/>
          <a:stretch>
            <a:fillRect/>
          </a:stretch>
        </p:blipFill>
        <p:spPr bwMode="auto">
          <a:xfrm>
            <a:off x="251520" y="1700808"/>
            <a:ext cx="3960440" cy="4714810"/>
          </a:xfrm>
          <a:prstGeom prst="rect">
            <a:avLst/>
          </a:prstGeom>
          <a:noFill/>
        </p:spPr>
      </p:pic>
      <p:sp>
        <p:nvSpPr>
          <p:cNvPr id="6" name="5 Rectángulo redondeado"/>
          <p:cNvSpPr/>
          <p:nvPr/>
        </p:nvSpPr>
        <p:spPr>
          <a:xfrm>
            <a:off x="323528" y="260648"/>
            <a:ext cx="3672408" cy="1224136"/>
          </a:xfrm>
          <a:prstGeom prst="roundRect">
            <a:avLst/>
          </a:prstGeom>
          <a:ln w="76200">
            <a:prstDash val="lg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dirty="0"/>
          </a:p>
        </p:txBody>
      </p:sp>
      <p:sp>
        <p:nvSpPr>
          <p:cNvPr id="7" name="6 Rectángulo"/>
          <p:cNvSpPr/>
          <p:nvPr/>
        </p:nvSpPr>
        <p:spPr>
          <a:xfrm>
            <a:off x="467544" y="332656"/>
            <a:ext cx="3312368" cy="1200329"/>
          </a:xfrm>
          <a:prstGeom prst="rect">
            <a:avLst/>
          </a:prstGeom>
          <a:noFill/>
        </p:spPr>
        <p:txBody>
          <a:bodyPr wrap="square" lIns="91440" tIns="45720" rIns="91440" bIns="45720">
            <a:spAutoFit/>
          </a:bodyPr>
          <a:lstStyle/>
          <a:p>
            <a:pPr algn="ctr"/>
            <a:r>
              <a:rPr lang="es-MX"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MUSICA Y VESTIMENTA</a:t>
            </a:r>
            <a:endParaRPr lang="es-MX"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298</Words>
  <Application>Microsoft Office PowerPoint</Application>
  <PresentationFormat>Presentación en pantalla (4:3)</PresentationFormat>
  <Paragraphs>47</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Región fronteriza o norte de Coahuila</vt:lpstr>
      <vt:lpstr>Comprende los municipios de Allende, Guerrero, Hidalgo, Acuña, Jiménez, Morelos, Nava, Piedras Negras, Villa Unión y Zaragoza.</vt:lpstr>
      <vt:lpstr>Diapositiva 3</vt:lpstr>
      <vt:lpstr>Áreas Naturales</vt:lpstr>
      <vt:lpstr>Diapositiva 5</vt:lpstr>
      <vt:lpstr>Gastronomía</vt:lpstr>
      <vt:lpstr>Rio Bravo</vt:lpstr>
      <vt:lpstr>Actividades Socioeconómicas</vt:lpstr>
      <vt:lpstr>Diapositiva 9</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Región fronteriza o norte de Coahuila</dc:title>
  <dc:creator>Mariela Alarcon</dc:creator>
  <cp:lastModifiedBy>misscatism</cp:lastModifiedBy>
  <cp:revision>18</cp:revision>
  <dcterms:created xsi:type="dcterms:W3CDTF">2014-09-08T23:35:31Z</dcterms:created>
  <dcterms:modified xsi:type="dcterms:W3CDTF">2014-09-09T12:29:43Z</dcterms:modified>
</cp:coreProperties>
</file>