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52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999AD1-F148-4774-9655-4919FF9D5BEA}" type="datetimeFigureOut">
              <a:rPr lang="es-MX" smtClean="0"/>
              <a:t>23/09/2014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D5E079-4694-465B-AF95-A6FEB5E2ED31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5341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9AD1-F148-4774-9655-4919FF9D5BEA}" type="datetimeFigureOut">
              <a:rPr lang="es-MX" smtClean="0"/>
              <a:t>23/09/2014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5E079-4694-465B-AF95-A6FEB5E2ED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6520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9AD1-F148-4774-9655-4919FF9D5BEA}" type="datetimeFigureOut">
              <a:rPr lang="es-MX" smtClean="0"/>
              <a:t>23/09/2014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5E079-4694-465B-AF95-A6FEB5E2ED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236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9AD1-F148-4774-9655-4919FF9D5BEA}" type="datetimeFigureOut">
              <a:rPr lang="es-MX" smtClean="0"/>
              <a:t>23/09/2014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5E079-4694-465B-AF95-A6FEB5E2ED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668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9AD1-F148-4774-9655-4919FF9D5BEA}" type="datetimeFigureOut">
              <a:rPr lang="es-MX" smtClean="0"/>
              <a:t>23/09/2014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5E079-4694-465B-AF95-A6FEB5E2ED31}" type="slidenum">
              <a:rPr lang="es-MX" smtClean="0"/>
              <a:t>‹Nº›</a:t>
            </a:fld>
            <a:endParaRPr lang="es-MX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3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9AD1-F148-4774-9655-4919FF9D5BEA}" type="datetimeFigureOut">
              <a:rPr lang="es-MX" smtClean="0"/>
              <a:t>23/09/2014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5E079-4694-465B-AF95-A6FEB5E2ED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133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9AD1-F148-4774-9655-4919FF9D5BEA}" type="datetimeFigureOut">
              <a:rPr lang="es-MX" smtClean="0"/>
              <a:t>23/09/2014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5E079-4694-465B-AF95-A6FEB5E2ED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8378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9AD1-F148-4774-9655-4919FF9D5BEA}" type="datetimeFigureOut">
              <a:rPr lang="es-MX" smtClean="0"/>
              <a:t>23/09/2014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5E079-4694-465B-AF95-A6FEB5E2ED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661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9AD1-F148-4774-9655-4919FF9D5BEA}" type="datetimeFigureOut">
              <a:rPr lang="es-MX" smtClean="0"/>
              <a:t>23/09/2014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5E079-4694-465B-AF95-A6FEB5E2ED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68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9AD1-F148-4774-9655-4919FF9D5BEA}" type="datetimeFigureOut">
              <a:rPr lang="es-MX" smtClean="0"/>
              <a:t>23/09/2014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5E079-4694-465B-AF95-A6FEB5E2ED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0708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9AD1-F148-4774-9655-4919FF9D5BEA}" type="datetimeFigureOut">
              <a:rPr lang="es-MX" smtClean="0"/>
              <a:t>23/09/2014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5E079-4694-465B-AF95-A6FEB5E2ED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5724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DE999AD1-F148-4774-9655-4919FF9D5BEA}" type="datetimeFigureOut">
              <a:rPr lang="es-MX" smtClean="0"/>
              <a:t>23/09/2014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4D5E079-4694-465B-AF95-A6FEB5E2ED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8093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152357" y="1167618"/>
            <a:ext cx="7779434" cy="44243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1787858" y="1705708"/>
            <a:ext cx="8939282" cy="3446584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765" y="1993612"/>
            <a:ext cx="6029467" cy="318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74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7452" y="590843"/>
            <a:ext cx="10846191" cy="5641145"/>
          </a:xfrm>
        </p:spPr>
        <p:txBody>
          <a:bodyPr/>
          <a:lstStyle/>
          <a:p>
            <a:pPr marL="45720" indent="0" algn="ctr">
              <a:buNone/>
            </a:pPr>
            <a:r>
              <a:rPr lang="es-MX" sz="3600" b="1" dirty="0" smtClean="0">
                <a:solidFill>
                  <a:schemeClr val="tx1"/>
                </a:solidFill>
                <a:latin typeface="Organic Fridays" pitchFamily="2" charset="0"/>
              </a:rPr>
              <a:t>REALIZACIÓN DE TRES TIPOS DE ACTIVIDADES:</a:t>
            </a:r>
          </a:p>
          <a:p>
            <a:r>
              <a:rPr lang="es-MX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El  </a:t>
            </a:r>
            <a:r>
              <a:rPr lang="es-MX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trabajo docente:</a:t>
            </a:r>
          </a:p>
          <a:p>
            <a:pPr marL="45720" indent="0">
              <a:buNone/>
            </a:pPr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Se desarrolla mediante la práctica intensiva, durante periodos prolongados, en un grupos de educación preescolar.</a:t>
            </a:r>
          </a:p>
          <a:p>
            <a:pPr marL="45720" indent="0">
              <a:buNone/>
            </a:pPr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Implica el diseño y la puesta en práctica de actividades sistemáticas de enseñanza.</a:t>
            </a:r>
          </a:p>
          <a:p>
            <a:r>
              <a:rPr lang="es-MX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El análisis de las experiencias obtenidas en el jardín de niños:</a:t>
            </a:r>
          </a:p>
          <a:p>
            <a:pPr marL="45720" indent="0">
              <a:buNone/>
            </a:pPr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Propiciar la reflexión personal y colectiva sobre los factores que influyen en el proceso educativo e identificar los aspectos que requieren mayor atención.</a:t>
            </a:r>
          </a:p>
          <a:p>
            <a:r>
              <a:rPr lang="es-MX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La elaboración del documento </a:t>
            </a:r>
            <a:r>
              <a:rPr lang="es-MX" b="1" u="sng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recepcional</a:t>
            </a:r>
            <a:r>
              <a:rPr lang="es-MX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</a:t>
            </a:r>
          </a:p>
          <a:p>
            <a:pPr marL="45720" indent="0">
              <a:buNone/>
            </a:pPr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Identificación y el análisis de una situación educativa relacionada con el trabajo docente.</a:t>
            </a:r>
          </a:p>
          <a:p>
            <a:endParaRPr lang="es-MX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s-MX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14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3792" y="489397"/>
            <a:ext cx="11178862" cy="5937161"/>
          </a:xfrm>
        </p:spPr>
        <p:txBody>
          <a:bodyPr/>
          <a:lstStyle/>
          <a:p>
            <a:pPr marL="45720" indent="0" algn="ctr">
              <a:buNone/>
            </a:pPr>
            <a:r>
              <a:rPr lang="es-MX" sz="4400" b="1" dirty="0" smtClean="0">
                <a:solidFill>
                  <a:schemeClr val="tx1"/>
                </a:solidFill>
                <a:latin typeface="Organic Fridays" pitchFamily="2" charset="0"/>
              </a:rPr>
              <a:t>TRABAJO DOCENTE</a:t>
            </a:r>
          </a:p>
          <a:p>
            <a:pPr marL="45720" indent="0" algn="ctr">
              <a:buNone/>
            </a:pPr>
            <a:endParaRPr lang="es-MX" sz="4400" b="1" dirty="0" smtClean="0">
              <a:solidFill>
                <a:schemeClr val="tx1"/>
              </a:solidFill>
              <a:latin typeface="Organic Fridays" pitchFamily="2" charset="0"/>
            </a:endParaRPr>
          </a:p>
          <a:p>
            <a:pPr marL="45720" indent="0">
              <a:buNone/>
            </a:pP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Durante </a:t>
            </a: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el séptimo y octavo semestres, las futuras educadoras enfrentaran el reto de organizar y desarrollar el conjunto de actividades escolares durante periodos que abarcan varias semanas y aplicar actividades didácticas para favorecer las capacidades básicas de los niños relacionadas con el desarrollo de las competencias comunicativas, cognitivas, sociales y afectivas, físicas y psicomotrices.</a:t>
            </a:r>
          </a:p>
          <a:p>
            <a:pPr marL="4572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32187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6533" y="528034"/>
            <a:ext cx="10515600" cy="5900901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s-MX" sz="4400" b="1" dirty="0" smtClean="0">
                <a:solidFill>
                  <a:schemeClr val="tx1"/>
                </a:solidFill>
                <a:latin typeface="Organic Fridays" pitchFamily="2" charset="0"/>
              </a:rPr>
              <a:t>PROPÓSITOS</a:t>
            </a:r>
          </a:p>
          <a:p>
            <a:r>
              <a:rPr lang="es-MX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Fortalezcan </a:t>
            </a:r>
            <a:r>
              <a:rPr lang="es-MX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el desarrollo de su competencia didáctica al diseñar y aplicar secuencias de actividades.</a:t>
            </a:r>
          </a:p>
          <a:p>
            <a:r>
              <a:rPr lang="es-MX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Adquieran nuevos referentes para conocer a los niños del grupo y aprovechar dicho conocimiento en propiciar el desarrollo de sus potencialidades.</a:t>
            </a:r>
          </a:p>
          <a:p>
            <a:r>
              <a:rPr lang="es-MX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Mejoren la competencia para comunicarse en forma clara y sencilla con los niños.</a:t>
            </a:r>
          </a:p>
          <a:p>
            <a:r>
              <a:rPr lang="es-MX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Profundicen los conocimientos adquiridos sobre las formas en que repercuten la organización y el funcionamiento del jardín de niños en el trabajo docente y en los aprendizajes de los niños.</a:t>
            </a:r>
          </a:p>
          <a:p>
            <a:r>
              <a:rPr lang="es-MX" sz="2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Fortalezcan su compromiso profesional al poner en juego la formación adquirida para responder a las exigencias reales del trabajo docente y reconozcan esta experiencia como parte de su proceso formativo.</a:t>
            </a:r>
            <a:endParaRPr lang="es-MX" sz="2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41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3487" y="412124"/>
            <a:ext cx="11462197" cy="605307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s-MX" sz="3600" b="1" dirty="0" smtClean="0">
                <a:solidFill>
                  <a:schemeClr val="tx1"/>
                </a:solidFill>
                <a:latin typeface="Organic Fridays" pitchFamily="2" charset="0"/>
              </a:rPr>
              <a:t>CARACTERÍSTICAS GENERALES DEL TRABAJO DOCENTE</a:t>
            </a:r>
          </a:p>
          <a:p>
            <a:pPr marL="45720" indent="0">
              <a:buNone/>
            </a:pP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Cada </a:t>
            </a: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estudiante normalista realizara el trabajo docente con un grupo escolar en el horario regular, bajo tutoría de la educadora titular del grupo.</a:t>
            </a:r>
          </a:p>
          <a:p>
            <a:pPr marL="45720" indent="0">
              <a:buNone/>
            </a:pP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Cada estudiante contará con la orientación y la supervisión de una profesora de educación preescolar, quien fungirá como tutora. Estas tendrán que reunir las siguientes características:</a:t>
            </a:r>
          </a:p>
          <a:p>
            <a:pPr marL="502920" indent="-457200">
              <a:buAutoNum type="alphaLcParenR"/>
            </a:pP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Manifestar su disposición a desempeñar la función de tutora de la estudiante normalista.</a:t>
            </a:r>
          </a:p>
          <a:p>
            <a:pPr marL="502920" indent="-457200">
              <a:buAutoNum type="alphaLcParenR"/>
            </a:pP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Haber recibido a estudiantes de la Licenciatura en Educación Preescolar.</a:t>
            </a:r>
          </a:p>
          <a:p>
            <a:pPr marL="502920" indent="-457200">
              <a:buAutoNum type="alphaLcParenR"/>
            </a:pP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Contar con el prestigio profesional reconocido por sus autoridades y colegas.</a:t>
            </a:r>
          </a:p>
          <a:p>
            <a:pPr marL="502920" indent="-457200">
              <a:buAutoNum type="alphaLcParenR"/>
            </a:pP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Contar con un mínimo de tres años de servicio frente al grupo.</a:t>
            </a:r>
            <a:endParaRPr lang="es-MX" sz="2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567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9246" y="412124"/>
            <a:ext cx="11423560" cy="6014434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es-MX" sz="3200" b="1" dirty="0" smtClean="0">
                <a:solidFill>
                  <a:schemeClr val="tx1"/>
                </a:solidFill>
                <a:latin typeface="Organic Fridays" pitchFamily="2" charset="0"/>
              </a:rPr>
              <a:t>TIPOS DE ACTIVIDADES PEDAGÓGICAS</a:t>
            </a:r>
          </a:p>
          <a:p>
            <a:pPr marL="560070" indent="-514350">
              <a:buAutoNum type="alphaLcParenR"/>
            </a:pPr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El </a:t>
            </a:r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desarrollo de actividades docentes que atiendan a las necesidades básicas de aprendizaje en cada uno de los campos del desarrollo infantil.</a:t>
            </a:r>
          </a:p>
          <a:p>
            <a:pPr marL="560070" indent="-514350">
              <a:buAutoNum type="alphaLcParenR"/>
            </a:pPr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La observación del trabajo en el aula y las actividades de ayudantía a la educadora tutora.</a:t>
            </a:r>
          </a:p>
          <a:p>
            <a:pPr marL="560070" indent="-514350">
              <a:buAutoNum type="alphaLcParenR"/>
            </a:pPr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El diseño de un plan general de trabajo para cada periodo de practica intensiva y el diseño de los planes de actividades.</a:t>
            </a:r>
          </a:p>
          <a:p>
            <a:pPr marL="560070" indent="-514350">
              <a:buAutoNum type="alphaLcParenR"/>
            </a:pPr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El diseño, la selección y el uso de materiales didácticos que se consideran convenientes para propiciar la participación de los niños y el logro de los propósitos educativos.</a:t>
            </a:r>
          </a:p>
          <a:p>
            <a:pPr marL="560070" indent="-514350">
              <a:buAutoNum type="alphaLcParenR"/>
            </a:pPr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La participación en actividades permanentes.</a:t>
            </a:r>
          </a:p>
          <a:p>
            <a:pPr marL="560070" indent="-514350">
              <a:buAutoNum type="alphaLcParenR"/>
            </a:pPr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La relación con los niños en actividades colectivas fura del aula.</a:t>
            </a:r>
          </a:p>
          <a:p>
            <a:pPr marL="560070" indent="-514350">
              <a:buAutoNum type="alphaLcParenR"/>
            </a:pPr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La participación en las actividades académicas colectivas que se realizan en el jardín de niños.</a:t>
            </a:r>
          </a:p>
          <a:p>
            <a:pPr marL="560070" indent="-514350">
              <a:buAutoNum type="alphaLcParenR"/>
            </a:pPr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La colaboración en actividades con los padres de familia.</a:t>
            </a:r>
          </a:p>
          <a:p>
            <a:pPr marL="45720" indent="0">
              <a:buNone/>
            </a:pPr>
            <a:endParaRPr lang="es-MX" sz="28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822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9245" y="463640"/>
            <a:ext cx="11359166" cy="6394360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es-MX" sz="3500" b="1" dirty="0" smtClean="0">
                <a:solidFill>
                  <a:schemeClr val="tx1"/>
                </a:solidFill>
                <a:latin typeface="Organic Fridays" pitchFamily="2" charset="0"/>
              </a:rPr>
              <a:t>EVALUACIÓN DEL DESEMPEÑO DOCENTE</a:t>
            </a:r>
          </a:p>
          <a:p>
            <a:pPr marL="45720" indent="0">
              <a:buNone/>
            </a:pPr>
            <a:r>
              <a:rPr lang="es-MX" sz="2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Se </a:t>
            </a:r>
            <a:r>
              <a:rPr lang="es-MX" sz="2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tomarán en cuenta los siguientes criterios:</a:t>
            </a:r>
          </a:p>
          <a:p>
            <a:pPr marL="560070" indent="-514350">
              <a:buAutoNum type="alphaLcParenR"/>
            </a:pPr>
            <a:r>
              <a:rPr lang="es-MX" sz="2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El cumplimiento del tiempo destinado al trabajo docente.</a:t>
            </a:r>
          </a:p>
          <a:p>
            <a:pPr marL="560070" indent="-514350">
              <a:buAutoNum type="alphaLcParenR"/>
            </a:pPr>
            <a:r>
              <a:rPr lang="es-MX" sz="2600" dirty="0">
                <a:solidFill>
                  <a:schemeClr val="tx1"/>
                </a:solidFill>
                <a:latin typeface="Century Gothic" panose="020B0502020202020204" pitchFamily="34" charset="0"/>
              </a:rPr>
              <a:t>La capacidad que muestre la estudiante. </a:t>
            </a:r>
            <a:endParaRPr lang="es-MX" sz="2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60070" indent="-514350">
              <a:buFont typeface="Corbel" pitchFamily="34" charset="0"/>
              <a:buAutoNum type="alphaLcParenR"/>
            </a:pPr>
            <a:r>
              <a:rPr lang="es-MX" sz="2600" dirty="0">
                <a:solidFill>
                  <a:schemeClr val="tx1"/>
                </a:solidFill>
                <a:latin typeface="Century Gothic" panose="020B0502020202020204" pitchFamily="34" charset="0"/>
              </a:rPr>
              <a:t>La habilidad de la estudiante para evaluar integralmente la situación del grupo e individualmente</a:t>
            </a:r>
            <a:r>
              <a:rPr lang="es-MX" sz="2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pPr marL="560070" indent="-514350">
              <a:buFont typeface="Corbel" pitchFamily="34" charset="0"/>
              <a:buAutoNum type="alphaLcParenR"/>
            </a:pPr>
            <a:r>
              <a:rPr lang="es-MX" sz="2600" dirty="0">
                <a:solidFill>
                  <a:schemeClr val="tx1"/>
                </a:solidFill>
                <a:latin typeface="Century Gothic" panose="020B0502020202020204" pitchFamily="34" charset="0"/>
              </a:rPr>
              <a:t>La capacidad para realizar acciones educativas ante situaciones imprevistas.</a:t>
            </a:r>
          </a:p>
          <a:p>
            <a:pPr marL="560070" indent="-514350">
              <a:buFont typeface="Corbel" pitchFamily="34" charset="0"/>
              <a:buAutoNum type="alphaLcParenR"/>
            </a:pPr>
            <a:r>
              <a:rPr lang="es-MX" sz="2600" dirty="0">
                <a:solidFill>
                  <a:schemeClr val="tx1"/>
                </a:solidFill>
                <a:latin typeface="Century Gothic" panose="020B0502020202020204" pitchFamily="34" charset="0"/>
              </a:rPr>
              <a:t>La habilidad para diseñar y aplicar secuencias de actividades didácticas congruentes.</a:t>
            </a:r>
          </a:p>
          <a:p>
            <a:pPr marL="560070" indent="-514350">
              <a:buFont typeface="Corbel" pitchFamily="34" charset="0"/>
              <a:buAutoNum type="alphaLcParenR"/>
            </a:pPr>
            <a:r>
              <a:rPr lang="es-MX" sz="2600" dirty="0">
                <a:solidFill>
                  <a:schemeClr val="tx1"/>
                </a:solidFill>
                <a:latin typeface="Century Gothic" panose="020B0502020202020204" pitchFamily="34" charset="0"/>
              </a:rPr>
              <a:t>La habilidad para utilizar estrategias de trabajo y modalidades de intervención diversificadas</a:t>
            </a:r>
            <a:r>
              <a:rPr lang="es-MX" sz="2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pPr marL="560070" indent="-514350">
              <a:buFont typeface="Corbel" pitchFamily="34" charset="0"/>
              <a:buAutoNum type="alphaLcParenR"/>
            </a:pPr>
            <a:r>
              <a:rPr lang="es-MX" sz="2600" dirty="0">
                <a:solidFill>
                  <a:schemeClr val="tx1"/>
                </a:solidFill>
                <a:latin typeface="Century Gothic" panose="020B0502020202020204" pitchFamily="34" charset="0"/>
              </a:rPr>
              <a:t>La disposición a involucrarse con el conjunto del personal docente en las actividades académicas, así como también con los padres de familia</a:t>
            </a:r>
            <a:endParaRPr lang="es-MX" sz="2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720" indent="0">
              <a:buNone/>
            </a:pPr>
            <a:endParaRPr lang="es-MX" sz="2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720" indent="0">
              <a:buNone/>
            </a:pPr>
            <a:endParaRPr lang="es-MX" sz="2800" dirty="0">
              <a:solidFill>
                <a:srgbClr val="7030A0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014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366" y="386366"/>
            <a:ext cx="11359166" cy="6091707"/>
          </a:xfrm>
        </p:spPr>
        <p:txBody>
          <a:bodyPr/>
          <a:lstStyle/>
          <a:p>
            <a:pPr marL="45720" indent="0">
              <a:buNone/>
            </a:pPr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Con la finalidad de recabar la información necesaria para evaluar el desempeño de las estudiantes, el asesor tomará en cuenta las siguientes fuentes:</a:t>
            </a:r>
          </a:p>
          <a:p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La observación directa y el registro que realice el asesor del trabajo de la estudiante.</a:t>
            </a:r>
          </a:p>
          <a:p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La información que proporcione la educadora tutora sobre el desempeño de la estudiante.</a:t>
            </a:r>
          </a:p>
          <a:p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Los planes generales de trabajo y de actividades que utilicen para el desarrollo de las actividades.</a:t>
            </a:r>
          </a:p>
          <a:p>
            <a:pPr marL="45720" indent="0">
              <a:buNone/>
            </a:pPr>
            <a:r>
              <a:rPr lang="es-MX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i)</a:t>
            </a:r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La participación en visitas o recorridos que la educadora tutora programe.</a:t>
            </a:r>
          </a:p>
          <a:p>
            <a:pPr marL="45720" indent="0">
              <a:buNone/>
            </a:pPr>
            <a:r>
              <a:rPr lang="es-MX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j) </a:t>
            </a:r>
            <a:r>
              <a:rPr lang="es-MX" dirty="0">
                <a:solidFill>
                  <a:schemeClr val="tx1"/>
                </a:solidFill>
                <a:latin typeface="Century Gothic" panose="020B0502020202020204" pitchFamily="34" charset="0"/>
              </a:rPr>
              <a:t>La observación del trabajo de los niños.</a:t>
            </a:r>
          </a:p>
          <a:p>
            <a:pPr marL="45720" indent="0">
              <a:buNone/>
            </a:pPr>
            <a:r>
              <a:rPr lang="es-MX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k)</a:t>
            </a:r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El seguimiento a dos o mas niños del grupo.</a:t>
            </a:r>
          </a:p>
          <a:p>
            <a:pPr marL="45720" indent="0">
              <a:buNone/>
            </a:pPr>
            <a:r>
              <a:rPr lang="es-MX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l)</a:t>
            </a:r>
            <a:r>
              <a:rPr 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La recopilación de información.</a:t>
            </a:r>
          </a:p>
        </p:txBody>
      </p:sp>
    </p:spTree>
    <p:extLst>
      <p:ext uri="{BB962C8B-B14F-4D97-AF65-F5344CB8AC3E}">
        <p14:creationId xmlns:p14="http://schemas.microsoft.com/office/powerpoint/2010/main" val="961158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0761" y="592427"/>
            <a:ext cx="11346287" cy="5859887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s-MX" sz="4000" b="1" dirty="0" smtClean="0">
                <a:solidFill>
                  <a:schemeClr val="tx1"/>
                </a:solidFill>
                <a:latin typeface="Organic Fridays" pitchFamily="2" charset="0"/>
              </a:rPr>
              <a:t>EL DESARROLLO DE LAS ACTIVIDADES DURANTE EL CICLO ESCOLAR</a:t>
            </a:r>
          </a:p>
          <a:p>
            <a:pPr marL="45720" indent="0">
              <a:buNone/>
            </a:pPr>
            <a:endParaRPr lang="es-MX" sz="2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720" indent="0">
              <a:buNone/>
            </a:pPr>
            <a:r>
              <a:rPr lang="es-MX" sz="2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En la primera semana asistirán con la educadora tutora a los talleres generales de actualización.</a:t>
            </a:r>
          </a:p>
          <a:p>
            <a:pPr marL="45720" indent="0">
              <a:buNone/>
            </a:pPr>
            <a:r>
              <a:rPr lang="es-MX" sz="2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Con la información recopilada comenzarán el diseño de su plan general de trabajo para el periodo.</a:t>
            </a:r>
          </a:p>
          <a:p>
            <a:pPr marL="45720" indent="0">
              <a:buNone/>
            </a:pPr>
            <a:r>
              <a:rPr lang="es-MX" sz="2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Después de cada periodo de trabajo docente, las estudiantes regresarán a la escuela normal a llevar a cabo las actividades de SATD. También se llevará a cabo el análisis de la práctica docente.</a:t>
            </a:r>
          </a:p>
          <a:p>
            <a:pPr marL="45720" indent="0">
              <a:buNone/>
            </a:pPr>
            <a:endParaRPr lang="es-MX" sz="2800" dirty="0" smtClean="0">
              <a:solidFill>
                <a:srgbClr val="FFC000"/>
              </a:solidFill>
              <a:latin typeface="Berlin Sans FB Demi" panose="020E0802020502020306" pitchFamily="34" charset="0"/>
            </a:endParaRPr>
          </a:p>
          <a:p>
            <a:pPr marL="45720" indent="0">
              <a:buNone/>
            </a:pPr>
            <a:endParaRPr lang="es-MX" sz="2800" dirty="0">
              <a:solidFill>
                <a:srgbClr val="FFC000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075410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TC103457444[[fn=Base]]</Template>
  <TotalTime>3163</TotalTime>
  <Words>812</Words>
  <Application>Microsoft Office PowerPoint</Application>
  <PresentationFormat>Personalizado</PresentationFormat>
  <Paragraphs>55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Base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I</dc:creator>
  <cp:lastModifiedBy>Paola Vasquez</cp:lastModifiedBy>
  <cp:revision>19</cp:revision>
  <dcterms:created xsi:type="dcterms:W3CDTF">2014-09-13T04:34:59Z</dcterms:created>
  <dcterms:modified xsi:type="dcterms:W3CDTF">2014-09-23T13:27:54Z</dcterms:modified>
</cp:coreProperties>
</file>