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7F00D45-FC89-4130-A8B2-F6FC391969BD}" type="datetimeFigureOut">
              <a:rPr lang="en-US" smtClean="0"/>
              <a:t>9/22/2014</a:t>
            </a:fld>
            <a:endParaRPr lang="en-U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90E7212C-98A0-4EA4-AF7E-EE4E11B28D7A}" type="slidenum">
              <a:rPr lang="en-US" smtClean="0"/>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7F00D45-FC89-4130-A8B2-F6FC391969BD}" type="datetimeFigureOut">
              <a:rPr lang="en-US" smtClean="0"/>
              <a:t>9/22/2014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90E7212C-98A0-4EA4-AF7E-EE4E11B28D7A}"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D7F00D45-FC89-4130-A8B2-F6FC391969BD}" type="datetimeFigureOut">
              <a:rPr lang="en-US" smtClean="0"/>
              <a:t>9/22/2014</a:t>
            </a:fld>
            <a:endParaRPr lang="en-US"/>
          </a:p>
        </p:txBody>
      </p:sp>
      <p:sp>
        <p:nvSpPr>
          <p:cNvPr id="5" name="4 Marcador de pie de página"/>
          <p:cNvSpPr>
            <a:spLocks noGrp="1"/>
          </p:cNvSpPr>
          <p:nvPr>
            <p:ph type="ftr" sz="quarter" idx="11"/>
          </p:nvPr>
        </p:nvSpPr>
        <p:spPr>
          <a:xfrm>
            <a:off x="457201" y="6248207"/>
            <a:ext cx="5573483" cy="365125"/>
          </a:xfrm>
        </p:spPr>
        <p:txBody>
          <a:bodyPr/>
          <a:lstStyle/>
          <a:p>
            <a:endParaRPr lang="en-U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90E7212C-98A0-4EA4-AF7E-EE4E11B28D7A}" type="slidenum">
              <a:rPr lang="en-US" smtClean="0"/>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D7F00D45-FC89-4130-A8B2-F6FC391969BD}" type="datetimeFigureOut">
              <a:rPr lang="en-US" smtClean="0"/>
              <a:t>9/22/2014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90E7212C-98A0-4EA4-AF7E-EE4E11B28D7A}" type="slidenum">
              <a:rPr lang="en-US" smtClean="0"/>
              <a:t>‹Nº›</a:t>
            </a:fld>
            <a:endParaRPr lang="en-U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D7F00D45-FC89-4130-A8B2-F6FC391969BD}" type="datetimeFigureOut">
              <a:rPr lang="en-US" smtClean="0"/>
              <a:t>9/22/2014</a:t>
            </a:fld>
            <a:endParaRPr lang="en-U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0E7212C-98A0-4EA4-AF7E-EE4E11B28D7A}" type="slidenum">
              <a:rPr lang="en-US" smtClean="0"/>
              <a:t>‹Nº›</a:t>
            </a:fld>
            <a:endParaRPr lang="en-US"/>
          </a:p>
        </p:txBody>
      </p:sp>
      <p:sp>
        <p:nvSpPr>
          <p:cNvPr id="14" name="13 Marcador de pie de página"/>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D7F00D45-FC89-4130-A8B2-F6FC391969BD}" type="datetimeFigureOut">
              <a:rPr lang="en-US" smtClean="0"/>
              <a:t>9/22/2014</a:t>
            </a:fld>
            <a:endParaRPr lang="en-US"/>
          </a:p>
        </p:txBody>
      </p:sp>
      <p:sp>
        <p:nvSpPr>
          <p:cNvPr id="10" name="9 Marcador de número de diapositiva"/>
          <p:cNvSpPr>
            <a:spLocks noGrp="1"/>
          </p:cNvSpPr>
          <p:nvPr>
            <p:ph type="sldNum" sz="quarter" idx="16"/>
          </p:nvPr>
        </p:nvSpPr>
        <p:spPr/>
        <p:txBody>
          <a:bodyPr rtlCol="0"/>
          <a:lstStyle/>
          <a:p>
            <a:fld id="{90E7212C-98A0-4EA4-AF7E-EE4E11B28D7A}" type="slidenum">
              <a:rPr lang="en-US" smtClean="0"/>
              <a:t>‹Nº›</a:t>
            </a:fld>
            <a:endParaRPr lang="en-US"/>
          </a:p>
        </p:txBody>
      </p:sp>
      <p:sp>
        <p:nvSpPr>
          <p:cNvPr id="12" name="11 Marcador de pie de página"/>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D7F00D45-FC89-4130-A8B2-F6FC391969BD}" type="datetimeFigureOut">
              <a:rPr lang="en-US" smtClean="0"/>
              <a:t>9/22/2014</a:t>
            </a:fld>
            <a:endParaRPr lang="en-US"/>
          </a:p>
        </p:txBody>
      </p:sp>
      <p:sp>
        <p:nvSpPr>
          <p:cNvPr id="12" name="11 Marcador de número de diapositiva"/>
          <p:cNvSpPr>
            <a:spLocks noGrp="1"/>
          </p:cNvSpPr>
          <p:nvPr>
            <p:ph type="sldNum" sz="quarter" idx="16"/>
          </p:nvPr>
        </p:nvSpPr>
        <p:spPr/>
        <p:txBody>
          <a:bodyPr rtlCol="0"/>
          <a:lstStyle/>
          <a:p>
            <a:fld id="{90E7212C-98A0-4EA4-AF7E-EE4E11B28D7A}" type="slidenum">
              <a:rPr lang="en-US" smtClean="0"/>
              <a:t>‹Nº›</a:t>
            </a:fld>
            <a:endParaRPr lang="en-US"/>
          </a:p>
        </p:txBody>
      </p:sp>
      <p:sp>
        <p:nvSpPr>
          <p:cNvPr id="14" name="13 Marcador de pie de página"/>
          <p:cNvSpPr>
            <a:spLocks noGrp="1"/>
          </p:cNvSpPr>
          <p:nvPr>
            <p:ph type="ftr" sz="quarter" idx="17"/>
          </p:nvPr>
        </p:nvSpPr>
        <p:spPr/>
        <p:txBody>
          <a:bodyPr rtlCol="0"/>
          <a:lstStyle/>
          <a:p>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7F00D45-FC89-4130-A8B2-F6FC391969BD}" type="datetimeFigureOut">
              <a:rPr lang="en-US" smtClean="0"/>
              <a:t>9/22/2014</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90E7212C-98A0-4EA4-AF7E-EE4E11B28D7A}"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7F00D45-FC89-4130-A8B2-F6FC391969BD}" type="datetimeFigureOut">
              <a:rPr lang="en-US" smtClean="0"/>
              <a:t>9/22/2014</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90E7212C-98A0-4EA4-AF7E-EE4E11B28D7A}"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7F00D45-FC89-4130-A8B2-F6FC391969BD}" type="datetimeFigureOut">
              <a:rPr lang="en-US" smtClean="0"/>
              <a:t>9/22/2014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90E7212C-98A0-4EA4-AF7E-EE4E11B28D7A}" type="slidenum">
              <a:rPr lang="en-US" smtClean="0"/>
              <a:t>‹Nº›</a:t>
            </a:fld>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D7F00D45-FC89-4130-A8B2-F6FC391969BD}" type="datetimeFigureOut">
              <a:rPr lang="en-US" smtClean="0"/>
              <a:t>9/22/2014</a:t>
            </a:fld>
            <a:endParaRPr lang="en-U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90E7212C-98A0-4EA4-AF7E-EE4E11B28D7A}" type="slidenum">
              <a:rPr lang="en-US" smtClean="0"/>
              <a:t>‹Nº›</a:t>
            </a:fld>
            <a:endParaRPr lang="en-U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7F00D45-FC89-4130-A8B2-F6FC391969BD}" type="datetimeFigureOut">
              <a:rPr lang="en-US" smtClean="0"/>
              <a:t>9/22/2014</a:t>
            </a:fld>
            <a:endParaRPr lang="en-U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0E7212C-98A0-4EA4-AF7E-EE4E11B28D7A}"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438400" y="3886200"/>
            <a:ext cx="6477000" cy="1828800"/>
          </a:xfrm>
        </p:spPr>
        <p:txBody>
          <a:bodyPr>
            <a:normAutofit fontScale="90000"/>
          </a:bodyPr>
          <a:lstStyle/>
          <a:p>
            <a:pPr algn="r"/>
            <a:r>
              <a:rPr lang="es-MX" dirty="0" smtClean="0">
                <a:latin typeface="Candara" pitchFamily="34" charset="0"/>
                <a:cs typeface="Aharoni" pitchFamily="2" charset="-79"/>
              </a:rPr>
              <a:t>LA FORMACIÓN Y EL APRENDIZAJE DE LOS PROFESORES MEDIANTE LA REVISIÓN DE LA PRÁCTICA</a:t>
            </a:r>
            <a:br>
              <a:rPr lang="es-MX" dirty="0" smtClean="0">
                <a:latin typeface="Candara" pitchFamily="34" charset="0"/>
                <a:cs typeface="Aharoni" pitchFamily="2" charset="-79"/>
              </a:rPr>
            </a:br>
            <a:endParaRPr lang="en-US" dirty="0">
              <a:latin typeface="Candara" pitchFamily="34" charset="0"/>
              <a:cs typeface="Aharoni" pitchFamily="2" charset="-79"/>
            </a:endParaRPr>
          </a:p>
        </p:txBody>
      </p:sp>
      <p:sp>
        <p:nvSpPr>
          <p:cNvPr id="3" name="2 Subtítulo"/>
          <p:cNvSpPr>
            <a:spLocks noGrp="1"/>
          </p:cNvSpPr>
          <p:nvPr>
            <p:ph type="subTitle" idx="1"/>
          </p:nvPr>
        </p:nvSpPr>
        <p:spPr/>
        <p:txBody>
          <a:bodyPr/>
          <a:lstStyle/>
          <a:p>
            <a:r>
              <a:rPr lang="es-MX" dirty="0" smtClean="0"/>
              <a:t> </a:t>
            </a:r>
            <a:r>
              <a:rPr lang="es-MX" dirty="0" smtClean="0">
                <a:latin typeface="Adobe Gothic Std B" pitchFamily="34" charset="-128"/>
                <a:ea typeface="Adobe Gothic Std B" pitchFamily="34" charset="-128"/>
              </a:rPr>
              <a:t>María </a:t>
            </a:r>
            <a:r>
              <a:rPr lang="es-MX" dirty="0" err="1" smtClean="0">
                <a:latin typeface="Adobe Gothic Std B" pitchFamily="34" charset="-128"/>
                <a:ea typeface="Adobe Gothic Std B" pitchFamily="34" charset="-128"/>
              </a:rPr>
              <a:t>Mayela</a:t>
            </a:r>
            <a:r>
              <a:rPr lang="es-MX" dirty="0" smtClean="0">
                <a:latin typeface="Adobe Gothic Std B" pitchFamily="34" charset="-128"/>
                <a:ea typeface="Adobe Gothic Std B" pitchFamily="34" charset="-128"/>
              </a:rPr>
              <a:t> Valdés Luna #19</a:t>
            </a:r>
            <a:endParaRPr lang="en-US" dirty="0">
              <a:latin typeface="Adobe Gothic Std B" pitchFamily="34" charset="-128"/>
              <a:ea typeface="Adobe Gothic Std B" pitchFamily="34" charset="-128"/>
            </a:endParaRPr>
          </a:p>
        </p:txBody>
      </p:sp>
      <p:sp>
        <p:nvSpPr>
          <p:cNvPr id="4" name="3 CuadroTexto"/>
          <p:cNvSpPr txBox="1"/>
          <p:nvPr/>
        </p:nvSpPr>
        <p:spPr>
          <a:xfrm>
            <a:off x="5638800" y="5105400"/>
            <a:ext cx="3124200" cy="523220"/>
          </a:xfrm>
          <a:prstGeom prst="rect">
            <a:avLst/>
          </a:prstGeom>
          <a:noFill/>
        </p:spPr>
        <p:txBody>
          <a:bodyPr wrap="square" rtlCol="0">
            <a:spAutoFit/>
          </a:bodyPr>
          <a:lstStyle/>
          <a:p>
            <a:r>
              <a:rPr lang="es-MX" sz="2800" dirty="0" smtClean="0"/>
              <a:t>Juan M. Escudero</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b="1" dirty="0" err="1" smtClean="0">
                <a:latin typeface="Century Gothic" pitchFamily="34" charset="0"/>
              </a:rPr>
              <a:t>Currículum</a:t>
            </a:r>
            <a:r>
              <a:rPr lang="en-US" b="1" dirty="0" smtClean="0">
                <a:latin typeface="Century Gothic" pitchFamily="34" charset="0"/>
              </a:rPr>
              <a:t> </a:t>
            </a:r>
            <a:r>
              <a:rPr lang="en-US" b="1" dirty="0" err="1" smtClean="0">
                <a:latin typeface="Century Gothic" pitchFamily="34" charset="0"/>
              </a:rPr>
              <a:t>educativo</a:t>
            </a:r>
            <a:endParaRPr lang="en-US" dirty="0">
              <a:latin typeface="Century Gothic" pitchFamily="34" charset="0"/>
            </a:endParaRPr>
          </a:p>
        </p:txBody>
      </p:sp>
      <p:sp>
        <p:nvSpPr>
          <p:cNvPr id="3" name="2 Marcador de contenido"/>
          <p:cNvSpPr>
            <a:spLocks noGrp="1"/>
          </p:cNvSpPr>
          <p:nvPr>
            <p:ph sz="quarter" idx="1"/>
          </p:nvPr>
        </p:nvSpPr>
        <p:spPr/>
        <p:txBody>
          <a:bodyPr>
            <a:normAutofit/>
          </a:bodyPr>
          <a:lstStyle/>
          <a:p>
            <a:r>
              <a:rPr lang="es-ES" sz="3600" dirty="0" smtClean="0">
                <a:latin typeface="Century Gothic" pitchFamily="34" charset="0"/>
              </a:rPr>
              <a:t> El foco de atención del profesor tiende a centrase en si se han cubierto o no los contenidos del programa, en qué grado lo demuestran los alumnos, qué decisiones de calificaciones hay que tomar, etc.</a:t>
            </a:r>
            <a:endParaRPr lang="en-US" sz="3600" dirty="0">
              <a:latin typeface="Century Gothic"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Century Gothic" pitchFamily="34" charset="0"/>
              </a:rPr>
              <a:t> “Aprender juntos de la práctica”.</a:t>
            </a:r>
            <a:endParaRPr lang="en-US" dirty="0">
              <a:latin typeface="Century Gothic" pitchFamily="34" charset="0"/>
            </a:endParaRPr>
          </a:p>
        </p:txBody>
      </p:sp>
      <p:sp>
        <p:nvSpPr>
          <p:cNvPr id="3" name="2 Marcador de contenido"/>
          <p:cNvSpPr>
            <a:spLocks noGrp="1"/>
          </p:cNvSpPr>
          <p:nvPr>
            <p:ph sz="quarter" idx="1"/>
          </p:nvPr>
        </p:nvSpPr>
        <p:spPr/>
        <p:txBody>
          <a:bodyPr>
            <a:normAutofit/>
          </a:bodyPr>
          <a:lstStyle/>
          <a:p>
            <a:r>
              <a:rPr lang="es-ES" sz="2400" dirty="0" smtClean="0">
                <a:latin typeface="Century Gothic" pitchFamily="34" charset="0"/>
              </a:rPr>
              <a:t>De acuerdo </a:t>
            </a:r>
            <a:r>
              <a:rPr lang="es-ES" sz="2400" dirty="0" err="1" smtClean="0">
                <a:latin typeface="Century Gothic" pitchFamily="34" charset="0"/>
              </a:rPr>
              <a:t>Barth</a:t>
            </a:r>
            <a:r>
              <a:rPr lang="es-ES" sz="2400" dirty="0" smtClean="0">
                <a:latin typeface="Century Gothic" pitchFamily="34" charset="0"/>
              </a:rPr>
              <a:t> (1990:49), una de las claves de la mejora escolar y del desarrollo profesional es la capacidad de observar y analizar las consecuencias para los alumnos de las diferentes conductas y materiales, y aprender a hacer modificaciones continuas de la enseñanza sobre la base de tener en cuenta las indicaciones de los alumnos. Los profesores necesitan también ser capaces de relacionar su actuación en clase con lo que otros profesores están haciendo en las suyas. </a:t>
            </a:r>
            <a:endParaRPr lang="en-US" sz="2400" dirty="0">
              <a:latin typeface="Century Gothic"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81000" y="1600200"/>
            <a:ext cx="8385048" cy="5257800"/>
          </a:xfrm>
        </p:spPr>
        <p:txBody>
          <a:bodyPr>
            <a:normAutofit fontScale="85000" lnSpcReduction="20000"/>
          </a:bodyPr>
          <a:lstStyle/>
          <a:p>
            <a:r>
              <a:rPr lang="es-ES" dirty="0" smtClean="0"/>
              <a:t> </a:t>
            </a:r>
            <a:r>
              <a:rPr lang="es-ES" dirty="0" smtClean="0">
                <a:latin typeface="Century Gothic" pitchFamily="34" charset="0"/>
              </a:rPr>
              <a:t>La planificación y desarrollo compartido de los colegas, además de hacer posible la coherencia en la acción educativa, puede contribuir al desarrollo profesional y a la renovación didáctica.</a:t>
            </a:r>
          </a:p>
          <a:p>
            <a:r>
              <a:rPr lang="es-ES" dirty="0" smtClean="0">
                <a:latin typeface="Century Gothic" pitchFamily="34" charset="0"/>
              </a:rPr>
              <a:t>  Cuando los profesores desempeñan un papel de agentes activos, comparten sus puntos de vista, intercambian experiencias y materiales, asumen un papel de “intelectuales comprometidos” con los valores y prácticas de enseñanza que van desplegando en los contextos organizativos en que desarrollan su función docente.</a:t>
            </a:r>
          </a:p>
          <a:p>
            <a:r>
              <a:rPr lang="es-ES" dirty="0" smtClean="0">
                <a:latin typeface="Century Gothic" pitchFamily="34" charset="0"/>
              </a:rPr>
              <a:t> El papel del profesor como un profesional que no da por sentadas las cosas tal como vienen ocurriendo sino que adopta una perspectiva investigadora para su mejora paulatina.</a:t>
            </a:r>
            <a:endParaRPr lang="es-ES" dirty="0">
              <a:latin typeface="Century Gothic"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b="1" dirty="0" err="1" smtClean="0">
                <a:latin typeface="Century Gothic" pitchFamily="34" charset="0"/>
              </a:rPr>
              <a:t>Ciclo</a:t>
            </a:r>
            <a:r>
              <a:rPr lang="en-US" b="1" dirty="0" smtClean="0">
                <a:latin typeface="Century Gothic" pitchFamily="34" charset="0"/>
              </a:rPr>
              <a:t> de Smyth</a:t>
            </a:r>
            <a:endParaRPr lang="en-US" dirty="0">
              <a:latin typeface="Century Gothic" pitchFamily="34" charset="0"/>
            </a:endParaRPr>
          </a:p>
        </p:txBody>
      </p:sp>
      <p:sp>
        <p:nvSpPr>
          <p:cNvPr id="3" name="2 Marcador de contenido"/>
          <p:cNvSpPr>
            <a:spLocks noGrp="1"/>
          </p:cNvSpPr>
          <p:nvPr>
            <p:ph sz="quarter" idx="1"/>
          </p:nvPr>
        </p:nvSpPr>
        <p:spPr/>
        <p:txBody>
          <a:bodyPr>
            <a:noAutofit/>
          </a:bodyPr>
          <a:lstStyle/>
          <a:p>
            <a:r>
              <a:rPr lang="es-ES" sz="1800" dirty="0" smtClean="0">
                <a:latin typeface="Century Gothic" pitchFamily="34" charset="0"/>
              </a:rPr>
              <a:t>• Modelo de reconstrucción de la práctica docente.</a:t>
            </a:r>
          </a:p>
          <a:p>
            <a:pPr>
              <a:buNone/>
            </a:pPr>
            <a:r>
              <a:rPr lang="es-ES" sz="1800" b="1" dirty="0" smtClean="0">
                <a:latin typeface="Century Gothic" pitchFamily="34" charset="0"/>
              </a:rPr>
              <a:t>   a</a:t>
            </a:r>
            <a:r>
              <a:rPr lang="es-ES" sz="1800" b="1" dirty="0" smtClean="0">
                <a:latin typeface="Century Gothic" pitchFamily="34" charset="0"/>
              </a:rPr>
              <a:t>)      Descripción: ¿qué es lo que hago?</a:t>
            </a:r>
          </a:p>
          <a:p>
            <a:pPr>
              <a:buNone/>
            </a:pPr>
            <a:r>
              <a:rPr lang="es-ES" sz="1800" dirty="0" smtClean="0">
                <a:latin typeface="Century Gothic" pitchFamily="34" charset="0"/>
              </a:rPr>
              <a:t>   Descripción </a:t>
            </a:r>
            <a:r>
              <a:rPr lang="es-ES" sz="1800" dirty="0" smtClean="0">
                <a:latin typeface="Century Gothic" pitchFamily="34" charset="0"/>
              </a:rPr>
              <a:t>por medio de relatos narrativos (escritos, orales audio/video) de los acontecimientos o incidentes críticos de la enseñanza, haciéndolos públicos y revisables por uno mismo y por otros. Algunos medios de descripción pueden ser: el diario del profesor, relatos narrativos (viñetas, video y grabación en audio </a:t>
            </a:r>
            <a:r>
              <a:rPr lang="es-ES" sz="1800" dirty="0" err="1" smtClean="0">
                <a:latin typeface="Century Gothic" pitchFamily="34" charset="0"/>
              </a:rPr>
              <a:t>casette</a:t>
            </a:r>
            <a:r>
              <a:rPr lang="es-ES" sz="1800" dirty="0" smtClean="0">
                <a:latin typeface="Century Gothic" pitchFamily="34" charset="0"/>
              </a:rPr>
              <a:t>).</a:t>
            </a:r>
          </a:p>
          <a:p>
            <a:pPr>
              <a:buNone/>
            </a:pPr>
            <a:endParaRPr lang="es-ES" sz="1800" dirty="0" smtClean="0">
              <a:latin typeface="Century Gothic" pitchFamily="34" charset="0"/>
            </a:endParaRPr>
          </a:p>
          <a:p>
            <a:pPr>
              <a:buNone/>
            </a:pPr>
            <a:r>
              <a:rPr lang="es-ES" sz="1800" dirty="0" smtClean="0">
                <a:latin typeface="Century Gothic" pitchFamily="34" charset="0"/>
              </a:rPr>
              <a:t>  </a:t>
            </a:r>
            <a:r>
              <a:rPr lang="es-ES" sz="1800" b="1" dirty="0" smtClean="0">
                <a:latin typeface="Century Gothic" pitchFamily="34" charset="0"/>
              </a:rPr>
              <a:t> b</a:t>
            </a:r>
            <a:r>
              <a:rPr lang="es-ES" sz="1800" b="1" dirty="0" smtClean="0">
                <a:latin typeface="Century Gothic" pitchFamily="34" charset="0"/>
              </a:rPr>
              <a:t>)      Explicación: ¿cuál es el sentido de mi enseñanza?</a:t>
            </a:r>
          </a:p>
          <a:p>
            <a:pPr>
              <a:buNone/>
            </a:pPr>
            <a:r>
              <a:rPr lang="es-ES" sz="1800" dirty="0" smtClean="0">
                <a:latin typeface="Century Gothic" pitchFamily="34" charset="0"/>
              </a:rPr>
              <a:t>   Hacer </a:t>
            </a:r>
            <a:r>
              <a:rPr lang="es-ES" sz="1800" dirty="0" smtClean="0">
                <a:latin typeface="Century Gothic" pitchFamily="34" charset="0"/>
              </a:rPr>
              <a:t>explícitos los principios que informan o inspiran lo que se hace, lo que supone elaborar una cierta teoría y descubrir las razones profundas que justifican las acciones.  Se adopta un cierto distanciamiento ante las acciones propias para, con una actitud de apertura, valorarlas, referirlas a sus contextos personales y sociales, preguntarse a qué se deben.</a:t>
            </a:r>
          </a:p>
          <a:p>
            <a:pPr>
              <a:buNone/>
            </a:pPr>
            <a:r>
              <a:rPr lang="es-ES" dirty="0" smtClean="0"/>
              <a:t/>
            </a:r>
            <a:br>
              <a:rPr lang="es-E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447800"/>
            <a:ext cx="8302752" cy="5257800"/>
          </a:xfrm>
        </p:spPr>
        <p:txBody>
          <a:bodyPr>
            <a:noAutofit/>
          </a:bodyPr>
          <a:lstStyle/>
          <a:p>
            <a:pPr>
              <a:buNone/>
            </a:pPr>
            <a:r>
              <a:rPr lang="es-ES" sz="1600" b="1" dirty="0" smtClean="0">
                <a:latin typeface="Century Gothic" pitchFamily="34" charset="0"/>
              </a:rPr>
              <a:t>    c</a:t>
            </a:r>
            <a:r>
              <a:rPr lang="es-ES" sz="1600" b="1" dirty="0" smtClean="0">
                <a:latin typeface="Century Gothic" pitchFamily="34" charset="0"/>
              </a:rPr>
              <a:t>)      Confrontación: ¿cuáles son las causas de actuar de ese modo?</a:t>
            </a:r>
            <a:endParaRPr lang="es-ES" sz="1400" b="1" dirty="0" smtClean="0">
              <a:latin typeface="Century Gothic" pitchFamily="34" charset="0"/>
            </a:endParaRPr>
          </a:p>
          <a:p>
            <a:pPr>
              <a:buNone/>
            </a:pPr>
            <a:r>
              <a:rPr lang="es-ES" sz="1400" dirty="0" smtClean="0">
                <a:latin typeface="Century Gothic" pitchFamily="34" charset="0"/>
              </a:rPr>
              <a:t>    Se </a:t>
            </a:r>
            <a:r>
              <a:rPr lang="es-ES" sz="1400" dirty="0" smtClean="0">
                <a:latin typeface="Century Gothic" pitchFamily="34" charset="0"/>
              </a:rPr>
              <a:t>trata de cuestionar lo que se hace situándolo en un contexto biográfico, cultural, social o político que dé cuenta del por qué se emplean esas práctica docentes en el aula. La enseñanza deja de ser un conjunto aislado de procedimientos técnicos para convertirse en la expresión histórica de unos valores construidos sobre lo que se considera importante en el acto educativo.</a:t>
            </a:r>
          </a:p>
          <a:p>
            <a:pPr>
              <a:buNone/>
            </a:pPr>
            <a:r>
              <a:rPr lang="es-ES" sz="1400" dirty="0" smtClean="0">
                <a:latin typeface="Century Gothic" pitchFamily="34" charset="0"/>
              </a:rPr>
              <a:t>    Este </a:t>
            </a:r>
            <a:r>
              <a:rPr lang="es-ES" sz="1400" dirty="0" smtClean="0">
                <a:latin typeface="Century Gothic" pitchFamily="34" charset="0"/>
              </a:rPr>
              <a:t>proceso debe centrarse en tres niveles progresivos e integrados:</a:t>
            </a:r>
          </a:p>
          <a:p>
            <a:pPr>
              <a:buNone/>
            </a:pPr>
            <a:r>
              <a:rPr lang="es-ES" sz="1400" dirty="0" smtClean="0">
                <a:latin typeface="Century Gothic" pitchFamily="34" charset="0"/>
              </a:rPr>
              <a:t>    •</a:t>
            </a:r>
            <a:r>
              <a:rPr lang="es-ES" sz="1400" dirty="0" smtClean="0">
                <a:latin typeface="Century Gothic" pitchFamily="34" charset="0"/>
              </a:rPr>
              <a:t> El análisis se dirige hacia el papel del profesor en su aula, con sus alumnos.</a:t>
            </a:r>
          </a:p>
          <a:p>
            <a:pPr>
              <a:buNone/>
            </a:pPr>
            <a:r>
              <a:rPr lang="es-ES" sz="1400" dirty="0" smtClean="0">
                <a:latin typeface="Century Gothic" pitchFamily="34" charset="0"/>
              </a:rPr>
              <a:t>    •</a:t>
            </a:r>
            <a:r>
              <a:rPr lang="es-ES" sz="1400" dirty="0" smtClean="0">
                <a:latin typeface="Century Gothic" pitchFamily="34" charset="0"/>
              </a:rPr>
              <a:t> Análisis y comprensión, estableciendo conexiones con otros profesores, otras aulas, el centro en su conjunto.</a:t>
            </a:r>
          </a:p>
          <a:p>
            <a:pPr>
              <a:buNone/>
            </a:pPr>
            <a:r>
              <a:rPr lang="es-ES" sz="1400" dirty="0" smtClean="0">
                <a:latin typeface="Century Gothic" pitchFamily="34" charset="0"/>
              </a:rPr>
              <a:t>    •</a:t>
            </a:r>
            <a:r>
              <a:rPr lang="es-ES" sz="1400" dirty="0" smtClean="0">
                <a:latin typeface="Century Gothic" pitchFamily="34" charset="0"/>
              </a:rPr>
              <a:t> Contextos sociales, culturales y políticos más generales.  </a:t>
            </a:r>
            <a:br>
              <a:rPr lang="es-ES" sz="1400" dirty="0" smtClean="0">
                <a:latin typeface="Century Gothic" pitchFamily="34" charset="0"/>
              </a:rPr>
            </a:br>
            <a:endParaRPr lang="es-ES" sz="1400" dirty="0" smtClean="0">
              <a:latin typeface="Century Gothic" pitchFamily="34" charset="0"/>
            </a:endParaRPr>
          </a:p>
          <a:p>
            <a:pPr>
              <a:buNone/>
            </a:pPr>
            <a:r>
              <a:rPr lang="es-ES" sz="1400" b="1" dirty="0" smtClean="0">
                <a:latin typeface="Century Gothic" pitchFamily="34" charset="0"/>
              </a:rPr>
              <a:t>    d</a:t>
            </a:r>
            <a:r>
              <a:rPr lang="es-ES" sz="1400" b="1" dirty="0" smtClean="0">
                <a:latin typeface="Century Gothic" pitchFamily="34" charset="0"/>
              </a:rPr>
              <a:t>)      Reconstrucción: ¿cómo podría hacer las cosas de otro </a:t>
            </a:r>
            <a:r>
              <a:rPr lang="es-ES" sz="1400" b="1" dirty="0" smtClean="0">
                <a:latin typeface="Century Gothic" pitchFamily="34" charset="0"/>
              </a:rPr>
              <a:t>modo?</a:t>
            </a:r>
          </a:p>
          <a:p>
            <a:pPr>
              <a:buNone/>
            </a:pPr>
            <a:r>
              <a:rPr lang="es-ES" sz="1400" dirty="0" smtClean="0">
                <a:latin typeface="Century Gothic" pitchFamily="34" charset="0"/>
              </a:rPr>
              <a:t> </a:t>
            </a:r>
            <a:r>
              <a:rPr lang="es-ES" sz="1400" dirty="0" smtClean="0">
                <a:latin typeface="Century Gothic" pitchFamily="34" charset="0"/>
              </a:rPr>
              <a:t>   A </a:t>
            </a:r>
            <a:r>
              <a:rPr lang="es-ES" sz="1400" dirty="0" smtClean="0">
                <a:latin typeface="Century Gothic" pitchFamily="34" charset="0"/>
              </a:rPr>
              <a:t>la luz de las evidencias, comprensiones y alternativas que haya ido permitiendo el proceso reflexivo, podemos asentar nuevas configuraciones de la acción docente, nuevos modos de hacer, nuevas propuestas para el desarrollo de la enseñanza y del aprendizaje.  La reconstrucción viene a ser un proceso por el que los profesores, inmersos en un ciclo reflexivo, reestructuran su visión de la situación, elaboran personal y colegiadamente marcos de sentido y acción más defendibles, y procuran ir orientando y mejorando de este modo la propia enseñanza y el aprendizaje d los alumnos.</a:t>
            </a:r>
          </a:p>
          <a:p>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28</TotalTime>
  <Words>116</Words>
  <Application>Microsoft Office PowerPoint</Application>
  <PresentationFormat>Presentación en pantalla (4:3)</PresentationFormat>
  <Paragraphs>26</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Intermedio</vt:lpstr>
      <vt:lpstr>LA FORMACIÓN Y EL APRENDIZAJE DE LOS PROFESORES MEDIANTE LA REVISIÓN DE LA PRÁCTICA </vt:lpstr>
      <vt:lpstr>Currículum educativo</vt:lpstr>
      <vt:lpstr> “Aprender juntos de la práctica”.</vt:lpstr>
      <vt:lpstr>Diapositiva 4</vt:lpstr>
      <vt:lpstr>Ciclo de Smyth</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FORMACIÓN Y EL APRENDIZAJE DE LOS PROFESORES MEDIANTE LA REVISIÓN DE LA PRÁCTICA</dc:title>
  <dc:creator>Mayis Valdez</dc:creator>
  <cp:lastModifiedBy>Mayis Valdez</cp:lastModifiedBy>
  <cp:revision>3</cp:revision>
  <dcterms:created xsi:type="dcterms:W3CDTF">2014-09-23T00:52:04Z</dcterms:created>
  <dcterms:modified xsi:type="dcterms:W3CDTF">2014-09-23T01:20:59Z</dcterms:modified>
</cp:coreProperties>
</file>