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embeddedFontLst>
    <p:embeddedFont>
      <p:font typeface="Joyful Juliana" pitchFamily="2" charset="0"/>
      <p:regular r:id="rId7"/>
    </p:embeddedFont>
    <p:embeddedFont>
      <p:font typeface="Comic Sans MS" pitchFamily="66" charset="0"/>
      <p:regular r:id="rId8"/>
      <p:bold r:id="rId9"/>
    </p:embeddedFont>
    <p:embeddedFont>
      <p:font typeface="Calibri" pitchFamily="34" charset="0"/>
      <p:regular r:id="rId10"/>
      <p:bold r:id="rId11"/>
      <p:italic r:id="rId12"/>
      <p:boldItalic r:id="rId13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CC00CC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1D11-48EE-44FB-A759-29F85FDAA1B6}" type="datetimeFigureOut">
              <a:rPr lang="es-ES" smtClean="0"/>
              <a:pPr/>
              <a:t>16/09/2014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FB107-B7A1-4995-98A2-316D4FE51E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57356" y="1357298"/>
            <a:ext cx="5715040" cy="2428892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s-MX" sz="4800" dirty="0" smtClean="0">
                <a:latin typeface="Joyful Juliana" pitchFamily="2" charset="0"/>
              </a:rPr>
              <a:t>La practica educativa</a:t>
            </a:r>
            <a:br>
              <a:rPr lang="es-MX" sz="4800" dirty="0" smtClean="0">
                <a:latin typeface="Joyful Juliana" pitchFamily="2" charset="0"/>
              </a:rPr>
            </a:br>
            <a:r>
              <a:rPr lang="es-MX" sz="4800" dirty="0" smtClean="0">
                <a:latin typeface="Joyful Juliana" pitchFamily="2" charset="0"/>
              </a:rPr>
              <a:t>Unidades de análisis</a:t>
            </a:r>
            <a:br>
              <a:rPr lang="es-MX" sz="4800" dirty="0" smtClean="0">
                <a:latin typeface="Joyful Juliana" pitchFamily="2" charset="0"/>
              </a:rPr>
            </a:br>
            <a:r>
              <a:rPr lang="es-MX" sz="4800" dirty="0" smtClean="0">
                <a:latin typeface="Joyful Juliana" pitchFamily="2" charset="0"/>
              </a:rPr>
              <a:t>Antoni Zavala </a:t>
            </a:r>
            <a:endParaRPr lang="es-ES" sz="4800" dirty="0">
              <a:latin typeface="Joyful Juliana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488" y="4429132"/>
            <a:ext cx="3786214" cy="120032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600" u="sng" dirty="0" smtClean="0">
                <a:latin typeface="Joyful Juliana" pitchFamily="2" charset="0"/>
              </a:rPr>
              <a:t>Objetivo: </a:t>
            </a:r>
            <a:r>
              <a:rPr lang="es-MX" sz="3600" dirty="0" smtClean="0">
                <a:latin typeface="Joyful Juliana" pitchFamily="2" charset="0"/>
              </a:rPr>
              <a:t>mejorar la practica educativa</a:t>
            </a:r>
            <a:endParaRPr lang="es-ES" sz="3600" dirty="0">
              <a:latin typeface="Joyful Julian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xplosión 1"/>
          <p:cNvSpPr/>
          <p:nvPr/>
        </p:nvSpPr>
        <p:spPr>
          <a:xfrm>
            <a:off x="357158" y="142852"/>
            <a:ext cx="2643206" cy="18573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>
                <a:latin typeface="Joyful Juliana" pitchFamily="2" charset="0"/>
              </a:rPr>
              <a:t>Objetivo</a:t>
            </a:r>
            <a:endParaRPr lang="es-ES" sz="4000" dirty="0">
              <a:latin typeface="Joyful Juliana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3000364" y="357166"/>
            <a:ext cx="2357454" cy="150019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atin typeface="Joyful Juliana" pitchFamily="2" charset="0"/>
              </a:rPr>
              <a:t>Buen profesional</a:t>
            </a:r>
            <a:endParaRPr lang="es-ES" sz="3200" dirty="0">
              <a:latin typeface="Joyful Juliana" pitchFamily="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86446" y="357166"/>
            <a:ext cx="2214578" cy="1357322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Joyful Juliana" pitchFamily="2" charset="0"/>
              </a:rPr>
              <a:t>Consiste en ser cada vez </a:t>
            </a:r>
            <a:r>
              <a:rPr lang="es-MX" sz="2400" dirty="0" smtClean="0">
                <a:latin typeface="Joyful Juliana" pitchFamily="2" charset="0"/>
              </a:rPr>
              <a:t>más </a:t>
            </a:r>
            <a:r>
              <a:rPr lang="es-MX" sz="2400" dirty="0" smtClean="0">
                <a:latin typeface="Joyful Juliana" pitchFamily="2" charset="0"/>
              </a:rPr>
              <a:t>competente en su oficio.</a:t>
            </a:r>
            <a:endParaRPr lang="es-ES" sz="2400" dirty="0">
              <a:latin typeface="Joyful Juliana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0034" y="2500306"/>
            <a:ext cx="8215370" cy="1631216"/>
          </a:xfrm>
          <a:prstGeom prst="rect">
            <a:avLst/>
          </a:prstGeom>
          <a:noFill/>
          <a:ln w="28575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Comic Sans MS" pitchFamily="66" charset="0"/>
              </a:rPr>
              <a:t>Esta mejora profesional se consigue a través del </a:t>
            </a:r>
            <a:r>
              <a:rPr lang="es-MX" sz="2000" u="sng" dirty="0" smtClean="0">
                <a:latin typeface="Comic Sans MS" pitchFamily="66" charset="0"/>
              </a:rPr>
              <a:t>conocimiento y la experiencia.</a:t>
            </a:r>
          </a:p>
          <a:p>
            <a:pPr algn="just">
              <a:buFont typeface="Arial" pitchFamily="34" charset="0"/>
              <a:buChar char="•"/>
            </a:pPr>
            <a:r>
              <a:rPr lang="es-MX" sz="2000" dirty="0" smtClean="0">
                <a:latin typeface="Comic Sans MS" pitchFamily="66" charset="0"/>
              </a:rPr>
              <a:t>La experiencia, la nuestra y la de los otros enseñantes.</a:t>
            </a:r>
          </a:p>
          <a:p>
            <a:pPr algn="just">
              <a:buFont typeface="Arial" pitchFamily="34" charset="0"/>
              <a:buChar char="•"/>
            </a:pPr>
            <a:r>
              <a:rPr lang="es-MX" sz="2000" dirty="0" smtClean="0">
                <a:latin typeface="Comic Sans MS" pitchFamily="66" charset="0"/>
              </a:rPr>
              <a:t>El conocimiento, aquel que proviene de la investigación, de las experiencias de los otros y de modelos, ejemplos y propuestas.</a:t>
            </a:r>
            <a:endParaRPr lang="es-ES" sz="2000" dirty="0">
              <a:latin typeface="Comic Sans MS" pitchFamily="66" charset="0"/>
            </a:endParaRPr>
          </a:p>
        </p:txBody>
      </p:sp>
      <p:sp>
        <p:nvSpPr>
          <p:cNvPr id="9" name="8 Abrir llave"/>
          <p:cNvSpPr/>
          <p:nvPr/>
        </p:nvSpPr>
        <p:spPr>
          <a:xfrm rot="16200000">
            <a:off x="4357686" y="500042"/>
            <a:ext cx="571504" cy="785818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1500166" y="5000636"/>
            <a:ext cx="6000792" cy="1323439"/>
          </a:xfrm>
          <a:prstGeom prst="rect">
            <a:avLst/>
          </a:prstGeom>
          <a:noFill/>
          <a:ln w="28575">
            <a:solidFill>
              <a:srgbClr val="9933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Comic Sans MS" pitchFamily="66" charset="0"/>
              </a:rPr>
              <a:t>La mejora de nuestra actividad profesional, como todas las demás, pasa por </a:t>
            </a:r>
            <a:r>
              <a:rPr lang="es-MX" sz="2000" u="sng" dirty="0" smtClean="0">
                <a:latin typeface="Comic Sans MS" pitchFamily="66" charset="0"/>
              </a:rPr>
              <a:t>el análisis</a:t>
            </a:r>
            <a:r>
              <a:rPr lang="es-MX" sz="2000" dirty="0" smtClean="0">
                <a:latin typeface="Comic Sans MS" pitchFamily="66" charset="0"/>
              </a:rPr>
              <a:t> de lo que hacemos, de nuestra practica y </a:t>
            </a:r>
            <a:r>
              <a:rPr lang="es-MX" sz="2000" u="sng" dirty="0" smtClean="0">
                <a:latin typeface="Comic Sans MS" pitchFamily="66" charset="0"/>
              </a:rPr>
              <a:t>del contraste </a:t>
            </a:r>
            <a:r>
              <a:rPr lang="es-MX" sz="2000" dirty="0" smtClean="0">
                <a:latin typeface="Comic Sans MS" pitchFamily="66" charset="0"/>
              </a:rPr>
              <a:t>de otras practicas.</a:t>
            </a:r>
            <a:endParaRPr lang="es-ES" sz="2000" dirty="0">
              <a:latin typeface="Comic Sans MS" pitchFamily="66" charset="0"/>
            </a:endParaRPr>
          </a:p>
        </p:txBody>
      </p:sp>
      <p:sp>
        <p:nvSpPr>
          <p:cNvPr id="12" name="11 Flecha curvada hacia abajo"/>
          <p:cNvSpPr/>
          <p:nvPr/>
        </p:nvSpPr>
        <p:spPr>
          <a:xfrm>
            <a:off x="2357422" y="285728"/>
            <a:ext cx="1714512" cy="35719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Flecha curvada hacia abajo"/>
          <p:cNvSpPr/>
          <p:nvPr/>
        </p:nvSpPr>
        <p:spPr>
          <a:xfrm>
            <a:off x="4357686" y="214290"/>
            <a:ext cx="1714512" cy="35719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285728"/>
            <a:ext cx="8143932" cy="1631216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u="sng" dirty="0" smtClean="0">
                <a:latin typeface="Comic Sans MS" pitchFamily="66" charset="0"/>
              </a:rPr>
              <a:t>La planificación y la evaluación </a:t>
            </a:r>
            <a:r>
              <a:rPr lang="es-MX" sz="2000" dirty="0" smtClean="0">
                <a:latin typeface="Comic Sans MS" pitchFamily="66" charset="0"/>
              </a:rPr>
              <a:t>de los procesos educativos son una parte indispensable de la actuación docente, ya que lo que sucede en las aulas, la propia intervención pedagógica , nunca se puede entender sin un análisis que contemple las intenciones, las previsiones , las expectativas y la valoración de los resultados.</a:t>
            </a:r>
            <a:endParaRPr lang="es-ES" sz="2000" dirty="0">
              <a:latin typeface="Comic Sans MS" pitchFamily="66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143504" y="2285992"/>
            <a:ext cx="2857520" cy="1857388"/>
          </a:xfrm>
          <a:prstGeom prst="roundRect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s-MX" sz="2400" dirty="0" smtClean="0">
                <a:latin typeface="Joyful Juliana" pitchFamily="2" charset="0"/>
              </a:rPr>
              <a:t>Sintaxis</a:t>
            </a:r>
          </a:p>
          <a:p>
            <a:pPr marL="342900" indent="-342900" algn="ctr">
              <a:buAutoNum type="arabicPeriod"/>
            </a:pPr>
            <a:r>
              <a:rPr lang="es-MX" sz="2400" dirty="0" smtClean="0">
                <a:latin typeface="Joyful Juliana" pitchFamily="2" charset="0"/>
              </a:rPr>
              <a:t>Sistema social</a:t>
            </a:r>
          </a:p>
          <a:p>
            <a:pPr marL="342900" indent="-342900" algn="ctr">
              <a:buAutoNum type="arabicPeriod"/>
            </a:pPr>
            <a:r>
              <a:rPr lang="es-MX" sz="2400" dirty="0" smtClean="0">
                <a:latin typeface="Joyful Juliana" pitchFamily="2" charset="0"/>
              </a:rPr>
              <a:t>Principios de reacción</a:t>
            </a:r>
          </a:p>
          <a:p>
            <a:pPr marL="342900" indent="-342900" algn="ctr">
              <a:buAutoNum type="arabicPeriod"/>
            </a:pPr>
            <a:r>
              <a:rPr lang="es-MX" sz="2400" dirty="0">
                <a:latin typeface="Joyful Juliana" pitchFamily="2" charset="0"/>
              </a:rPr>
              <a:t> </a:t>
            </a:r>
            <a:r>
              <a:rPr lang="es-MX" sz="2400" dirty="0" smtClean="0">
                <a:latin typeface="Joyful Juliana" pitchFamily="2" charset="0"/>
              </a:rPr>
              <a:t>sistema de apoyo</a:t>
            </a:r>
            <a:endParaRPr lang="es-ES" sz="2400" dirty="0">
              <a:latin typeface="Joyful Juliana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3286116" y="2714620"/>
            <a:ext cx="1928826" cy="8572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Joyful Juliana" pitchFamily="2" charset="0"/>
              </a:rPr>
              <a:t>4 dimensiones</a:t>
            </a:r>
            <a:endParaRPr lang="es-ES" sz="2400" dirty="0">
              <a:latin typeface="Joyful Juliana" pitchFamily="2" charset="0"/>
            </a:endParaRPr>
          </a:p>
        </p:txBody>
      </p:sp>
      <p:sp>
        <p:nvSpPr>
          <p:cNvPr id="5" name="4 Explosión 1"/>
          <p:cNvSpPr/>
          <p:nvPr/>
        </p:nvSpPr>
        <p:spPr>
          <a:xfrm>
            <a:off x="2071670" y="2214554"/>
            <a:ext cx="1714512" cy="1571636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latin typeface="Joyful Juliana" pitchFamily="2" charset="0"/>
              </a:rPr>
              <a:t>Joyce y </a:t>
            </a:r>
            <a:r>
              <a:rPr lang="es-MX" sz="2800" dirty="0" err="1" smtClean="0">
                <a:latin typeface="Joyful Juliana" pitchFamily="2" charset="0"/>
              </a:rPr>
              <a:t>Weil</a:t>
            </a:r>
            <a:endParaRPr lang="es-ES" sz="2800" dirty="0">
              <a:latin typeface="Joyful Juliana" pitchFamily="2" charset="0"/>
            </a:endParaRPr>
          </a:p>
        </p:txBody>
      </p:sp>
      <p:sp>
        <p:nvSpPr>
          <p:cNvPr id="8" name="7 Flecha curvada hacia abajo"/>
          <p:cNvSpPr/>
          <p:nvPr/>
        </p:nvSpPr>
        <p:spPr>
          <a:xfrm>
            <a:off x="3357554" y="2571744"/>
            <a:ext cx="785818" cy="214314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curvada hacia abajo"/>
          <p:cNvSpPr/>
          <p:nvPr/>
        </p:nvSpPr>
        <p:spPr>
          <a:xfrm>
            <a:off x="4714876" y="2714620"/>
            <a:ext cx="785818" cy="214314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10" y="4429132"/>
            <a:ext cx="778674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solidFill>
                  <a:srgbClr val="9933FF"/>
                </a:solidFill>
                <a:latin typeface="Comic Sans MS" pitchFamily="66" charset="0"/>
              </a:rPr>
              <a:t>1. Sintaxis: </a:t>
            </a:r>
            <a:r>
              <a:rPr lang="es-MX" sz="2000" dirty="0" smtClean="0">
                <a:latin typeface="Comic Sans MS" pitchFamily="66" charset="0"/>
              </a:rPr>
              <a:t>conjunto de actividades secuenciadas.</a:t>
            </a:r>
          </a:p>
          <a:p>
            <a:pPr algn="just"/>
            <a:r>
              <a:rPr lang="es-MX" sz="2000" b="1" dirty="0" smtClean="0">
                <a:solidFill>
                  <a:srgbClr val="92D050"/>
                </a:solidFill>
                <a:latin typeface="Comic Sans MS" pitchFamily="66" charset="0"/>
              </a:rPr>
              <a:t>2. Sistema social: </a:t>
            </a:r>
            <a:r>
              <a:rPr lang="es-MX" sz="2000" dirty="0" smtClean="0">
                <a:latin typeface="Comic Sans MS" pitchFamily="66" charset="0"/>
              </a:rPr>
              <a:t>describe los papales del profesorado y alumnado</a:t>
            </a:r>
            <a:r>
              <a:rPr lang="es-ES" sz="2000" dirty="0" smtClean="0">
                <a:latin typeface="Comic Sans MS" pitchFamily="66" charset="0"/>
              </a:rPr>
              <a:t>, relaciones y normas que prevalecen.</a:t>
            </a:r>
          </a:p>
          <a:p>
            <a:pPr algn="just"/>
            <a:r>
              <a:rPr lang="es-MX" sz="2000" b="1" dirty="0" smtClean="0">
                <a:solidFill>
                  <a:srgbClr val="00B0F0"/>
                </a:solidFill>
                <a:latin typeface="Comic Sans MS" pitchFamily="66" charset="0"/>
              </a:rPr>
              <a:t>3. Principios de reacción: </a:t>
            </a:r>
            <a:r>
              <a:rPr lang="es-MX" sz="2000" dirty="0" smtClean="0">
                <a:latin typeface="Comic Sans MS" pitchFamily="66" charset="0"/>
              </a:rPr>
              <a:t>reglas para sintonizar con el alumno y seleccionar respuestas acordes a sus acciones.</a:t>
            </a:r>
          </a:p>
          <a:p>
            <a:pPr algn="just"/>
            <a:r>
              <a:rPr lang="es-MX" sz="2000" dirty="0" smtClean="0">
                <a:solidFill>
                  <a:srgbClr val="FFC000"/>
                </a:solidFill>
                <a:latin typeface="Comic Sans MS" pitchFamily="66" charset="0"/>
              </a:rPr>
              <a:t>4. Sistema de apoyo: </a:t>
            </a:r>
            <a:r>
              <a:rPr lang="es-MX" sz="2000" dirty="0" smtClean="0">
                <a:latin typeface="Comic Sans MS" pitchFamily="66" charset="0"/>
              </a:rPr>
              <a:t>Condiciones necesarias, tanto físicas como personales para que exista la </a:t>
            </a:r>
            <a:r>
              <a:rPr lang="es-MX" sz="2000" dirty="0" err="1" smtClean="0">
                <a:latin typeface="Comic Sans MS" pitchFamily="66" charset="0"/>
              </a:rPr>
              <a:t>intervencion</a:t>
            </a:r>
            <a:r>
              <a:rPr lang="es-MX" sz="2000" dirty="0" smtClean="0">
                <a:latin typeface="Comic Sans MS" pitchFamily="66" charset="0"/>
              </a:rPr>
              <a:t>.</a:t>
            </a:r>
            <a:endParaRPr lang="es-MX" sz="20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endParaRPr lang="es-MX" dirty="0" smtClean="0"/>
          </a:p>
          <a:p>
            <a:endParaRPr lang="es-ES" dirty="0" smtClean="0"/>
          </a:p>
          <a:p>
            <a:endParaRPr lang="es-MX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214290"/>
            <a:ext cx="4929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CC00CC"/>
                </a:solidFill>
                <a:latin typeface="Joyful Juliana" pitchFamily="2" charset="0"/>
              </a:rPr>
              <a:t>Variables Metodológicas/ Tradicionales.</a:t>
            </a:r>
            <a:endParaRPr lang="es-ES" sz="3200" b="1" dirty="0">
              <a:solidFill>
                <a:srgbClr val="CC00CC"/>
              </a:solidFill>
              <a:latin typeface="Joyful Juliana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1357298"/>
            <a:ext cx="707236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sz="2000" dirty="0" smtClean="0">
                <a:solidFill>
                  <a:srgbClr val="FF0000"/>
                </a:solidFill>
                <a:latin typeface="Comic Sans MS" pitchFamily="66" charset="0"/>
              </a:rPr>
              <a:t>Secuencias de actividades: </a:t>
            </a:r>
            <a:r>
              <a:rPr lang="es-MX" sz="2000" dirty="0" smtClean="0">
                <a:latin typeface="Comic Sans MS" pitchFamily="66" charset="0"/>
              </a:rPr>
              <a:t>Manera de encadenar y articular las diferentes actividades a lo largo de una unidad didáctica.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solidFill>
                  <a:srgbClr val="FFC000"/>
                </a:solidFill>
                <a:latin typeface="Comic Sans MS" pitchFamily="66" charset="0"/>
              </a:rPr>
              <a:t>Papel de profesorado y alumnado: </a:t>
            </a:r>
            <a:r>
              <a:rPr lang="es-MX" sz="2000" dirty="0" smtClean="0">
                <a:latin typeface="Comic Sans MS" pitchFamily="66" charset="0"/>
              </a:rPr>
              <a:t>Relaciones que se producen en el aula, clima de convivencia.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latin typeface="Comic Sans MS" pitchFamily="66" charset="0"/>
              </a:rPr>
              <a:t>Organización social de clase: Conviven, trabajan y se relacionan los grupos fijos y variables.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solidFill>
                  <a:srgbClr val="92D050"/>
                </a:solidFill>
                <a:latin typeface="Comic Sans MS" pitchFamily="66" charset="0"/>
              </a:rPr>
              <a:t>Utilización de los espacios y el tiempo: </a:t>
            </a:r>
            <a:r>
              <a:rPr lang="es-MX" sz="2000" dirty="0" smtClean="0">
                <a:latin typeface="Comic Sans MS" pitchFamily="66" charset="0"/>
              </a:rPr>
              <a:t>Espacio&gt; mas o menos </a:t>
            </a:r>
            <a:r>
              <a:rPr lang="es-MX" sz="2000" dirty="0" err="1" smtClean="0">
                <a:latin typeface="Comic Sans MS" pitchFamily="66" charset="0"/>
              </a:rPr>
              <a:t>rigido</a:t>
            </a:r>
            <a:r>
              <a:rPr lang="es-MX" sz="2000" dirty="0" smtClean="0">
                <a:latin typeface="Comic Sans MS" pitchFamily="66" charset="0"/>
              </a:rPr>
              <a:t> y donde el tiempo es intocable, adaptable a las necesidades educativas.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solidFill>
                  <a:srgbClr val="CC66FF"/>
                </a:solidFill>
                <a:latin typeface="Comic Sans MS" pitchFamily="66" charset="0"/>
              </a:rPr>
              <a:t>Organización de contenidos: </a:t>
            </a:r>
            <a:r>
              <a:rPr lang="es-MX" sz="2000" dirty="0" smtClean="0">
                <a:latin typeface="Comic Sans MS" pitchFamily="66" charset="0"/>
              </a:rPr>
              <a:t>Modelos globales o integradores.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solidFill>
                  <a:srgbClr val="00B0F0"/>
                </a:solidFill>
                <a:latin typeface="Comic Sans MS" pitchFamily="66" charset="0"/>
              </a:rPr>
              <a:t>Materiales curriculares: </a:t>
            </a:r>
            <a:r>
              <a:rPr lang="es-MX" sz="2000" dirty="0" smtClean="0">
                <a:latin typeface="Comic Sans MS" pitchFamily="66" charset="0"/>
              </a:rPr>
              <a:t>comunicación, experimentación, ejercitación y aplicación.</a:t>
            </a:r>
          </a:p>
          <a:p>
            <a:pPr marL="342900" indent="-342900">
              <a:buAutoNum type="arabicPeriod"/>
            </a:pPr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Evaluación: </a:t>
            </a:r>
            <a:r>
              <a:rPr lang="es-MX" sz="2000" dirty="0" smtClean="0">
                <a:latin typeface="Comic Sans MS" pitchFamily="66" charset="0"/>
              </a:rPr>
              <a:t>Incide en los aprendizajes, pieza clave para cualquier metodología.</a:t>
            </a:r>
          </a:p>
          <a:p>
            <a:pPr marL="342900" indent="-342900">
              <a:buAutoNum type="arabicPeriod"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348" y="571480"/>
            <a:ext cx="371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>
                <a:solidFill>
                  <a:srgbClr val="9933FF"/>
                </a:solidFill>
                <a:latin typeface="Joyful Juliana" pitchFamily="2" charset="0"/>
              </a:rPr>
              <a:t>Conclusión</a:t>
            </a:r>
            <a:endParaRPr lang="es-ES" sz="4400" dirty="0">
              <a:solidFill>
                <a:srgbClr val="9933FF"/>
              </a:solidFill>
              <a:latin typeface="Joyful Juliana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1500174"/>
            <a:ext cx="6858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Comic Sans MS" pitchFamily="66" charset="0"/>
              </a:rPr>
              <a:t>Esta lectura nos brinda los instrumentos necesarios para que nos ayuden a interpretar que es lo que pasa dentro del aula, conocer mejor lo que se puede hacer y de lo que se nos pasa por desapercibido.</a:t>
            </a:r>
          </a:p>
          <a:p>
            <a:r>
              <a:rPr lang="es-MX" sz="2400" dirty="0" smtClean="0">
                <a:latin typeface="Comic Sans MS" pitchFamily="66" charset="0"/>
              </a:rPr>
              <a:t>Nos hace reflexionar que es lo que estamos haciendo bien y lo que no y una vez así compartirlo y mejorarlo para ofrecer una enseñanza de calidad capaz de promover el aprendizaje de nuestros alumnos.  </a:t>
            </a:r>
            <a:endParaRPr lang="es-E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437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Joyful Juliana</vt:lpstr>
      <vt:lpstr>Comic Sans MS</vt:lpstr>
      <vt:lpstr>Calibri</vt:lpstr>
      <vt:lpstr>Tema de Office</vt:lpstr>
      <vt:lpstr>La practica educativa Unidades de análisis Antoni Zavala 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practica educativa Unidades de análisis Antoni Zavala </dc:title>
  <dc:creator>user</dc:creator>
  <cp:lastModifiedBy>user</cp:lastModifiedBy>
  <cp:revision>2</cp:revision>
  <dcterms:created xsi:type="dcterms:W3CDTF">2014-09-14T01:05:10Z</dcterms:created>
  <dcterms:modified xsi:type="dcterms:W3CDTF">2014-09-16T22:18:14Z</dcterms:modified>
</cp:coreProperties>
</file>