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94"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8CB88B-D91C-4C2D-8AF0-D625FC41E60D}" type="datetimeFigureOut">
              <a:rPr lang="es-MX" smtClean="0"/>
              <a:t>04/11/2014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F9C725-34F1-4F39-95FA-D6CA4272FB0E}" type="slidenum">
              <a:rPr lang="es-MX" smtClean="0"/>
              <a:t>‹Nº›</a:t>
            </a:fld>
            <a:endParaRPr lang="es-MX"/>
          </a:p>
        </p:txBody>
      </p:sp>
    </p:spTree>
    <p:extLst>
      <p:ext uri="{BB962C8B-B14F-4D97-AF65-F5344CB8AC3E}">
        <p14:creationId xmlns:p14="http://schemas.microsoft.com/office/powerpoint/2010/main" val="451174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CF9C725-34F1-4F39-95FA-D6CA4272FB0E}" type="slidenum">
              <a:rPr lang="es-MX" smtClean="0"/>
              <a:t>11</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6F74E4E-DE67-41B2-BA43-D9176D1F5185}" type="slidenum">
              <a:rPr lang="es-MX" smtClean="0"/>
              <a:pPr/>
              <a:t>‹Nº›</a:t>
            </a:fld>
            <a:endParaRPr lang="es-MX"/>
          </a:p>
        </p:txBody>
      </p:sp>
    </p:spTree>
    <p:extLst>
      <p:ext uri="{BB962C8B-B14F-4D97-AF65-F5344CB8AC3E}">
        <p14:creationId xmlns:p14="http://schemas.microsoft.com/office/powerpoint/2010/main" val="1763802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6F74E4E-DE67-41B2-BA43-D9176D1F5185}" type="slidenum">
              <a:rPr lang="es-MX" smtClean="0"/>
              <a:pPr/>
              <a:t>‹Nº›</a:t>
            </a:fld>
            <a:endParaRPr lang="es-MX"/>
          </a:p>
        </p:txBody>
      </p:sp>
    </p:spTree>
    <p:extLst>
      <p:ext uri="{BB962C8B-B14F-4D97-AF65-F5344CB8AC3E}">
        <p14:creationId xmlns:p14="http://schemas.microsoft.com/office/powerpoint/2010/main" val="2998434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6F74E4E-DE67-41B2-BA43-D9176D1F5185}" type="slidenum">
              <a:rPr lang="es-MX" smtClean="0"/>
              <a:pPr/>
              <a:t>‹Nº›</a:t>
            </a:fld>
            <a:endParaRPr lang="es-MX"/>
          </a:p>
        </p:txBody>
      </p:sp>
    </p:spTree>
    <p:extLst>
      <p:ext uri="{BB962C8B-B14F-4D97-AF65-F5344CB8AC3E}">
        <p14:creationId xmlns:p14="http://schemas.microsoft.com/office/powerpoint/2010/main" val="639913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6F74E4E-DE67-41B2-BA43-D9176D1F5185}" type="slidenum">
              <a:rPr lang="es-MX" smtClean="0"/>
              <a:pPr/>
              <a:t>‹Nº›</a:t>
            </a:fld>
            <a:endParaRPr lang="es-MX"/>
          </a:p>
        </p:txBody>
      </p:sp>
    </p:spTree>
    <p:extLst>
      <p:ext uri="{BB962C8B-B14F-4D97-AF65-F5344CB8AC3E}">
        <p14:creationId xmlns:p14="http://schemas.microsoft.com/office/powerpoint/2010/main" val="3202475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6F74E4E-DE67-41B2-BA43-D9176D1F5185}" type="slidenum">
              <a:rPr lang="es-MX" smtClean="0"/>
              <a:pPr/>
              <a:t>‹Nº›</a:t>
            </a:fld>
            <a:endParaRPr lang="es-MX"/>
          </a:p>
        </p:txBody>
      </p:sp>
    </p:spTree>
    <p:extLst>
      <p:ext uri="{BB962C8B-B14F-4D97-AF65-F5344CB8AC3E}">
        <p14:creationId xmlns:p14="http://schemas.microsoft.com/office/powerpoint/2010/main" val="2111863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6F74E4E-DE67-41B2-BA43-D9176D1F5185}" type="slidenum">
              <a:rPr lang="es-MX" smtClean="0"/>
              <a:pPr/>
              <a:t>‹Nº›</a:t>
            </a:fld>
            <a:endParaRPr lang="es-MX"/>
          </a:p>
        </p:txBody>
      </p:sp>
    </p:spTree>
    <p:extLst>
      <p:ext uri="{BB962C8B-B14F-4D97-AF65-F5344CB8AC3E}">
        <p14:creationId xmlns:p14="http://schemas.microsoft.com/office/powerpoint/2010/main" val="2169161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6F74E4E-DE67-41B2-BA43-D9176D1F5185}" type="slidenum">
              <a:rPr lang="es-MX" smtClean="0"/>
              <a:pPr/>
              <a:t>‹Nº›</a:t>
            </a:fld>
            <a:endParaRPr lang="es-MX"/>
          </a:p>
        </p:txBody>
      </p:sp>
    </p:spTree>
    <p:extLst>
      <p:ext uri="{BB962C8B-B14F-4D97-AF65-F5344CB8AC3E}">
        <p14:creationId xmlns:p14="http://schemas.microsoft.com/office/powerpoint/2010/main" val="396810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6F74E4E-DE67-41B2-BA43-D9176D1F5185}" type="slidenum">
              <a:rPr lang="es-MX" smtClean="0"/>
              <a:pPr/>
              <a:t>‹Nº›</a:t>
            </a:fld>
            <a:endParaRPr lang="es-MX"/>
          </a:p>
        </p:txBody>
      </p:sp>
    </p:spTree>
    <p:extLst>
      <p:ext uri="{BB962C8B-B14F-4D97-AF65-F5344CB8AC3E}">
        <p14:creationId xmlns:p14="http://schemas.microsoft.com/office/powerpoint/2010/main" val="380427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6F74E4E-DE67-41B2-BA43-D9176D1F5185}" type="slidenum">
              <a:rPr lang="es-MX" smtClean="0"/>
              <a:pPr/>
              <a:t>‹Nº›</a:t>
            </a:fld>
            <a:endParaRPr lang="es-MX"/>
          </a:p>
        </p:txBody>
      </p:sp>
    </p:spTree>
    <p:extLst>
      <p:ext uri="{BB962C8B-B14F-4D97-AF65-F5344CB8AC3E}">
        <p14:creationId xmlns:p14="http://schemas.microsoft.com/office/powerpoint/2010/main" val="614359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6F74E4E-DE67-41B2-BA43-D9176D1F5185}" type="slidenum">
              <a:rPr lang="es-MX" smtClean="0"/>
              <a:pPr/>
              <a:t>‹Nº›</a:t>
            </a:fld>
            <a:endParaRPr lang="es-MX"/>
          </a:p>
        </p:txBody>
      </p:sp>
    </p:spTree>
    <p:extLst>
      <p:ext uri="{BB962C8B-B14F-4D97-AF65-F5344CB8AC3E}">
        <p14:creationId xmlns:p14="http://schemas.microsoft.com/office/powerpoint/2010/main" val="3235462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6F74E4E-DE67-41B2-BA43-D9176D1F5185}" type="slidenum">
              <a:rPr lang="es-MX" smtClean="0"/>
              <a:pPr/>
              <a:t>‹Nº›</a:t>
            </a:fld>
            <a:endParaRPr lang="es-MX"/>
          </a:p>
        </p:txBody>
      </p:sp>
    </p:spTree>
    <p:extLst>
      <p:ext uri="{BB962C8B-B14F-4D97-AF65-F5344CB8AC3E}">
        <p14:creationId xmlns:p14="http://schemas.microsoft.com/office/powerpoint/2010/main" val="3679672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F74E4E-DE67-41B2-BA43-D9176D1F5185}" type="slidenum">
              <a:rPr lang="es-MX" smtClean="0"/>
              <a:pPr/>
              <a:t>‹Nº›</a:t>
            </a:fld>
            <a:endParaRPr lang="es-MX"/>
          </a:p>
        </p:txBody>
      </p:sp>
    </p:spTree>
    <p:extLst>
      <p:ext uri="{BB962C8B-B14F-4D97-AF65-F5344CB8AC3E}">
        <p14:creationId xmlns:p14="http://schemas.microsoft.com/office/powerpoint/2010/main" val="4263545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85786" y="0"/>
            <a:ext cx="7572428" cy="221455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MX"/>
          </a:p>
        </p:txBody>
      </p:sp>
      <p:sp>
        <p:nvSpPr>
          <p:cNvPr id="2" name="1 Título"/>
          <p:cNvSpPr>
            <a:spLocks noGrp="1"/>
          </p:cNvSpPr>
          <p:nvPr>
            <p:ph type="ctrTitle"/>
          </p:nvPr>
        </p:nvSpPr>
        <p:spPr>
          <a:xfrm>
            <a:off x="714348" y="214290"/>
            <a:ext cx="7772400" cy="1872208"/>
          </a:xfrm>
        </p:spPr>
        <p:txBody>
          <a:bodyPr>
            <a:normAutofit fontScale="90000"/>
          </a:bodyPr>
          <a:lstStyle/>
          <a:p>
            <a:r>
              <a:rPr lang="es-MX" sz="8000" dirty="0" smtClean="0">
                <a:solidFill>
                  <a:srgbClr val="FF0066"/>
                </a:solidFill>
                <a:latin typeface="Trebuchet MS" pitchFamily="34" charset="0"/>
                <a:ea typeface="YummyCupcakes" panose="02000603000000000000" pitchFamily="2" charset="0"/>
              </a:rPr>
              <a:t>Indicadores educativos</a:t>
            </a:r>
            <a:endParaRPr lang="es-MX" sz="8000" dirty="0">
              <a:solidFill>
                <a:srgbClr val="FF0066"/>
              </a:solidFill>
              <a:latin typeface="Trebuchet MS" pitchFamily="34" charset="0"/>
              <a:ea typeface="YummyCupcakes" panose="02000603000000000000" pitchFamily="2" charset="0"/>
            </a:endParaRPr>
          </a:p>
        </p:txBody>
      </p:sp>
      <p:sp>
        <p:nvSpPr>
          <p:cNvPr id="19" name="18 CuadroTexto"/>
          <p:cNvSpPr txBox="1"/>
          <p:nvPr/>
        </p:nvSpPr>
        <p:spPr>
          <a:xfrm>
            <a:off x="1039796" y="2564904"/>
            <a:ext cx="7200800" cy="3385542"/>
          </a:xfrm>
          <a:prstGeom prst="rect">
            <a:avLst/>
          </a:prstGeom>
          <a:noFill/>
        </p:spPr>
        <p:txBody>
          <a:bodyPr wrap="square" rtlCol="0">
            <a:spAutoFit/>
          </a:bodyPr>
          <a:lstStyle/>
          <a:p>
            <a:pPr algn="ctr"/>
            <a:r>
              <a:rPr lang="es-MX" sz="2800" dirty="0" smtClean="0">
                <a:latin typeface="Arial" panose="020B0604020202020204" pitchFamily="34" charset="0"/>
                <a:ea typeface="DaddysGirl" panose="02000603000000000000" pitchFamily="2" charset="0"/>
                <a:cs typeface="Arial" panose="020B0604020202020204" pitchFamily="34" charset="0"/>
              </a:rPr>
              <a:t>Instrumentos que nos permiten medir y conocer la tendencia o desviación de las acciones educativas, con respecto a una meta o unidad de medida esperada o establecida; así como plantear previsiones sobre la evolución futura de los fenómenos educativos.</a:t>
            </a:r>
          </a:p>
          <a:p>
            <a:endParaRPr lang="es-MX" dirty="0"/>
          </a:p>
        </p:txBody>
      </p:sp>
    </p:spTree>
    <p:extLst>
      <p:ext uri="{BB962C8B-B14F-4D97-AF65-F5344CB8AC3E}">
        <p14:creationId xmlns:p14="http://schemas.microsoft.com/office/powerpoint/2010/main" val="3962787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857620" y="214290"/>
            <a:ext cx="1460656" cy="523220"/>
          </a:xfrm>
          <a:prstGeom prst="rect">
            <a:avLst/>
          </a:prstGeom>
        </p:spPr>
        <p:txBody>
          <a:bodyPr wrap="none">
            <a:spAutoFit/>
          </a:bodyPr>
          <a:lstStyle/>
          <a:p>
            <a:pPr algn="ctr"/>
            <a:r>
              <a:rPr lang="es-MX" sz="2800" dirty="0" smtClean="0">
                <a:solidFill>
                  <a:srgbClr val="7030A0"/>
                </a:solidFill>
                <a:latin typeface="Follow You Into the World"/>
              </a:rPr>
              <a:t>Reprobación</a:t>
            </a:r>
          </a:p>
        </p:txBody>
      </p:sp>
      <p:sp>
        <p:nvSpPr>
          <p:cNvPr id="5" name="4 CuadroTexto"/>
          <p:cNvSpPr txBox="1"/>
          <p:nvPr/>
        </p:nvSpPr>
        <p:spPr>
          <a:xfrm>
            <a:off x="571472" y="785794"/>
            <a:ext cx="8358246" cy="923330"/>
          </a:xfrm>
          <a:prstGeom prst="rect">
            <a:avLst/>
          </a:prstGeom>
          <a:noFill/>
        </p:spPr>
        <p:txBody>
          <a:bodyPr wrap="square" rtlCol="0">
            <a:spAutoFit/>
          </a:bodyPr>
          <a:lstStyle/>
          <a:p>
            <a:pPr algn="ctr"/>
            <a:r>
              <a:rPr lang="es-MX" dirty="0" smtClean="0">
                <a:latin typeface="cinnamon cake"/>
              </a:rPr>
              <a:t>A través de este indicador es posible conocer el número o porcentaje de alumnos que no han obtenido los conocimientos necesarios establecidos en los planes y programas de estudio de cualquier grado o curso y que, por lo tanto, se ven en la necesidad de repetir este grado o curso.</a:t>
            </a:r>
            <a:endParaRPr lang="es-MX" dirty="0">
              <a:latin typeface="cinnamon cake"/>
            </a:endParaRPr>
          </a:p>
        </p:txBody>
      </p:sp>
      <p:sp>
        <p:nvSpPr>
          <p:cNvPr id="6" name="5 Rectángulo"/>
          <p:cNvSpPr/>
          <p:nvPr/>
        </p:nvSpPr>
        <p:spPr>
          <a:xfrm>
            <a:off x="4000496" y="1714488"/>
            <a:ext cx="1197765" cy="523220"/>
          </a:xfrm>
          <a:prstGeom prst="rect">
            <a:avLst/>
          </a:prstGeom>
        </p:spPr>
        <p:txBody>
          <a:bodyPr wrap="none">
            <a:spAutoFit/>
          </a:bodyPr>
          <a:lstStyle/>
          <a:p>
            <a:pPr algn="ctr"/>
            <a:r>
              <a:rPr lang="es-MX" sz="2800" dirty="0" smtClean="0">
                <a:solidFill>
                  <a:srgbClr val="7030A0"/>
                </a:solidFill>
                <a:latin typeface="Follow You Into the World"/>
              </a:rPr>
              <a:t>Retención</a:t>
            </a:r>
          </a:p>
        </p:txBody>
      </p:sp>
      <p:sp>
        <p:nvSpPr>
          <p:cNvPr id="7" name="6 CuadroTexto"/>
          <p:cNvSpPr txBox="1"/>
          <p:nvPr/>
        </p:nvSpPr>
        <p:spPr>
          <a:xfrm>
            <a:off x="714348" y="2143116"/>
            <a:ext cx="8001056" cy="923330"/>
          </a:xfrm>
          <a:prstGeom prst="rect">
            <a:avLst/>
          </a:prstGeom>
          <a:noFill/>
        </p:spPr>
        <p:txBody>
          <a:bodyPr wrap="square" rtlCol="0">
            <a:spAutoFit/>
          </a:bodyPr>
          <a:lstStyle/>
          <a:p>
            <a:pPr algn="ctr"/>
            <a:r>
              <a:rPr lang="es-MX" dirty="0" smtClean="0">
                <a:latin typeface="cinnamon cake"/>
              </a:rPr>
              <a:t>Que expresa el número de alumnos que permanecen dentro del sector educativo (en un grado o un nivel) durante todo un ciclo escolar y que continúan en el ciclo escolar siguiente. Éste es un indicador de eficiencia interna, que coadyuva a la evaluación del sistema educativo. </a:t>
            </a:r>
            <a:endParaRPr lang="es-MX" dirty="0">
              <a:latin typeface="cinnamon cake"/>
            </a:endParaRPr>
          </a:p>
        </p:txBody>
      </p:sp>
      <p:sp>
        <p:nvSpPr>
          <p:cNvPr id="8" name="7 Rectángulo"/>
          <p:cNvSpPr/>
          <p:nvPr/>
        </p:nvSpPr>
        <p:spPr>
          <a:xfrm>
            <a:off x="3143240" y="3143248"/>
            <a:ext cx="3573415" cy="523220"/>
          </a:xfrm>
          <a:prstGeom prst="rect">
            <a:avLst/>
          </a:prstGeom>
        </p:spPr>
        <p:txBody>
          <a:bodyPr wrap="none">
            <a:spAutoFit/>
          </a:bodyPr>
          <a:lstStyle/>
          <a:p>
            <a:pPr algn="ctr"/>
            <a:r>
              <a:rPr lang="es-MX" sz="2800" dirty="0" smtClean="0">
                <a:solidFill>
                  <a:srgbClr val="7030A0"/>
                </a:solidFill>
                <a:latin typeface="Follow You Into the World"/>
              </a:rPr>
              <a:t>Tasa de crecimiento media anual</a:t>
            </a:r>
          </a:p>
        </p:txBody>
      </p:sp>
      <p:sp>
        <p:nvSpPr>
          <p:cNvPr id="9" name="8 CuadroTexto"/>
          <p:cNvSpPr txBox="1"/>
          <p:nvPr/>
        </p:nvSpPr>
        <p:spPr>
          <a:xfrm>
            <a:off x="571472" y="3643314"/>
            <a:ext cx="8215370" cy="923330"/>
          </a:xfrm>
          <a:prstGeom prst="rect">
            <a:avLst/>
          </a:prstGeom>
          <a:noFill/>
        </p:spPr>
        <p:txBody>
          <a:bodyPr wrap="square" rtlCol="0">
            <a:spAutoFit/>
          </a:bodyPr>
          <a:lstStyle/>
          <a:p>
            <a:pPr algn="ctr"/>
            <a:r>
              <a:rPr lang="es-MX" dirty="0" smtClean="0">
                <a:latin typeface="cinnamon cake"/>
              </a:rPr>
              <a:t>Permite conocer el comportamiento histórico de la matrícula durante los diferentes ciclos o grados escolares. Por medio de este indicador es posible conocer situaciones como el crecimiento o decremento de la matrícula y la deserción de esta y constatar si ella ha permanecido constante a través del tiempo.</a:t>
            </a:r>
            <a:endParaRPr lang="es-MX" dirty="0">
              <a:latin typeface="cinnamon cake"/>
            </a:endParaRPr>
          </a:p>
        </p:txBody>
      </p:sp>
      <p:sp>
        <p:nvSpPr>
          <p:cNvPr id="10" name="9 Rectángulo"/>
          <p:cNvSpPr/>
          <p:nvPr/>
        </p:nvSpPr>
        <p:spPr>
          <a:xfrm>
            <a:off x="3143240" y="4714884"/>
            <a:ext cx="3233579" cy="523220"/>
          </a:xfrm>
          <a:prstGeom prst="rect">
            <a:avLst/>
          </a:prstGeom>
        </p:spPr>
        <p:txBody>
          <a:bodyPr wrap="none">
            <a:spAutoFit/>
          </a:bodyPr>
          <a:lstStyle/>
          <a:p>
            <a:pPr algn="ctr"/>
            <a:r>
              <a:rPr lang="es-MX" sz="2800" dirty="0" smtClean="0">
                <a:solidFill>
                  <a:srgbClr val="7030A0"/>
                </a:solidFill>
                <a:latin typeface="Follow You Into the World"/>
              </a:rPr>
              <a:t>Tasa de escolaridad por edad</a:t>
            </a:r>
          </a:p>
        </p:txBody>
      </p:sp>
      <p:sp>
        <p:nvSpPr>
          <p:cNvPr id="11" name="10 CuadroTexto"/>
          <p:cNvSpPr txBox="1"/>
          <p:nvPr/>
        </p:nvSpPr>
        <p:spPr>
          <a:xfrm>
            <a:off x="1071538" y="5357826"/>
            <a:ext cx="7643866" cy="646331"/>
          </a:xfrm>
          <a:prstGeom prst="rect">
            <a:avLst/>
          </a:prstGeom>
          <a:noFill/>
        </p:spPr>
        <p:txBody>
          <a:bodyPr wrap="square" rtlCol="0">
            <a:spAutoFit/>
          </a:bodyPr>
          <a:lstStyle/>
          <a:p>
            <a:pPr lvl="0" algn="ctr"/>
            <a:r>
              <a:rPr lang="es-MX" dirty="0" smtClean="0">
                <a:latin typeface="cinnamon cake"/>
              </a:rPr>
              <a:t>Proporciona el número o porcentaje de alumnos de una edad específica en un ciclo escolar determinado, comparado con la población en general perteneciente a la misma edad en el año que abarca el ciclo escolar. </a:t>
            </a:r>
            <a:endParaRPr lang="es-MX" dirty="0">
              <a:latin typeface="cinnamon cake"/>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71736" y="285728"/>
            <a:ext cx="4128053" cy="523220"/>
          </a:xfrm>
          <a:prstGeom prst="rect">
            <a:avLst/>
          </a:prstGeom>
        </p:spPr>
        <p:txBody>
          <a:bodyPr wrap="none">
            <a:spAutoFit/>
          </a:bodyPr>
          <a:lstStyle/>
          <a:p>
            <a:pPr algn="ctr"/>
            <a:r>
              <a:rPr lang="es-MX" sz="2800" dirty="0" smtClean="0">
                <a:solidFill>
                  <a:srgbClr val="7030A0"/>
                </a:solidFill>
                <a:latin typeface="Follow You Into the World"/>
              </a:rPr>
              <a:t>Tasa de uso de la capacidad instalada </a:t>
            </a:r>
          </a:p>
        </p:txBody>
      </p:sp>
      <p:sp>
        <p:nvSpPr>
          <p:cNvPr id="5" name="4 CuadroTexto"/>
          <p:cNvSpPr txBox="1"/>
          <p:nvPr/>
        </p:nvSpPr>
        <p:spPr>
          <a:xfrm>
            <a:off x="1071538" y="1000108"/>
            <a:ext cx="7358114" cy="646331"/>
          </a:xfrm>
          <a:prstGeom prst="rect">
            <a:avLst/>
          </a:prstGeom>
          <a:noFill/>
        </p:spPr>
        <p:txBody>
          <a:bodyPr wrap="square" rtlCol="0">
            <a:spAutoFit/>
          </a:bodyPr>
          <a:lstStyle/>
          <a:p>
            <a:pPr algn="ctr"/>
            <a:r>
              <a:rPr lang="es-MX" dirty="0" smtClean="0">
                <a:latin typeface="cinnamon cake"/>
              </a:rPr>
              <a:t>Este indicador permite conocer con certeza el número de aulas que realmente se usan en una escuela, independientemente del número de aulas que existan en ella.</a:t>
            </a:r>
            <a:endParaRPr lang="es-MX" dirty="0">
              <a:latin typeface="cinnamon cake"/>
            </a:endParaRPr>
          </a:p>
        </p:txBody>
      </p:sp>
      <p:sp>
        <p:nvSpPr>
          <p:cNvPr id="6" name="5 Rectángulo"/>
          <p:cNvSpPr/>
          <p:nvPr/>
        </p:nvSpPr>
        <p:spPr>
          <a:xfrm>
            <a:off x="3428992" y="1714488"/>
            <a:ext cx="2452916" cy="523220"/>
          </a:xfrm>
          <a:prstGeom prst="rect">
            <a:avLst/>
          </a:prstGeom>
        </p:spPr>
        <p:txBody>
          <a:bodyPr wrap="none">
            <a:spAutoFit/>
          </a:bodyPr>
          <a:lstStyle/>
          <a:p>
            <a:pPr algn="ctr"/>
            <a:r>
              <a:rPr lang="es-MX" sz="2800" dirty="0" smtClean="0">
                <a:solidFill>
                  <a:srgbClr val="7030A0"/>
                </a:solidFill>
                <a:latin typeface="Follow You Into the World"/>
              </a:rPr>
              <a:t>Tasa de participación </a:t>
            </a:r>
          </a:p>
        </p:txBody>
      </p:sp>
      <p:sp>
        <p:nvSpPr>
          <p:cNvPr id="7" name="6 CuadroTexto"/>
          <p:cNvSpPr txBox="1"/>
          <p:nvPr/>
        </p:nvSpPr>
        <p:spPr>
          <a:xfrm>
            <a:off x="1071538" y="2143116"/>
            <a:ext cx="7572396" cy="1200329"/>
          </a:xfrm>
          <a:prstGeom prst="rect">
            <a:avLst/>
          </a:prstGeom>
          <a:noFill/>
        </p:spPr>
        <p:txBody>
          <a:bodyPr wrap="square" rtlCol="0">
            <a:spAutoFit/>
          </a:bodyPr>
          <a:lstStyle/>
          <a:p>
            <a:pPr algn="ctr"/>
            <a:r>
              <a:rPr lang="es-MX" dirty="0" smtClean="0">
                <a:latin typeface="cinnamon cake"/>
              </a:rPr>
              <a:t>Permiten conocer las características generales de la población estudiantil en cuanto a sexo (masculino y femenino), medio al que pertenece (urbano y rural), origen (indígena o no indígena) y sostenimiento o servicio. Dicho indicador permite conocer el porcentaje relativo de las características antes mencionadas respecto del número total de alumnos que forman la población estudiantil</a:t>
            </a:r>
            <a:endParaRPr lang="es-MX" dirty="0">
              <a:latin typeface="cinnamon cake"/>
            </a:endParaRPr>
          </a:p>
        </p:txBody>
      </p:sp>
      <p:sp>
        <p:nvSpPr>
          <p:cNvPr id="8" name="7 Rectángulo"/>
          <p:cNvSpPr/>
          <p:nvPr/>
        </p:nvSpPr>
        <p:spPr>
          <a:xfrm>
            <a:off x="4000496" y="3500438"/>
            <a:ext cx="1348447" cy="523220"/>
          </a:xfrm>
          <a:prstGeom prst="rect">
            <a:avLst/>
          </a:prstGeom>
        </p:spPr>
        <p:txBody>
          <a:bodyPr wrap="none">
            <a:spAutoFit/>
          </a:bodyPr>
          <a:lstStyle/>
          <a:p>
            <a:pPr algn="ctr"/>
            <a:r>
              <a:rPr lang="es-MX" sz="2800" dirty="0" smtClean="0">
                <a:solidFill>
                  <a:srgbClr val="7030A0"/>
                </a:solidFill>
                <a:latin typeface="Follow You Into the World"/>
              </a:rPr>
              <a:t>Transición </a:t>
            </a:r>
          </a:p>
        </p:txBody>
      </p:sp>
      <p:sp>
        <p:nvSpPr>
          <p:cNvPr id="9" name="8 CuadroTexto"/>
          <p:cNvSpPr txBox="1"/>
          <p:nvPr/>
        </p:nvSpPr>
        <p:spPr>
          <a:xfrm>
            <a:off x="857224" y="4000504"/>
            <a:ext cx="8001056" cy="646331"/>
          </a:xfrm>
          <a:prstGeom prst="rect">
            <a:avLst/>
          </a:prstGeom>
          <a:noFill/>
        </p:spPr>
        <p:txBody>
          <a:bodyPr wrap="square" rtlCol="0">
            <a:spAutoFit/>
          </a:bodyPr>
          <a:lstStyle/>
          <a:p>
            <a:pPr algn="ctr"/>
            <a:r>
              <a:rPr lang="es-MX" dirty="0" smtClean="0">
                <a:latin typeface="cinnamon cake"/>
              </a:rPr>
              <a:t>Comparación entre la inscripción inicial (matrícula total) de un grado y ciclo escolar determinado y la matrícula total del grado y ciclo inmediatos inferiores.</a:t>
            </a:r>
            <a:endParaRPr lang="es-MX" dirty="0">
              <a:latin typeface="cinnamon cake"/>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428868"/>
            <a:ext cx="8229600" cy="1143000"/>
          </a:xfrm>
        </p:spPr>
        <p:txBody>
          <a:bodyPr>
            <a:noAutofit/>
          </a:bodyPr>
          <a:lstStyle/>
          <a:p>
            <a:r>
              <a:rPr lang="es-MX" sz="4800" b="1" dirty="0" smtClean="0">
                <a:latin typeface="cinnamon cake"/>
              </a:rPr>
              <a:t>Analizar la pertinencia del uso de los indicadores educativos en la planeación del sistema educativo nacional y particularmente de la educación preescolar</a:t>
            </a:r>
            <a:endParaRPr lang="es-MX" sz="4800" b="1" dirty="0">
              <a:latin typeface="cinnamon cake"/>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lnSpcReduction="10000"/>
          </a:bodyPr>
          <a:lstStyle/>
          <a:p>
            <a:r>
              <a:rPr lang="es-MX" dirty="0"/>
              <a:t>En todos los niveles escolares que integran el Sistema Educativo Nacional se </a:t>
            </a:r>
            <a:r>
              <a:rPr lang="es-MX" dirty="0" smtClean="0"/>
              <a:t>debe llevar un control en todos los aspectos, ya sea en la cantidad de alumnos que integran la escolaridad, alumnos que desertan, contextos, etc. Es por esto que un indicador muestra la cifra en respuestas concretas y más fiables establecidas en parámetros con un fin. Conviene </a:t>
            </a:r>
            <a:r>
              <a:rPr lang="es-MX" dirty="0"/>
              <a:t>insistir, sin embargo, en que el indicador refleja, única y exclusivamente, las capacidades de atención a la demanda </a:t>
            </a:r>
            <a:r>
              <a:rPr lang="es-MX" dirty="0" smtClean="0"/>
              <a:t>educativa que se busca encontrar.</a:t>
            </a:r>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r"/>
            <a:r>
              <a:rPr lang="es-MX" dirty="0"/>
              <a:t>Para entender mejor  </a:t>
            </a:r>
            <a:r>
              <a:rPr lang="es-MX" dirty="0" smtClean="0"/>
              <a:t>vemos que los indicadores son “Herramientas </a:t>
            </a:r>
            <a:r>
              <a:rPr lang="es-MX" dirty="0"/>
              <a:t>para </a:t>
            </a:r>
            <a:r>
              <a:rPr lang="es-MX" dirty="0" smtClean="0"/>
              <a:t>clarificar y </a:t>
            </a:r>
            <a:r>
              <a:rPr lang="es-MX" dirty="0"/>
              <a:t>definir, de forma más </a:t>
            </a:r>
            <a:r>
              <a:rPr lang="es-MX" dirty="0" smtClean="0"/>
              <a:t>precisa, objetivos </a:t>
            </a:r>
            <a:r>
              <a:rPr lang="es-MX" dirty="0"/>
              <a:t>e </a:t>
            </a:r>
            <a:r>
              <a:rPr lang="es-MX" dirty="0" smtClean="0"/>
              <a:t>impactos son medidas </a:t>
            </a:r>
            <a:r>
              <a:rPr lang="es-MX" dirty="0"/>
              <a:t>verificables de </a:t>
            </a:r>
            <a:r>
              <a:rPr lang="es-MX" dirty="0" smtClean="0"/>
              <a:t>cambio o resultado </a:t>
            </a:r>
            <a:r>
              <a:rPr lang="es-MX" dirty="0"/>
              <a:t>diseñadas </a:t>
            </a:r>
            <a:r>
              <a:rPr lang="es-MX" dirty="0" smtClean="0"/>
              <a:t>para contar </a:t>
            </a:r>
            <a:r>
              <a:rPr lang="es-MX" dirty="0"/>
              <a:t>con un estándar contra </a:t>
            </a:r>
            <a:r>
              <a:rPr lang="es-MX" dirty="0" smtClean="0"/>
              <a:t>el cual </a:t>
            </a:r>
            <a:r>
              <a:rPr lang="es-MX" dirty="0"/>
              <a:t>evaluar, estimar o </a:t>
            </a:r>
            <a:r>
              <a:rPr lang="es-MX" dirty="0" smtClean="0"/>
              <a:t>demostrar el progreso </a:t>
            </a:r>
            <a:r>
              <a:rPr lang="es-MX" dirty="0"/>
              <a:t>con respecto </a:t>
            </a:r>
            <a:r>
              <a:rPr lang="es-MX" dirty="0" smtClean="0"/>
              <a:t>a metas </a:t>
            </a:r>
            <a:r>
              <a:rPr lang="es-MX" dirty="0"/>
              <a:t>establecidas, facilitan </a:t>
            </a:r>
            <a:r>
              <a:rPr lang="es-MX" dirty="0" smtClean="0"/>
              <a:t>el reparto </a:t>
            </a:r>
            <a:r>
              <a:rPr lang="es-MX" dirty="0"/>
              <a:t>de insumos, </a:t>
            </a:r>
            <a:r>
              <a:rPr lang="es-MX" dirty="0" smtClean="0"/>
              <a:t>produciendo </a:t>
            </a:r>
            <a:r>
              <a:rPr lang="es-MX" dirty="0"/>
              <a:t>productos </a:t>
            </a:r>
            <a:r>
              <a:rPr lang="es-MX" dirty="0" smtClean="0"/>
              <a:t>alcanzando </a:t>
            </a:r>
            <a:r>
              <a:rPr lang="es-MX" dirty="0"/>
              <a:t>objetivos” </a:t>
            </a:r>
            <a:r>
              <a:rPr lang="es-MX" sz="1800" dirty="0"/>
              <a:t>Angélica Rocío Mondragón </a:t>
            </a:r>
            <a:r>
              <a:rPr lang="es-MX" sz="1800" dirty="0" smtClean="0"/>
              <a:t>Pérez, 2002.</a:t>
            </a:r>
            <a:endParaRPr lang="es-MX" sz="1800" dirty="0"/>
          </a:p>
        </p:txBody>
      </p:sp>
    </p:spTree>
    <p:extLst>
      <p:ext uri="{BB962C8B-B14F-4D97-AF65-F5344CB8AC3E}">
        <p14:creationId xmlns:p14="http://schemas.microsoft.com/office/powerpoint/2010/main" val="2941778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dirty="0"/>
              <a:t>Para concluir Los indicadores son </a:t>
            </a:r>
            <a:r>
              <a:rPr lang="es-MX" dirty="0" err="1" smtClean="0"/>
              <a:t>elementale</a:t>
            </a:r>
            <a:r>
              <a:rPr lang="es-MX" dirty="0" smtClean="0"/>
              <a:t> para </a:t>
            </a:r>
            <a:r>
              <a:rPr lang="es-MX" dirty="0"/>
              <a:t>evaluar, dar seguimiento </a:t>
            </a:r>
            <a:r>
              <a:rPr lang="es-MX" dirty="0" smtClean="0"/>
              <a:t>y predecir </a:t>
            </a:r>
            <a:r>
              <a:rPr lang="es-MX" dirty="0"/>
              <a:t>tendencias de la </a:t>
            </a:r>
            <a:r>
              <a:rPr lang="es-MX" dirty="0" smtClean="0"/>
              <a:t>situación de </a:t>
            </a:r>
            <a:r>
              <a:rPr lang="es-MX" dirty="0"/>
              <a:t>un </a:t>
            </a:r>
            <a:r>
              <a:rPr lang="es-MX" dirty="0" smtClean="0"/>
              <a:t>contexto, como lo es el educativo, escolaridad de entre preescolar hasta superior. Así </a:t>
            </a:r>
            <a:r>
              <a:rPr lang="es-MX" dirty="0"/>
              <a:t>como para valorar el </a:t>
            </a:r>
            <a:r>
              <a:rPr lang="es-MX" dirty="0" smtClean="0"/>
              <a:t>desempeño institucional </a:t>
            </a:r>
            <a:r>
              <a:rPr lang="es-MX" dirty="0"/>
              <a:t>encaminado a </a:t>
            </a:r>
            <a:r>
              <a:rPr lang="es-MX" dirty="0" smtClean="0"/>
              <a:t>lograr las </a:t>
            </a:r>
            <a:r>
              <a:rPr lang="es-MX" dirty="0"/>
              <a:t>metas y objetivos fijados </a:t>
            </a:r>
            <a:r>
              <a:rPr lang="es-MX" dirty="0" smtClean="0"/>
              <a:t>en cada </a:t>
            </a:r>
            <a:r>
              <a:rPr lang="es-MX" dirty="0"/>
              <a:t>uno de los ámbitos de </a:t>
            </a:r>
            <a:r>
              <a:rPr lang="es-MX" dirty="0" smtClean="0"/>
              <a:t>acción de </a:t>
            </a:r>
            <a:r>
              <a:rPr lang="es-MX" dirty="0"/>
              <a:t>los programas de </a:t>
            </a:r>
            <a:r>
              <a:rPr lang="es-MX" dirty="0" smtClean="0"/>
              <a:t>gobierno.</a:t>
            </a:r>
            <a:endParaRPr lang="es-MX" dirty="0"/>
          </a:p>
        </p:txBody>
      </p:sp>
    </p:spTree>
    <p:extLst>
      <p:ext uri="{BB962C8B-B14F-4D97-AF65-F5344CB8AC3E}">
        <p14:creationId xmlns:p14="http://schemas.microsoft.com/office/powerpoint/2010/main" val="3000700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MX" dirty="0"/>
              <a:t>Uno de los actuales retos de </a:t>
            </a:r>
            <a:r>
              <a:rPr lang="es-MX" dirty="0" smtClean="0"/>
              <a:t>la generación </a:t>
            </a:r>
            <a:r>
              <a:rPr lang="es-MX" dirty="0"/>
              <a:t>de estadísticas </a:t>
            </a:r>
            <a:r>
              <a:rPr lang="es-MX" dirty="0" smtClean="0"/>
              <a:t>de la educación es </a:t>
            </a:r>
            <a:r>
              <a:rPr lang="es-MX" dirty="0"/>
              <a:t>contar con información relevante </a:t>
            </a:r>
            <a:r>
              <a:rPr lang="es-MX" dirty="0" smtClean="0"/>
              <a:t>y oportuna </a:t>
            </a:r>
            <a:r>
              <a:rPr lang="es-MX" dirty="0"/>
              <a:t>para la toma de </a:t>
            </a:r>
            <a:r>
              <a:rPr lang="es-MX" dirty="0" smtClean="0"/>
              <a:t>decisiones y </a:t>
            </a:r>
            <a:r>
              <a:rPr lang="es-MX" dirty="0"/>
              <a:t>el seguimiento de los </a:t>
            </a:r>
            <a:r>
              <a:rPr lang="es-MX" dirty="0" smtClean="0"/>
              <a:t>compromisos internacionales del sistema educativo. Los indicadores </a:t>
            </a:r>
            <a:r>
              <a:rPr lang="es-MX" dirty="0"/>
              <a:t>estadísticos, sin </a:t>
            </a:r>
            <a:r>
              <a:rPr lang="es-MX" dirty="0" smtClean="0"/>
              <a:t>duda, constituyen </a:t>
            </a:r>
            <a:r>
              <a:rPr lang="es-MX" dirty="0"/>
              <a:t>una de las </a:t>
            </a:r>
            <a:r>
              <a:rPr lang="es-MX" dirty="0" smtClean="0"/>
              <a:t>herramientas indispensables </a:t>
            </a:r>
            <a:r>
              <a:rPr lang="es-MX" dirty="0"/>
              <a:t>para el logro de </a:t>
            </a:r>
            <a:r>
              <a:rPr lang="es-MX" dirty="0" smtClean="0"/>
              <a:t>estas acciones </a:t>
            </a:r>
            <a:r>
              <a:rPr lang="es-MX" dirty="0"/>
              <a:t>y una de las tareas </a:t>
            </a:r>
            <a:r>
              <a:rPr lang="es-MX" dirty="0" smtClean="0"/>
              <a:t>de </a:t>
            </a:r>
            <a:r>
              <a:rPr lang="es-MX" smtClean="0"/>
              <a:t>la educación es </a:t>
            </a:r>
            <a:r>
              <a:rPr lang="es-MX" dirty="0"/>
              <a:t>fomentar la cultura </a:t>
            </a:r>
            <a:r>
              <a:rPr lang="es-MX" dirty="0" smtClean="0"/>
              <a:t>para su </a:t>
            </a:r>
            <a:r>
              <a:rPr lang="es-MX" dirty="0"/>
              <a:t>correcta construcción y aplicación.</a:t>
            </a:r>
          </a:p>
        </p:txBody>
      </p:sp>
    </p:spTree>
    <p:extLst>
      <p:ext uri="{BB962C8B-B14F-4D97-AF65-F5344CB8AC3E}">
        <p14:creationId xmlns:p14="http://schemas.microsoft.com/office/powerpoint/2010/main" val="1517451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16632"/>
            <a:ext cx="8712968" cy="6597351"/>
          </a:xfrm>
        </p:spPr>
        <p:txBody>
          <a:bodyPr>
            <a:noAutofit/>
          </a:bodyPr>
          <a:lstStyle/>
          <a:p>
            <a:pPr marL="0" indent="0" algn="ctr">
              <a:buNone/>
            </a:pPr>
            <a:r>
              <a:rPr lang="es-MX" sz="2800" dirty="0" smtClean="0">
                <a:solidFill>
                  <a:srgbClr val="7030A0"/>
                </a:solidFill>
                <a:latin typeface="Follow You Into the World" panose="02000000000000000000" pitchFamily="2" charset="0"/>
              </a:rPr>
              <a:t>La absorción</a:t>
            </a:r>
          </a:p>
          <a:p>
            <a:pPr marL="0" indent="0" algn="ctr">
              <a:buNone/>
            </a:pPr>
            <a:r>
              <a:rPr lang="es-MX" sz="1800" dirty="0" smtClean="0">
                <a:latin typeface="cinnamon cake" pitchFamily="2" charset="0"/>
              </a:rPr>
              <a:t>Es el indicador que permite conocer el porcentaje de egresados de un nivel educativo, que logran ingresar al nivel educativo inmediato superior. Por lo tanto, la absorción es la relación porcentual entre el nuevo ingreso a primer grado de un nivel educativo, de un determinado ciclo escolar, y el número de egresados del último grado del nivel educativo inmediato inferior del ciclo escolar próximo pasado.</a:t>
            </a:r>
          </a:p>
          <a:p>
            <a:pPr marL="0" indent="0" algn="ctr">
              <a:buNone/>
            </a:pPr>
            <a:endParaRPr lang="es-MX" sz="1400" dirty="0" smtClean="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Alumnos inscritos en primer grado de primaria que cursaron preescolar</a:t>
            </a:r>
          </a:p>
          <a:p>
            <a:pPr marL="0" indent="0" algn="ctr">
              <a:buNone/>
            </a:pPr>
            <a:r>
              <a:rPr lang="es-MX" sz="1800" dirty="0" smtClean="0">
                <a:latin typeface="cinnamon cake" pitchFamily="2" charset="0"/>
              </a:rPr>
              <a:t>Este indicador se define como el porcentaje de alumnos matriculados en el primer grado de educación primaria que cursaron al menos un grado de preescolar. Este indicador es de gran importancia, pues permite entre otras cosas conocer de alguna manera la cobertura del servicio de educación preescolar, asimismo, permite corroborar si la expansión y enseñanza de este servicio está siendo equitativa. </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Analfabetismo</a:t>
            </a:r>
          </a:p>
          <a:p>
            <a:pPr marL="0" indent="0" algn="ctr">
              <a:buNone/>
            </a:pPr>
            <a:r>
              <a:rPr lang="es-MX" sz="1800" dirty="0" smtClean="0">
                <a:latin typeface="cinnamon cake" pitchFamily="2" charset="0"/>
              </a:rPr>
              <a:t>Este indicador expresa el porcentaje de personas de 15 años y más, que no son capaces de leer ni escribir una breve y sencilla exposición de hechos relativos a su vida cotidiana. De esto se desprende que el analfabetismo es la relación porcentual entre el total de analfabetos y la población de 15 años y más.</a:t>
            </a:r>
          </a:p>
          <a:p>
            <a:pPr marL="0" indent="0" algn="ctr">
              <a:buNone/>
            </a:pPr>
            <a:endParaRPr lang="es-MX" sz="1800" dirty="0">
              <a:latin typeface="cinnamon cake" pitchFamily="2" charset="0"/>
            </a:endParaRPr>
          </a:p>
        </p:txBody>
      </p:sp>
    </p:spTree>
    <p:extLst>
      <p:ext uri="{BB962C8B-B14F-4D97-AF65-F5344CB8AC3E}">
        <p14:creationId xmlns:p14="http://schemas.microsoft.com/office/powerpoint/2010/main" val="2139937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712968" cy="6669360"/>
          </a:xfrm>
        </p:spPr>
        <p:txBody>
          <a:bodyPr>
            <a:normAutofit/>
          </a:bodyPr>
          <a:lstStyle/>
          <a:p>
            <a:pPr marL="0" indent="0" algn="ctr">
              <a:buNone/>
            </a:pPr>
            <a:r>
              <a:rPr lang="es-MX" sz="2800" dirty="0" smtClean="0">
                <a:solidFill>
                  <a:srgbClr val="7030A0"/>
                </a:solidFill>
                <a:latin typeface="Follow You Into the World" panose="02000000000000000000" pitchFamily="2" charset="0"/>
              </a:rPr>
              <a:t>Aprobación</a:t>
            </a:r>
          </a:p>
          <a:p>
            <a:pPr marL="0" indent="0" algn="ctr">
              <a:buNone/>
            </a:pPr>
            <a:r>
              <a:rPr lang="es-MX" sz="1800" dirty="0" smtClean="0">
                <a:latin typeface="cinnamon cake" pitchFamily="2" charset="0"/>
              </a:rPr>
              <a:t>La aprobación se define como el total de alumnos que han acreditado satisfactoriamente las evaluaciones establecidas en los planes y programas de estudio. La información obtenida es un elemento importante que interviene al momento de analizar el rendimiento escolar, asimismo, permite evaluar la eficiencia del sistema educativo. Este se obtiene del resultado de dividir el número total de alumnos aprobados entre el total de alumnos existentes en un grado, al final del ciclo escolar.</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Atención a la demanda potencial</a:t>
            </a:r>
          </a:p>
          <a:p>
            <a:pPr marL="0" indent="0" algn="ctr">
              <a:buNone/>
            </a:pPr>
            <a:r>
              <a:rPr lang="es-MX" sz="1800" dirty="0" smtClean="0">
                <a:latin typeface="cinnamon cake" pitchFamily="2" charset="0"/>
              </a:rPr>
              <a:t>Esta puede definirse como la capacidad del Sector para ofrecer educación a la población en edad escolar que demande este servicio. Entendamos la demanda potencial como la comparación entre la matrícula total y la población que, por sus características de edad y grado de conocimiento, solicita la prestación del servicio educativo. </a:t>
            </a:r>
          </a:p>
          <a:p>
            <a:pPr marL="0" indent="0" algn="ctr">
              <a:buNone/>
            </a:pPr>
            <a:endParaRPr lang="es-MX" sz="1800" dirty="0" smtClean="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Atención a la demanda social (cobertura)</a:t>
            </a:r>
          </a:p>
          <a:p>
            <a:pPr marL="0" indent="0" algn="ctr">
              <a:buNone/>
            </a:pPr>
            <a:r>
              <a:rPr lang="es-MX" sz="1800" dirty="0" smtClean="0">
                <a:latin typeface="cinnamon cake" pitchFamily="2" charset="0"/>
              </a:rPr>
              <a:t>La atención a la demanda social se define como la comparación entre la demanda atendida y la población que de acuerdo con su edad se encuentra en posibilidades de cursar los diferentes niveles educativos que ofrece el sistema, independientemente de que lo solicite o no; en el intervienen dos variables, la demanda atendida y la demanda social. La demanda atendida se refiere a la matrícula total de inicio de cursos de un grado o nivel educativo; y la demanda social es la población que tiene la edad correspondiente para cursar ese grado o nivel.</a:t>
            </a:r>
          </a:p>
          <a:p>
            <a:pPr marL="0" indent="0" algn="ctr">
              <a:buNone/>
            </a:pPr>
            <a:endParaRPr lang="es-MX" sz="1800" dirty="0" smtClean="0">
              <a:latin typeface="cinnamon cake" pitchFamily="2" charset="0"/>
            </a:endParaRPr>
          </a:p>
          <a:p>
            <a:pPr marL="0" indent="0" algn="ctr">
              <a:buNone/>
            </a:pPr>
            <a:endParaRPr lang="es-MX" sz="1800" dirty="0" smtClean="0">
              <a:latin typeface="cinnamon cake" pitchFamily="2" charset="0"/>
            </a:endParaRPr>
          </a:p>
          <a:p>
            <a:endParaRPr lang="es-MX" dirty="0"/>
          </a:p>
        </p:txBody>
      </p:sp>
    </p:spTree>
    <p:extLst>
      <p:ext uri="{BB962C8B-B14F-4D97-AF65-F5344CB8AC3E}">
        <p14:creationId xmlns:p14="http://schemas.microsoft.com/office/powerpoint/2010/main" val="2815024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0"/>
            <a:ext cx="8712968" cy="7029400"/>
          </a:xfrm>
        </p:spPr>
        <p:txBody>
          <a:bodyPr>
            <a:normAutofit/>
          </a:bodyPr>
          <a:lstStyle/>
          <a:p>
            <a:pPr marL="0" indent="0" algn="ctr">
              <a:buNone/>
            </a:pPr>
            <a:r>
              <a:rPr lang="es-MX" sz="3000" dirty="0" smtClean="0">
                <a:solidFill>
                  <a:srgbClr val="7030A0"/>
                </a:solidFill>
                <a:latin typeface="Follow You Into the World" panose="02000000000000000000" pitchFamily="2" charset="0"/>
              </a:rPr>
              <a:t>Deserción</a:t>
            </a:r>
          </a:p>
          <a:p>
            <a:pPr marL="0" indent="0" algn="ctr">
              <a:buNone/>
            </a:pPr>
            <a:r>
              <a:rPr lang="es-MX" sz="1800" dirty="0" smtClean="0">
                <a:latin typeface="cinnamon cake" pitchFamily="2" charset="0"/>
              </a:rPr>
              <a:t>Deserción es el total de alumnos que abandonan las actividades escolares antes de concluir algún grado o nivel educativo. </a:t>
            </a:r>
          </a:p>
          <a:p>
            <a:pPr marL="0" indent="0">
              <a:buNone/>
            </a:pPr>
            <a:r>
              <a:rPr lang="es-MX" sz="1800" dirty="0" smtClean="0">
                <a:latin typeface="cinnamon cake" pitchFamily="2" charset="0"/>
              </a:rPr>
              <a:t>La deserción se clasifica en tres vertientes: </a:t>
            </a:r>
          </a:p>
          <a:p>
            <a:pPr marL="0" indent="0" algn="just">
              <a:buNone/>
            </a:pPr>
            <a:r>
              <a:rPr lang="es-MX" sz="1800" b="1" dirty="0">
                <a:latin typeface="cinnamon cake" pitchFamily="2" charset="0"/>
              </a:rPr>
              <a:t>D</a:t>
            </a:r>
            <a:r>
              <a:rPr lang="es-MX" sz="1800" b="1" dirty="0" smtClean="0">
                <a:latin typeface="cinnamon cake" pitchFamily="2" charset="0"/>
              </a:rPr>
              <a:t>eserción </a:t>
            </a:r>
            <a:r>
              <a:rPr lang="es-MX" sz="1800" b="1" dirty="0" err="1" smtClean="0">
                <a:latin typeface="cinnamon cake" pitchFamily="2" charset="0"/>
              </a:rPr>
              <a:t>intracurricular</a:t>
            </a:r>
            <a:r>
              <a:rPr lang="es-MX" sz="1800" dirty="0" smtClean="0">
                <a:latin typeface="cinnamon cake" pitchFamily="2" charset="0"/>
              </a:rPr>
              <a:t>: Es el abandono que ocurre durante el ciclo escolar.</a:t>
            </a:r>
          </a:p>
          <a:p>
            <a:pPr marL="0" indent="0" algn="just">
              <a:buNone/>
            </a:pPr>
            <a:r>
              <a:rPr lang="es-MX" sz="1800" b="1" dirty="0">
                <a:latin typeface="cinnamon cake" pitchFamily="2" charset="0"/>
              </a:rPr>
              <a:t>D</a:t>
            </a:r>
            <a:r>
              <a:rPr lang="es-MX" sz="1800" b="1" dirty="0" smtClean="0">
                <a:latin typeface="cinnamon cake" pitchFamily="2" charset="0"/>
              </a:rPr>
              <a:t>eserción </a:t>
            </a:r>
            <a:r>
              <a:rPr lang="es-MX" sz="1800" b="1" dirty="0" err="1" smtClean="0">
                <a:latin typeface="cinnamon cake" pitchFamily="2" charset="0"/>
              </a:rPr>
              <a:t>intercurricular</a:t>
            </a:r>
            <a:r>
              <a:rPr lang="es-MX" sz="1800" b="1" dirty="0" smtClean="0">
                <a:latin typeface="cinnamon cake" pitchFamily="2" charset="0"/>
              </a:rPr>
              <a:t>: </a:t>
            </a:r>
            <a:r>
              <a:rPr lang="es-MX" sz="1800" dirty="0" smtClean="0">
                <a:latin typeface="cinnamon cake" pitchFamily="2" charset="0"/>
              </a:rPr>
              <a:t>el abandono que se efectúa al finalizar el ciclo escolar, independientemente de que el alumno haya aprobado o no.</a:t>
            </a:r>
            <a:endParaRPr lang="es-MX" sz="1800" dirty="0">
              <a:latin typeface="cinnamon cake" pitchFamily="2" charset="0"/>
            </a:endParaRPr>
          </a:p>
          <a:p>
            <a:pPr marL="0" indent="0" algn="just">
              <a:buNone/>
            </a:pPr>
            <a:r>
              <a:rPr lang="es-MX" sz="1800" b="1" dirty="0">
                <a:latin typeface="cinnamon cake" pitchFamily="2" charset="0"/>
              </a:rPr>
              <a:t>D</a:t>
            </a:r>
            <a:r>
              <a:rPr lang="es-MX" sz="1800" b="1" dirty="0" smtClean="0">
                <a:latin typeface="cinnamon cake" pitchFamily="2" charset="0"/>
              </a:rPr>
              <a:t>eserción total: </a:t>
            </a:r>
            <a:r>
              <a:rPr lang="es-MX" sz="1800" dirty="0" smtClean="0">
                <a:latin typeface="cinnamon cake" pitchFamily="2" charset="0"/>
              </a:rPr>
              <a:t>es la combinación de ambas deserciones.</a:t>
            </a:r>
          </a:p>
          <a:p>
            <a:pPr marL="0" indent="0" algn="just">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Distribución por edad y grado</a:t>
            </a:r>
          </a:p>
          <a:p>
            <a:pPr marL="0" indent="0" algn="ctr">
              <a:buNone/>
            </a:pPr>
            <a:r>
              <a:rPr lang="es-MX" sz="1800" dirty="0" smtClean="0">
                <a:latin typeface="cinnamon cake" pitchFamily="2" charset="0"/>
              </a:rPr>
              <a:t>La distribución por edad y grado permite conocer el número o porcentaje de alumnos que cursan algún grado (de cualquier nivel educativo), dentro de la edad ideal establecida para cursarlo. </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Docentes inscritos en la carrera magisterial</a:t>
            </a:r>
          </a:p>
          <a:p>
            <a:pPr marL="0" indent="0" algn="ctr">
              <a:buNone/>
            </a:pPr>
            <a:r>
              <a:rPr lang="es-MX" sz="1800" dirty="0" smtClean="0">
                <a:latin typeface="cinnamon cake" pitchFamily="2" charset="0"/>
              </a:rPr>
              <a:t>Este indicador se ha definido como la distribución porcentual de los docentes inscritos en la carrera magisterial según su vertiente y nivel. </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Duración promedio de los estudios de los egresados</a:t>
            </a:r>
          </a:p>
          <a:p>
            <a:pPr marL="0" indent="0" algn="ctr">
              <a:buNone/>
            </a:pPr>
            <a:r>
              <a:rPr lang="es-MX" sz="1800" dirty="0" smtClean="0">
                <a:latin typeface="cinnamon cake" pitchFamily="2" charset="0"/>
              </a:rPr>
              <a:t>Este indicador permite conocer el número promedio de años que lleva a los egresados concluir un nivel educativo. </a:t>
            </a:r>
          </a:p>
          <a:p>
            <a:pPr marL="0" indent="0" algn="ctr">
              <a:buNone/>
            </a:pPr>
            <a:endParaRPr lang="es-MX" sz="1800" dirty="0" smtClean="0">
              <a:latin typeface="cinnamon cake" pitchFamily="2" charset="0"/>
            </a:endParaRPr>
          </a:p>
        </p:txBody>
      </p:sp>
    </p:spTree>
    <p:extLst>
      <p:ext uri="{BB962C8B-B14F-4D97-AF65-F5344CB8AC3E}">
        <p14:creationId xmlns:p14="http://schemas.microsoft.com/office/powerpoint/2010/main" val="249945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60648"/>
            <a:ext cx="8507288" cy="6264696"/>
          </a:xfrm>
        </p:spPr>
        <p:txBody>
          <a:bodyPr>
            <a:normAutofit/>
          </a:bodyPr>
          <a:lstStyle/>
          <a:p>
            <a:pPr marL="0" indent="0" algn="ctr">
              <a:buNone/>
            </a:pPr>
            <a:r>
              <a:rPr lang="es-MX" sz="3000" dirty="0" smtClean="0">
                <a:solidFill>
                  <a:srgbClr val="7030A0"/>
                </a:solidFill>
                <a:latin typeface="Follow You Into the World" panose="02000000000000000000" pitchFamily="2" charset="0"/>
              </a:rPr>
              <a:t>Duración promedio de los estudios de los desertores</a:t>
            </a:r>
          </a:p>
          <a:p>
            <a:pPr marL="0" indent="0" algn="ctr">
              <a:buNone/>
            </a:pPr>
            <a:r>
              <a:rPr lang="es-MX" sz="1900" dirty="0" smtClean="0">
                <a:latin typeface="cinnamon cake" pitchFamily="2" charset="0"/>
              </a:rPr>
              <a:t>Este indicador permite conocer el número promedio de años que permanecen dentro del sistema educativo los alumnos que por alguna razón abandonan definitivamente sus estudios. La duración promedio de los estudios de los desertores proporciona información valiosa debido a que indica el número promedio de grados escolares que cursa un desertor en cualquiera de los niveles educativos, así como el nivel escolar logrado. </a:t>
            </a:r>
          </a:p>
          <a:p>
            <a:pPr marL="0" indent="0" algn="ctr">
              <a:buNone/>
            </a:pPr>
            <a:endParaRPr lang="es-MX" sz="18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Duración promedio de los estudios de una cohorte</a:t>
            </a:r>
          </a:p>
          <a:p>
            <a:pPr marL="0" indent="0" algn="ctr">
              <a:buNone/>
            </a:pPr>
            <a:r>
              <a:rPr lang="es-MX" sz="1900" dirty="0" smtClean="0">
                <a:latin typeface="cinnamon cake" pitchFamily="2" charset="0"/>
              </a:rPr>
              <a:t>Este permite conocer el número promedio de años que permanecen en un nivel educativo todos los alumnos que integran una cohorte. La palabra “cohorte” viene del latín y significa grupo específico de estudio, conjunto o serie. Este término puede también referirse a una generación de alumnos. La duración promedio de los estudios de una cohorte se complementa con los indicadores de la duración promedio de los egresados y de los desertores, debido a que proporciona información del tiempo de estadía en un nivel educativo, de los alumnos que lo concluyen como de quienes desertan. </a:t>
            </a:r>
          </a:p>
          <a:p>
            <a:pPr marL="0" indent="0" algn="ctr">
              <a:buNone/>
            </a:pPr>
            <a:endParaRPr lang="es-MX" sz="18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Eficiencia terminal</a:t>
            </a:r>
          </a:p>
          <a:p>
            <a:pPr marL="0" indent="0" algn="ctr">
              <a:buNone/>
            </a:pPr>
            <a:r>
              <a:rPr lang="es-MX" sz="1900" dirty="0" smtClean="0">
                <a:latin typeface="cinnamon cake" pitchFamily="2" charset="0"/>
              </a:rPr>
              <a:t>La eficiencia terminal permite conocer el número de alumnos que terminan un nivel educativo de manera regular (dentro del tiempo ideal establecido) y el porcentaje de alumnos que lo culminan extemporáneamente. </a:t>
            </a:r>
            <a:endParaRPr lang="es-MX" sz="1900" dirty="0">
              <a:latin typeface="cinnamon cake" pitchFamily="2" charset="0"/>
            </a:endParaRPr>
          </a:p>
        </p:txBody>
      </p:sp>
    </p:spTree>
    <p:extLst>
      <p:ext uri="{BB962C8B-B14F-4D97-AF65-F5344CB8AC3E}">
        <p14:creationId xmlns:p14="http://schemas.microsoft.com/office/powerpoint/2010/main" val="1432589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33968"/>
            <a:ext cx="8784976" cy="6775335"/>
          </a:xfrm>
        </p:spPr>
        <p:txBody>
          <a:bodyPr>
            <a:normAutofit fontScale="92500" lnSpcReduction="10000"/>
          </a:bodyPr>
          <a:lstStyle/>
          <a:p>
            <a:pPr marL="0" indent="0" algn="ctr">
              <a:buNone/>
            </a:pPr>
            <a:r>
              <a:rPr lang="es-MX" sz="3000" dirty="0" smtClean="0">
                <a:solidFill>
                  <a:srgbClr val="7030A0"/>
                </a:solidFill>
                <a:latin typeface="Follow You Into the World" panose="02000000000000000000" pitchFamily="2" charset="0"/>
              </a:rPr>
              <a:t>Eficiencia terminal de una cohorte</a:t>
            </a:r>
          </a:p>
          <a:p>
            <a:pPr marL="0" indent="0" algn="ctr">
              <a:buNone/>
            </a:pPr>
            <a:r>
              <a:rPr lang="es-MX" sz="1900" dirty="0" smtClean="0">
                <a:latin typeface="cinnamon cake" pitchFamily="2" charset="0"/>
              </a:rPr>
              <a:t>Este indicador permite conocer el número de alumnos que, perteneciendo a una cohorte o generación específica, terminan un nivel educativo de manera regular y extemporánea.</a:t>
            </a:r>
          </a:p>
          <a:p>
            <a:pPr marL="0" indent="0" algn="ctr">
              <a:buNone/>
            </a:pPr>
            <a:endParaRPr lang="es-MX" sz="19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Egresados de educación superior con estudios de ciencias sociales, ciencias naturales y matemáticas, respecto al total de egresados</a:t>
            </a:r>
          </a:p>
          <a:p>
            <a:pPr marL="0" indent="0" algn="ctr">
              <a:buNone/>
            </a:pPr>
            <a:r>
              <a:rPr lang="es-MX" sz="1900" dirty="0" smtClean="0">
                <a:latin typeface="cinnamon cake" pitchFamily="2" charset="0"/>
              </a:rPr>
              <a:t>Como su nombre lo dice, este indicador permite conocer el porcentaje de egresados de cada una de las áreas que constituyen el nivel superior. </a:t>
            </a:r>
          </a:p>
          <a:p>
            <a:pPr marL="0" indent="0" algn="ctr">
              <a:buNone/>
            </a:pPr>
            <a:endParaRPr lang="es-MX" sz="18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Egresados y coeficiente de egresión</a:t>
            </a:r>
          </a:p>
          <a:p>
            <a:pPr marL="0" indent="0" algn="ctr">
              <a:buNone/>
            </a:pPr>
            <a:r>
              <a:rPr lang="es-MX" sz="1900" dirty="0" smtClean="0">
                <a:latin typeface="cinnamon cake" pitchFamily="2" charset="0"/>
              </a:rPr>
              <a:t>El término de egresados se refiere al número de alumnos que han acreditado satisfactoriamente todas las asignaturas y actividades que integran el plan de estudios de un determinado nivel educativo, y que por lo tanto, están en posibilidad de inscribirse o cursar el nivel educativo inmediato superior. </a:t>
            </a:r>
          </a:p>
          <a:p>
            <a:pPr marL="0" indent="0">
              <a:buNone/>
            </a:pPr>
            <a:endParaRPr lang="es-MX" sz="1900" dirty="0" smtClean="0">
              <a:latin typeface="cinnamon cake" pitchFamily="2" charset="0"/>
            </a:endParaRPr>
          </a:p>
          <a:p>
            <a:pPr marL="0" indent="0" algn="ctr">
              <a:buNone/>
            </a:pPr>
            <a:r>
              <a:rPr lang="es-MX" sz="1800" dirty="0" smtClean="0"/>
              <a:t> </a:t>
            </a:r>
            <a:r>
              <a:rPr lang="es-MX" sz="3000" dirty="0" smtClean="0">
                <a:solidFill>
                  <a:srgbClr val="7030A0"/>
                </a:solidFill>
                <a:latin typeface="Follow You Into the World" panose="02000000000000000000" pitchFamily="2" charset="0"/>
              </a:rPr>
              <a:t>Expectativas de escolaridad para niños de 5 años</a:t>
            </a:r>
          </a:p>
          <a:p>
            <a:pPr marL="0" indent="0" algn="ctr">
              <a:buNone/>
            </a:pPr>
            <a:r>
              <a:rPr lang="es-MX" sz="1900" dirty="0" smtClean="0">
                <a:latin typeface="cinnamon cake" pitchFamily="2" charset="0"/>
              </a:rPr>
              <a:t>El indicador expectativas de escolaridad para niños de 5 años es de gran utilidad, debido a que permite tener una idea de la situación educativa futura; y del impulso y fortalecimiento que se deberá dar al Sector para mantener o mejorar la atención que brinda a la población en edad escolar. Sin embargo, esta probabilidad de permanencia, dependerá indudablemente de la estabilidad de la tendencia de crecimiento de población y de las políticas educativas.</a:t>
            </a:r>
            <a:endParaRPr lang="es-MX" sz="1800" dirty="0">
              <a:latin typeface="cinnamon cake" pitchFamily="2" charset="0"/>
            </a:endParaRPr>
          </a:p>
          <a:p>
            <a:pPr marL="0" indent="0" algn="ctr">
              <a:buNone/>
            </a:pPr>
            <a:endParaRPr lang="es-MX" sz="1800" dirty="0" smtClean="0">
              <a:latin typeface="cinnamon cake" pitchFamily="2" charset="0"/>
            </a:endParaRPr>
          </a:p>
          <a:p>
            <a:pPr marL="0" indent="0" algn="ctr">
              <a:buNone/>
            </a:pPr>
            <a:endParaRPr lang="es-MX" sz="1800" dirty="0">
              <a:latin typeface="cinnamon cake" pitchFamily="2" charset="0"/>
            </a:endParaRPr>
          </a:p>
        </p:txBody>
      </p:sp>
    </p:spTree>
    <p:extLst>
      <p:ext uri="{BB962C8B-B14F-4D97-AF65-F5344CB8AC3E}">
        <p14:creationId xmlns:p14="http://schemas.microsoft.com/office/powerpoint/2010/main" val="3259646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784976" cy="6669360"/>
          </a:xfrm>
        </p:spPr>
        <p:txBody>
          <a:bodyPr>
            <a:normAutofit/>
          </a:bodyPr>
          <a:lstStyle/>
          <a:p>
            <a:pPr marL="0" indent="0" algn="ctr">
              <a:buNone/>
            </a:pPr>
            <a:r>
              <a:rPr lang="es-MX" sz="2800" dirty="0" smtClean="0">
                <a:solidFill>
                  <a:srgbClr val="7030A0"/>
                </a:solidFill>
                <a:latin typeface="Follow You Into the World" panose="02000000000000000000" pitchFamily="2" charset="0"/>
              </a:rPr>
              <a:t>Grado promedio de escolaridad</a:t>
            </a:r>
          </a:p>
          <a:p>
            <a:pPr marL="0" indent="0" algn="ctr">
              <a:buNone/>
            </a:pPr>
            <a:r>
              <a:rPr lang="es-MX" sz="1800" dirty="0" smtClean="0">
                <a:latin typeface="cinnamon cake" pitchFamily="2" charset="0"/>
              </a:rPr>
              <a:t>El indicador grado promedio de escolaridad (</a:t>
            </a:r>
            <a:r>
              <a:rPr lang="es-MX" sz="1800" dirty="0" err="1" smtClean="0">
                <a:latin typeface="cinnamon cake" pitchFamily="2" charset="0"/>
              </a:rPr>
              <a:t>GPE</a:t>
            </a:r>
            <a:r>
              <a:rPr lang="es-MX" sz="1800" dirty="0" smtClean="0">
                <a:latin typeface="cinnamon cake" pitchFamily="2" charset="0"/>
              </a:rPr>
              <a:t>) se define como el número promedio de grados escolares aprobados por la población de 15 años y más. Este indicador puede considerarse como un patrón de medida, ya que ha sido diseñado en tal forma que permite una comparación internacional.</a:t>
            </a:r>
          </a:p>
          <a:p>
            <a:pPr marL="0" indent="0" algn="ctr">
              <a:buNone/>
            </a:pPr>
            <a:r>
              <a:rPr lang="es-MX" sz="2800" dirty="0" smtClean="0">
                <a:solidFill>
                  <a:srgbClr val="7030A0"/>
                </a:solidFill>
                <a:latin typeface="Follow You Into the World"/>
              </a:rPr>
              <a:t>Localidades con sin servicios de educación básica</a:t>
            </a:r>
          </a:p>
          <a:p>
            <a:pPr lvl="0"/>
            <a:r>
              <a:rPr lang="es-MX" sz="1800" dirty="0" smtClean="0">
                <a:latin typeface="cinnamon cake"/>
              </a:rPr>
              <a:t>El propósito de elaborar este indicador es conocer el número de localidades que cuentan o no, con algún tipo de servicio(s) educativos(s) de nivel básico. Este indicador ha sido catalogado en primera instancia como de cobertura, sin embargo, también se le puede considerar como un indicador de equidad, debido a que además de proporcionar información en relación con la cobertura educativa,</a:t>
            </a:r>
          </a:p>
          <a:p>
            <a:pPr lvl="0"/>
            <a:r>
              <a:rPr lang="es-MX" sz="1800" dirty="0" smtClean="0">
                <a:latin typeface="cinnamon cake"/>
              </a:rPr>
              <a:t>permite identificar y cuantificar las zonas en donde aún no se reciben los beneficios del sector; así como hacer comparaciones entre las diferentes opciones educativas con que cuentan las regiones de nuestro país.</a:t>
            </a:r>
          </a:p>
          <a:p>
            <a:pPr marL="0" indent="0" algn="ctr">
              <a:buNone/>
            </a:pPr>
            <a:r>
              <a:rPr lang="es-MX" sz="2800" dirty="0" smtClean="0">
                <a:solidFill>
                  <a:srgbClr val="7030A0"/>
                </a:solidFill>
                <a:latin typeface="Follow You Into the World"/>
              </a:rPr>
              <a:t>Nivel de escolaridad para los docentes</a:t>
            </a:r>
          </a:p>
          <a:p>
            <a:pPr marL="0" indent="0" algn="ctr">
              <a:buNone/>
            </a:pPr>
            <a:r>
              <a:rPr lang="es-MX" sz="1900" dirty="0" smtClean="0">
                <a:latin typeface="cinnamon cake"/>
              </a:rPr>
              <a:t>El indicador del nivel de escolaridad de los docentes se determina como la distribución porcentual de los docentes según su nivel de escolaridad. Conocer el nivel de escolaridad de los docentes es de utilidad porque es un elemento que coadyuva a valorar la calidad de la enseñanza impartida dentro de las aulas.</a:t>
            </a:r>
            <a:endParaRPr lang="es-MX" sz="1900" dirty="0" smtClean="0">
              <a:solidFill>
                <a:srgbClr val="7030A0"/>
              </a:solidFill>
              <a:latin typeface="cinnamon cake"/>
            </a:endParaRPr>
          </a:p>
          <a:p>
            <a:pPr marL="0" indent="0" algn="ctr">
              <a:buNone/>
            </a:pPr>
            <a:r>
              <a:rPr lang="es-MX" sz="2800" dirty="0" smtClean="0">
                <a:solidFill>
                  <a:srgbClr val="7030A0"/>
                </a:solidFill>
                <a:latin typeface="Follow You Into the World"/>
              </a:rPr>
              <a:t>Promoción</a:t>
            </a:r>
          </a:p>
          <a:p>
            <a:pPr marL="0" indent="0" algn="ctr">
              <a:buNone/>
            </a:pPr>
            <a:r>
              <a:rPr lang="es-MX" sz="1800" dirty="0" smtClean="0">
                <a:latin typeface="cinnamon cake"/>
              </a:rPr>
              <a:t>Se define como el número o porcentaje de alumnos que después de haber aprobado un grado escolar, están cursando el grado inmediato superior</a:t>
            </a:r>
            <a:endParaRPr lang="es-MX" sz="1800" dirty="0" smtClean="0">
              <a:solidFill>
                <a:srgbClr val="7030A0"/>
              </a:solidFill>
              <a:latin typeface="cinnamon cake"/>
            </a:endParaRPr>
          </a:p>
          <a:p>
            <a:pPr marL="0" indent="0" algn="ctr">
              <a:buNone/>
            </a:pPr>
            <a:endParaRPr lang="es-MX" sz="1800" dirty="0">
              <a:latin typeface="cinnamon cake" pitchFamily="2" charset="0"/>
            </a:endParaRPr>
          </a:p>
          <a:p>
            <a:pPr marL="0" indent="0" algn="ctr">
              <a:buNone/>
            </a:pPr>
            <a:endParaRPr lang="es-MX" sz="1800" dirty="0">
              <a:latin typeface="cinnamon cake" pitchFamily="2" charset="0"/>
            </a:endParaRPr>
          </a:p>
        </p:txBody>
      </p:sp>
    </p:spTree>
    <p:extLst>
      <p:ext uri="{BB962C8B-B14F-4D97-AF65-F5344CB8AC3E}">
        <p14:creationId xmlns:p14="http://schemas.microsoft.com/office/powerpoint/2010/main" val="2038662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357554" y="214290"/>
            <a:ext cx="2512226" cy="954107"/>
          </a:xfrm>
          <a:prstGeom prst="rect">
            <a:avLst/>
          </a:prstGeom>
        </p:spPr>
        <p:txBody>
          <a:bodyPr wrap="none">
            <a:spAutoFit/>
          </a:bodyPr>
          <a:lstStyle/>
          <a:p>
            <a:pPr algn="ctr"/>
            <a:r>
              <a:rPr lang="es-MX" sz="2800" dirty="0" smtClean="0">
                <a:solidFill>
                  <a:srgbClr val="7030A0"/>
                </a:solidFill>
                <a:latin typeface="Follow You Into the World"/>
              </a:rPr>
              <a:t>Relación alumnos/aula</a:t>
            </a:r>
          </a:p>
          <a:p>
            <a:pPr algn="ctr"/>
            <a:endParaRPr lang="es-MX" sz="2800" dirty="0" smtClean="0">
              <a:solidFill>
                <a:srgbClr val="7030A0"/>
              </a:solidFill>
              <a:latin typeface="Follow You Into the World"/>
            </a:endParaRPr>
          </a:p>
        </p:txBody>
      </p:sp>
      <p:sp>
        <p:nvSpPr>
          <p:cNvPr id="5" name="4 CuadroTexto"/>
          <p:cNvSpPr txBox="1"/>
          <p:nvPr/>
        </p:nvSpPr>
        <p:spPr>
          <a:xfrm>
            <a:off x="571472" y="642918"/>
            <a:ext cx="7858180" cy="923330"/>
          </a:xfrm>
          <a:prstGeom prst="rect">
            <a:avLst/>
          </a:prstGeom>
          <a:noFill/>
        </p:spPr>
        <p:txBody>
          <a:bodyPr wrap="square" rtlCol="0">
            <a:spAutoFit/>
          </a:bodyPr>
          <a:lstStyle/>
          <a:p>
            <a:pPr algn="ctr"/>
            <a:r>
              <a:rPr lang="es-MX" dirty="0" smtClean="0">
                <a:latin typeface="cinnamon cake"/>
              </a:rPr>
              <a:t>Es el promedio de alumnos atendidos simultáneamente en un aula. La información acerca de los espacios educativos es de utilidad para evaluar el uso óptimo de los inmuebles escolares con que cuenta el sistema educativo, para planificar la construcción de nuevas instalaciones. </a:t>
            </a:r>
            <a:endParaRPr lang="es-MX" dirty="0">
              <a:latin typeface="cinnamon cake"/>
            </a:endParaRPr>
          </a:p>
        </p:txBody>
      </p:sp>
      <p:sp>
        <p:nvSpPr>
          <p:cNvPr id="6" name="5 Rectángulo"/>
          <p:cNvSpPr/>
          <p:nvPr/>
        </p:nvSpPr>
        <p:spPr>
          <a:xfrm>
            <a:off x="3357554" y="1643050"/>
            <a:ext cx="2808782" cy="523220"/>
          </a:xfrm>
          <a:prstGeom prst="rect">
            <a:avLst/>
          </a:prstGeom>
        </p:spPr>
        <p:txBody>
          <a:bodyPr wrap="none">
            <a:spAutoFit/>
          </a:bodyPr>
          <a:lstStyle/>
          <a:p>
            <a:pPr algn="ctr"/>
            <a:r>
              <a:rPr lang="es-MX" sz="2800" dirty="0" smtClean="0">
                <a:solidFill>
                  <a:srgbClr val="7030A0"/>
                </a:solidFill>
                <a:latin typeface="Follow You Into the World"/>
              </a:rPr>
              <a:t>Relación alumnos/escuela</a:t>
            </a:r>
          </a:p>
        </p:txBody>
      </p:sp>
      <p:sp>
        <p:nvSpPr>
          <p:cNvPr id="7" name="6 CuadroTexto"/>
          <p:cNvSpPr txBox="1"/>
          <p:nvPr/>
        </p:nvSpPr>
        <p:spPr>
          <a:xfrm>
            <a:off x="500034" y="2071678"/>
            <a:ext cx="8286808" cy="1200329"/>
          </a:xfrm>
          <a:prstGeom prst="rect">
            <a:avLst/>
          </a:prstGeom>
          <a:noFill/>
        </p:spPr>
        <p:txBody>
          <a:bodyPr wrap="square" rtlCol="0">
            <a:spAutoFit/>
          </a:bodyPr>
          <a:lstStyle/>
          <a:p>
            <a:pPr lvl="0" algn="ctr"/>
            <a:r>
              <a:rPr lang="es-MX" dirty="0" smtClean="0">
                <a:latin typeface="cinnamon cake"/>
              </a:rPr>
              <a:t>La relación alumno/escuela es el promedio de alumnos inscritos por escuela. Este indicador es de utilidad en el momento de calcular el número de escuelas que deberán construirse; para actividades como la elaboración de diagnósticos y pronósticos.</a:t>
            </a:r>
          </a:p>
          <a:p>
            <a:endParaRPr lang="es-MX" dirty="0"/>
          </a:p>
        </p:txBody>
      </p:sp>
      <p:sp>
        <p:nvSpPr>
          <p:cNvPr id="8" name="7 Rectángulo"/>
          <p:cNvSpPr/>
          <p:nvPr/>
        </p:nvSpPr>
        <p:spPr>
          <a:xfrm>
            <a:off x="3357554" y="2928934"/>
            <a:ext cx="2694970" cy="523220"/>
          </a:xfrm>
          <a:prstGeom prst="rect">
            <a:avLst/>
          </a:prstGeom>
        </p:spPr>
        <p:txBody>
          <a:bodyPr wrap="none">
            <a:spAutoFit/>
          </a:bodyPr>
          <a:lstStyle/>
          <a:p>
            <a:pPr algn="ctr"/>
            <a:r>
              <a:rPr lang="es-MX" sz="2800" dirty="0" smtClean="0">
                <a:solidFill>
                  <a:srgbClr val="7030A0"/>
                </a:solidFill>
                <a:latin typeface="Follow You Into the World"/>
              </a:rPr>
              <a:t>Relación alumnos/grupo</a:t>
            </a:r>
          </a:p>
        </p:txBody>
      </p:sp>
      <p:sp>
        <p:nvSpPr>
          <p:cNvPr id="9" name="8 CuadroTexto"/>
          <p:cNvSpPr txBox="1"/>
          <p:nvPr/>
        </p:nvSpPr>
        <p:spPr>
          <a:xfrm>
            <a:off x="714348" y="3357562"/>
            <a:ext cx="8143932" cy="1477328"/>
          </a:xfrm>
          <a:prstGeom prst="rect">
            <a:avLst/>
          </a:prstGeom>
          <a:noFill/>
        </p:spPr>
        <p:txBody>
          <a:bodyPr wrap="square" rtlCol="0">
            <a:spAutoFit/>
          </a:bodyPr>
          <a:lstStyle/>
          <a:p>
            <a:pPr lvl="0" algn="ctr"/>
            <a:r>
              <a:rPr lang="es-MX" dirty="0" smtClean="0">
                <a:latin typeface="cinnamon cake"/>
              </a:rPr>
              <a:t>La relación alumno/grupo es el promedio de alumnos atendidos por grupo. Esta relación permite valorar la calidad educativa dentro del aula, ya que por ella es posible conocer la carga de trabajo de los profesores y la interacción entre éstos y los alumnos. Igualmente, es de gran utilidad en actividades referentes a la formación y contratación de maestros, y en la planeación.</a:t>
            </a:r>
          </a:p>
          <a:p>
            <a:endParaRPr lang="es-MX" dirty="0"/>
          </a:p>
        </p:txBody>
      </p:sp>
      <p:sp>
        <p:nvSpPr>
          <p:cNvPr id="10" name="9 Rectángulo"/>
          <p:cNvSpPr/>
          <p:nvPr/>
        </p:nvSpPr>
        <p:spPr>
          <a:xfrm>
            <a:off x="3286116" y="4572008"/>
            <a:ext cx="2895344" cy="523220"/>
          </a:xfrm>
          <a:prstGeom prst="rect">
            <a:avLst/>
          </a:prstGeom>
        </p:spPr>
        <p:txBody>
          <a:bodyPr wrap="none">
            <a:spAutoFit/>
          </a:bodyPr>
          <a:lstStyle/>
          <a:p>
            <a:pPr algn="ctr"/>
            <a:r>
              <a:rPr lang="es-MX" sz="2800" dirty="0" smtClean="0">
                <a:solidFill>
                  <a:srgbClr val="7030A0"/>
                </a:solidFill>
                <a:latin typeface="Follow You Into the World"/>
              </a:rPr>
              <a:t>Relación alumnos/maestro</a:t>
            </a:r>
          </a:p>
        </p:txBody>
      </p:sp>
      <p:sp>
        <p:nvSpPr>
          <p:cNvPr id="11" name="10 CuadroTexto"/>
          <p:cNvSpPr txBox="1"/>
          <p:nvPr/>
        </p:nvSpPr>
        <p:spPr>
          <a:xfrm>
            <a:off x="928662" y="5143512"/>
            <a:ext cx="7929618" cy="1754326"/>
          </a:xfrm>
          <a:prstGeom prst="rect">
            <a:avLst/>
          </a:prstGeom>
          <a:noFill/>
        </p:spPr>
        <p:txBody>
          <a:bodyPr wrap="square" rtlCol="0">
            <a:spAutoFit/>
          </a:bodyPr>
          <a:lstStyle/>
          <a:p>
            <a:pPr lvl="0" algn="ctr"/>
            <a:r>
              <a:rPr lang="es-MX" dirty="0" smtClean="0">
                <a:latin typeface="cinnamon cake"/>
              </a:rPr>
              <a:t>La relación alumno/maestro es como el promedio de alumnos atendidos por un maestro. Este indicador permite intuir las cargas de trabajo de los profesores, y la interacción de estos con sus alumnos. Sin embargo, es importante mencionar que al aplicar la información de este indicador a la educación secundaria y media superior se pierde objetividad por los múltiples maestros que atienden un grupo. Por lo tanto, se recomienda que para estos niveles, se analice esta situación a través de la relación alumno/grupo.</a:t>
            </a: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14678" y="285728"/>
            <a:ext cx="2545890" cy="523220"/>
          </a:xfrm>
          <a:prstGeom prst="rect">
            <a:avLst/>
          </a:prstGeom>
        </p:spPr>
        <p:txBody>
          <a:bodyPr wrap="none">
            <a:spAutoFit/>
          </a:bodyPr>
          <a:lstStyle/>
          <a:p>
            <a:pPr algn="ctr"/>
            <a:r>
              <a:rPr lang="es-MX" sz="2800" dirty="0" smtClean="0">
                <a:solidFill>
                  <a:srgbClr val="7030A0"/>
                </a:solidFill>
                <a:latin typeface="Follow You Into the World"/>
              </a:rPr>
              <a:t>Relación grupo/escuela</a:t>
            </a:r>
          </a:p>
        </p:txBody>
      </p:sp>
      <p:sp>
        <p:nvSpPr>
          <p:cNvPr id="6" name="5 CuadroTexto"/>
          <p:cNvSpPr txBox="1"/>
          <p:nvPr/>
        </p:nvSpPr>
        <p:spPr>
          <a:xfrm>
            <a:off x="857224" y="785794"/>
            <a:ext cx="8001056" cy="1477328"/>
          </a:xfrm>
          <a:prstGeom prst="rect">
            <a:avLst/>
          </a:prstGeom>
          <a:noFill/>
        </p:spPr>
        <p:txBody>
          <a:bodyPr wrap="square" rtlCol="0">
            <a:spAutoFit/>
          </a:bodyPr>
          <a:lstStyle/>
          <a:p>
            <a:pPr lvl="0" algn="ctr"/>
            <a:r>
              <a:rPr lang="es-MX" dirty="0" smtClean="0">
                <a:latin typeface="cinnamon cake"/>
              </a:rPr>
              <a:t>La relación grupo/escuela es el promedio de grupos existentes en una escuela. Este indicador es de utilidad al permitir conocer las discrepancias entre las escuelas que cuentan con pocos grupos y las que tienen todos los grupos. Del mismo modo, con este indicador es posible programar la plantilla de personal directivo, administrativo y auxiliar que las escuelas requieren.</a:t>
            </a:r>
          </a:p>
          <a:p>
            <a:endParaRPr lang="es-MX" dirty="0"/>
          </a:p>
        </p:txBody>
      </p:sp>
      <p:sp>
        <p:nvSpPr>
          <p:cNvPr id="7" name="6 Rectángulo"/>
          <p:cNvSpPr/>
          <p:nvPr/>
        </p:nvSpPr>
        <p:spPr>
          <a:xfrm>
            <a:off x="3214678" y="1857364"/>
            <a:ext cx="2746266" cy="523220"/>
          </a:xfrm>
          <a:prstGeom prst="rect">
            <a:avLst/>
          </a:prstGeom>
        </p:spPr>
        <p:txBody>
          <a:bodyPr wrap="none">
            <a:spAutoFit/>
          </a:bodyPr>
          <a:lstStyle/>
          <a:p>
            <a:pPr algn="ctr"/>
            <a:r>
              <a:rPr lang="es-MX" sz="2800" dirty="0" smtClean="0">
                <a:solidFill>
                  <a:srgbClr val="7030A0"/>
                </a:solidFill>
                <a:latin typeface="Follow You Into the World"/>
              </a:rPr>
              <a:t>Relación maestro/escuela</a:t>
            </a:r>
          </a:p>
        </p:txBody>
      </p:sp>
      <p:sp>
        <p:nvSpPr>
          <p:cNvPr id="8" name="7 CuadroTexto"/>
          <p:cNvSpPr txBox="1"/>
          <p:nvPr/>
        </p:nvSpPr>
        <p:spPr>
          <a:xfrm>
            <a:off x="857224" y="2285992"/>
            <a:ext cx="8001056" cy="369332"/>
          </a:xfrm>
          <a:prstGeom prst="rect">
            <a:avLst/>
          </a:prstGeom>
          <a:noFill/>
        </p:spPr>
        <p:txBody>
          <a:bodyPr wrap="square" rtlCol="0">
            <a:spAutoFit/>
          </a:bodyPr>
          <a:lstStyle/>
          <a:p>
            <a:pPr algn="ctr"/>
            <a:r>
              <a:rPr lang="es-MX" dirty="0" smtClean="0">
                <a:latin typeface="cinnamon cake"/>
              </a:rPr>
              <a:t>La relación maestro/escuela es el promedio de maestros que laboran en un centro de trabajo. </a:t>
            </a:r>
            <a:endParaRPr lang="es-MX" dirty="0">
              <a:latin typeface="cinnamon cake"/>
            </a:endParaRPr>
          </a:p>
        </p:txBody>
      </p:sp>
      <p:sp>
        <p:nvSpPr>
          <p:cNvPr id="9" name="8 Rectángulo"/>
          <p:cNvSpPr/>
          <p:nvPr/>
        </p:nvSpPr>
        <p:spPr>
          <a:xfrm>
            <a:off x="3929058" y="2714620"/>
            <a:ext cx="1257075" cy="523220"/>
          </a:xfrm>
          <a:prstGeom prst="rect">
            <a:avLst/>
          </a:prstGeom>
        </p:spPr>
        <p:txBody>
          <a:bodyPr wrap="none">
            <a:spAutoFit/>
          </a:bodyPr>
          <a:lstStyle/>
          <a:p>
            <a:pPr algn="ctr"/>
            <a:r>
              <a:rPr lang="es-MX" sz="2800" dirty="0" smtClean="0">
                <a:solidFill>
                  <a:srgbClr val="7030A0"/>
                </a:solidFill>
                <a:latin typeface="Follow You Into the World"/>
              </a:rPr>
              <a:t>Repetición</a:t>
            </a:r>
          </a:p>
        </p:txBody>
      </p:sp>
      <p:sp>
        <p:nvSpPr>
          <p:cNvPr id="10" name="9 CuadroTexto"/>
          <p:cNvSpPr txBox="1"/>
          <p:nvPr/>
        </p:nvSpPr>
        <p:spPr>
          <a:xfrm>
            <a:off x="1214414" y="3143248"/>
            <a:ext cx="7429552" cy="1200329"/>
          </a:xfrm>
          <a:prstGeom prst="rect">
            <a:avLst/>
          </a:prstGeom>
          <a:noFill/>
        </p:spPr>
        <p:txBody>
          <a:bodyPr wrap="square" rtlCol="0">
            <a:spAutoFit/>
          </a:bodyPr>
          <a:lstStyle/>
          <a:p>
            <a:pPr lvl="0" algn="ctr"/>
            <a:r>
              <a:rPr lang="es-MX" dirty="0" smtClean="0">
                <a:latin typeface="cinnamon cake"/>
              </a:rPr>
              <a:t>Es el número o porcentaje de alumnos repetidores de algún grado durante un ciclo escolar. La información correspondiente a los alumnos repetidores se encuentra en la variable estadística reingreso (RI), que, junto con la de nuevo ingreso (NI), integra la matrícula total (MT) de cualquier ciclo escolar.</a:t>
            </a:r>
          </a:p>
          <a:p>
            <a:endParaRPr lang="es-MX" dirty="0"/>
          </a:p>
        </p:txBody>
      </p:sp>
      <p:sp>
        <p:nvSpPr>
          <p:cNvPr id="11" name="10 Rectángulo"/>
          <p:cNvSpPr/>
          <p:nvPr/>
        </p:nvSpPr>
        <p:spPr>
          <a:xfrm>
            <a:off x="4000496" y="4191664"/>
            <a:ext cx="1241045" cy="523220"/>
          </a:xfrm>
          <a:prstGeom prst="rect">
            <a:avLst/>
          </a:prstGeom>
        </p:spPr>
        <p:txBody>
          <a:bodyPr wrap="none">
            <a:spAutoFit/>
          </a:bodyPr>
          <a:lstStyle/>
          <a:p>
            <a:pPr algn="ctr"/>
            <a:r>
              <a:rPr lang="es-MX" sz="2800" dirty="0" err="1" smtClean="0">
                <a:solidFill>
                  <a:srgbClr val="7030A0"/>
                </a:solidFill>
                <a:latin typeface="Follow You Into the World"/>
              </a:rPr>
              <a:t>Repitencia</a:t>
            </a:r>
            <a:endParaRPr lang="es-MX" sz="2800" dirty="0" smtClean="0">
              <a:solidFill>
                <a:srgbClr val="7030A0"/>
              </a:solidFill>
              <a:latin typeface="Follow You Into the World"/>
            </a:endParaRPr>
          </a:p>
        </p:txBody>
      </p:sp>
      <p:sp>
        <p:nvSpPr>
          <p:cNvPr id="12" name="11 CuadroTexto"/>
          <p:cNvSpPr txBox="1"/>
          <p:nvPr/>
        </p:nvSpPr>
        <p:spPr>
          <a:xfrm>
            <a:off x="1071538" y="4786322"/>
            <a:ext cx="7786742" cy="646331"/>
          </a:xfrm>
          <a:prstGeom prst="rect">
            <a:avLst/>
          </a:prstGeom>
          <a:noFill/>
        </p:spPr>
        <p:txBody>
          <a:bodyPr wrap="square" rtlCol="0">
            <a:spAutoFit/>
          </a:bodyPr>
          <a:lstStyle/>
          <a:p>
            <a:pPr algn="ctr"/>
            <a:r>
              <a:rPr lang="es-MX" dirty="0" smtClean="0">
                <a:latin typeface="cinnamon cake"/>
              </a:rPr>
              <a:t>La </a:t>
            </a:r>
            <a:r>
              <a:rPr lang="es-MX" dirty="0" err="1" smtClean="0">
                <a:latin typeface="cinnamon cake"/>
              </a:rPr>
              <a:t>repitencia</a:t>
            </a:r>
            <a:r>
              <a:rPr lang="es-MX" dirty="0" smtClean="0">
                <a:latin typeface="cinnamon cake"/>
              </a:rPr>
              <a:t> es la relación entre el total de alumnos que estén repitiendo algún grado en un ciclo escolar determinado y el total de alumnos que cursaron el mismo grado escolar un año antes. </a:t>
            </a:r>
            <a:endParaRPr lang="es-MX" dirty="0">
              <a:latin typeface="cinnamon cake"/>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TotalTime>
  <Words>2448</Words>
  <Application>Microsoft Office PowerPoint</Application>
  <PresentationFormat>Presentación en pantalla (4:3)</PresentationFormat>
  <Paragraphs>98</Paragraphs>
  <Slides>16</Slides>
  <Notes>1</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Indicadores educativos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Analizar la pertinencia del uso de los indicadores educativos en la planeación del sistema educativo nacional y particularmente de la educación preescolar</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Karen</dc:creator>
  <cp:lastModifiedBy>Luis molina ponce</cp:lastModifiedBy>
  <cp:revision>16</cp:revision>
  <dcterms:created xsi:type="dcterms:W3CDTF">2014-11-04T03:21:42Z</dcterms:created>
  <dcterms:modified xsi:type="dcterms:W3CDTF">2014-11-05T00:53:31Z</dcterms:modified>
</cp:coreProperties>
</file>