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0304-9355-4940-87E5-6F5C03523B73}" type="datetimeFigureOut">
              <a:rPr lang="es-MX" smtClean="0"/>
              <a:t>12/11/2014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107C-1504-4AD9-87C8-5C314A4A6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0304-9355-4940-87E5-6F5C03523B73}" type="datetimeFigureOut">
              <a:rPr lang="es-MX" smtClean="0"/>
              <a:t>12/11/2014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107C-1504-4AD9-87C8-5C314A4A6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0304-9355-4940-87E5-6F5C03523B73}" type="datetimeFigureOut">
              <a:rPr lang="es-MX" smtClean="0"/>
              <a:t>12/11/2014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107C-1504-4AD9-87C8-5C314A4A6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0304-9355-4940-87E5-6F5C03523B73}" type="datetimeFigureOut">
              <a:rPr lang="es-MX" smtClean="0"/>
              <a:t>12/11/2014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107C-1504-4AD9-87C8-5C314A4A6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0304-9355-4940-87E5-6F5C03523B73}" type="datetimeFigureOut">
              <a:rPr lang="es-MX" smtClean="0"/>
              <a:t>12/11/2014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107C-1504-4AD9-87C8-5C314A4A6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0304-9355-4940-87E5-6F5C03523B73}" type="datetimeFigureOut">
              <a:rPr lang="es-MX" smtClean="0"/>
              <a:t>12/11/2014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107C-1504-4AD9-87C8-5C314A4A6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0304-9355-4940-87E5-6F5C03523B73}" type="datetimeFigureOut">
              <a:rPr lang="es-MX" smtClean="0"/>
              <a:t>12/11/2014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107C-1504-4AD9-87C8-5C314A4A6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0304-9355-4940-87E5-6F5C03523B73}" type="datetimeFigureOut">
              <a:rPr lang="es-MX" smtClean="0"/>
              <a:t>12/11/2014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107C-1504-4AD9-87C8-5C314A4A6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0304-9355-4940-87E5-6F5C03523B73}" type="datetimeFigureOut">
              <a:rPr lang="es-MX" smtClean="0"/>
              <a:t>12/11/2014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107C-1504-4AD9-87C8-5C314A4A6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0304-9355-4940-87E5-6F5C03523B73}" type="datetimeFigureOut">
              <a:rPr lang="es-MX" smtClean="0"/>
              <a:t>12/11/2014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107C-1504-4AD9-87C8-5C314A4A6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0304-9355-4940-87E5-6F5C03523B73}" type="datetimeFigureOut">
              <a:rPr lang="es-MX" smtClean="0"/>
              <a:t>12/11/2014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107C-1504-4AD9-87C8-5C314A4A677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00304-9355-4940-87E5-6F5C03523B73}" type="datetimeFigureOut">
              <a:rPr lang="es-MX" smtClean="0"/>
              <a:t>12/11/2014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9107C-1504-4AD9-87C8-5C314A4A6770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5" name="37 Grupo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" name="35 Grupo"/>
              <p:cNvGrpSpPr/>
              <p:nvPr/>
            </p:nvGrpSpPr>
            <p:grpSpPr>
              <a:xfrm>
                <a:off x="0" y="0"/>
                <a:ext cx="9144000" cy="6858000"/>
                <a:chOff x="0" y="0"/>
                <a:chExt cx="9144000" cy="6858000"/>
              </a:xfrm>
            </p:grpSpPr>
            <p:grpSp>
              <p:nvGrpSpPr>
                <p:cNvPr id="9" name="33 Grupo"/>
                <p:cNvGrpSpPr/>
                <p:nvPr/>
              </p:nvGrpSpPr>
              <p:grpSpPr>
                <a:xfrm>
                  <a:off x="0" y="0"/>
                  <a:ext cx="9144000" cy="6858000"/>
                  <a:chOff x="0" y="0"/>
                  <a:chExt cx="9144000" cy="6858000"/>
                </a:xfrm>
              </p:grpSpPr>
              <p:grpSp>
                <p:nvGrpSpPr>
                  <p:cNvPr id="11" name="31 Grupo"/>
                  <p:cNvGrpSpPr/>
                  <p:nvPr/>
                </p:nvGrpSpPr>
                <p:grpSpPr>
                  <a:xfrm>
                    <a:off x="0" y="0"/>
                    <a:ext cx="9144000" cy="6858000"/>
                    <a:chOff x="0" y="0"/>
                    <a:chExt cx="9144000" cy="6858000"/>
                  </a:xfrm>
                </p:grpSpPr>
                <p:grpSp>
                  <p:nvGrpSpPr>
                    <p:cNvPr id="13" name="29 Grupo"/>
                    <p:cNvGrpSpPr/>
                    <p:nvPr/>
                  </p:nvGrpSpPr>
                  <p:grpSpPr>
                    <a:xfrm>
                      <a:off x="0" y="0"/>
                      <a:ext cx="9144000" cy="6858000"/>
                      <a:chOff x="0" y="0"/>
                      <a:chExt cx="9144000" cy="6858000"/>
                    </a:xfrm>
                  </p:grpSpPr>
                  <p:grpSp>
                    <p:nvGrpSpPr>
                      <p:cNvPr id="15" name="27 Grupo"/>
                      <p:cNvGrpSpPr/>
                      <p:nvPr/>
                    </p:nvGrpSpPr>
                    <p:grpSpPr>
                      <a:xfrm>
                        <a:off x="0" y="0"/>
                        <a:ext cx="9144000" cy="6858000"/>
                        <a:chOff x="0" y="0"/>
                        <a:chExt cx="9144000" cy="6858000"/>
                      </a:xfrm>
                    </p:grpSpPr>
                    <p:grpSp>
                      <p:nvGrpSpPr>
                        <p:cNvPr id="17" name="25 Grupo"/>
                        <p:cNvGrpSpPr/>
                        <p:nvPr/>
                      </p:nvGrpSpPr>
                      <p:grpSpPr>
                        <a:xfrm>
                          <a:off x="0" y="0"/>
                          <a:ext cx="9144000" cy="6858000"/>
                          <a:chOff x="0" y="0"/>
                          <a:chExt cx="9144000" cy="6858000"/>
                        </a:xfrm>
                      </p:grpSpPr>
                      <p:grpSp>
                        <p:nvGrpSpPr>
                          <p:cNvPr id="19" name="23 Grupo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9144000" cy="6858000"/>
                            <a:chOff x="0" y="0"/>
                            <a:chExt cx="9144000" cy="6858000"/>
                          </a:xfrm>
                        </p:grpSpPr>
                        <p:grpSp>
                          <p:nvGrpSpPr>
                            <p:cNvPr id="21" name="21 Grupo"/>
                            <p:cNvGrpSpPr/>
                            <p:nvPr/>
                          </p:nvGrpSpPr>
                          <p:grpSpPr>
                            <a:xfrm>
                              <a:off x="0" y="0"/>
                              <a:ext cx="9144000" cy="6858000"/>
                              <a:chOff x="0" y="0"/>
                              <a:chExt cx="9144000" cy="6858000"/>
                            </a:xfrm>
                          </p:grpSpPr>
                          <p:grpSp>
                            <p:nvGrpSpPr>
                              <p:cNvPr id="23" name="19 Grupo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9144000" cy="6858000"/>
                                <a:chOff x="0" y="0"/>
                                <a:chExt cx="9144000" cy="6858000"/>
                              </a:xfrm>
                            </p:grpSpPr>
                            <p:grpSp>
                              <p:nvGrpSpPr>
                                <p:cNvPr id="25" name="17 Grupo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9144000" cy="6858000"/>
                                  <a:chOff x="0" y="0"/>
                                  <a:chExt cx="9144000" cy="6858000"/>
                                </a:xfrm>
                              </p:grpSpPr>
                              <p:pic>
                                <p:nvPicPr>
                                  <p:cNvPr id="27" name="Picture 2" descr="Foto: *****Blog Hop*****&#10;&#10;Look for my in the &quot;You Ought to Know&quot; Blog Hop featuring how to create your own Jeopardy Powerpoint game in 7 easy steps! Starts tomorrow (Oct 25 - Oct 27)!"/>
                                  <p:cNvPicPr>
                                    <a:picLocks noChangeAspect="1" noChangeArrowheads="1"/>
                                  </p:cNvPicPr>
                                  <p:nvPr/>
                                </p:nvPicPr>
                                <p:blipFill>
                                  <a:blip r:embed="rId2"/>
                                  <a:srcRect/>
                                  <a:stretch>
                                    <a:fillRect/>
                                  </a:stretch>
                                </p:blipFill>
                                <p:spPr bwMode="auto">
                                  <a:xfrm>
                                    <a:off x="0" y="0"/>
                                    <a:ext cx="9144000" cy="6858000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</p:pic>
                              <p:sp>
                                <p:nvSpPr>
                                  <p:cNvPr id="28" name="16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1500166" y="1142984"/>
                                    <a:ext cx="5929354" cy="2071702"/>
                                  </a:xfrm>
                                  <a:prstGeom prst="rect">
                                    <a:avLst/>
                                  </a:prstGeom>
                                  <a:ln>
                                    <a:solidFill>
                                      <a:schemeClr val="bg1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6"/>
                                  </a:lnRef>
                                  <a:fillRef idx="1">
                                    <a:schemeClr val="lt1"/>
                                  </a:fillRef>
                                  <a:effectRef idx="0">
                                    <a:schemeClr val="accent6"/>
                                  </a:effectRef>
                                  <a:fontRef idx="minor">
                                    <a:schemeClr val="dk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/>
                                    <a:endParaRPr lang="es-MX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26" name="18 Elipse"/>
                                <p:cNvSpPr/>
                                <p:nvPr/>
                              </p:nvSpPr>
                              <p:spPr>
                                <a:xfrm>
                                  <a:off x="1000100" y="1928802"/>
                                  <a:ext cx="1285884" cy="1500198"/>
                                </a:xfrm>
                                <a:prstGeom prst="ellipse">
                                  <a:avLst/>
                                </a:prstGeom>
                                <a:ln>
                                  <a:solidFill>
                                    <a:schemeClr val="bg1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6"/>
                                </a:lnRef>
                                <a:fillRef idx="1">
                                  <a:schemeClr val="lt1"/>
                                </a:fillRef>
                                <a:effectRef idx="0">
                                  <a:schemeClr val="accent6"/>
                                </a:effectRef>
                                <a:fontRef idx="minor">
                                  <a:schemeClr val="dk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es-MX"/>
                                </a:p>
                              </p:txBody>
                            </p:sp>
                          </p:grpSp>
                          <p:sp>
                            <p:nvSpPr>
                              <p:cNvPr id="24" name="20 Elipse"/>
                              <p:cNvSpPr/>
                              <p:nvPr/>
                            </p:nvSpPr>
                            <p:spPr>
                              <a:xfrm>
                                <a:off x="1785918" y="857232"/>
                                <a:ext cx="2357454" cy="1571636"/>
                              </a:xfrm>
                              <a:prstGeom prst="ellipse">
                                <a:avLst/>
                              </a:prstGeom>
                              <a:ln>
                                <a:solidFill>
                                  <a:schemeClr val="bg1"/>
                                </a:solidFill>
                              </a:ln>
                            </p:spPr>
                            <p:style>
                              <a:lnRef idx="2">
                                <a:schemeClr val="accent6"/>
                              </a:lnRef>
                              <a:fillRef idx="1">
                                <a:schemeClr val="lt1"/>
                              </a:fillRef>
                              <a:effectRef idx="0">
                                <a:schemeClr val="accent6"/>
                              </a:effectRef>
                              <a:fontRef idx="minor">
                                <a:schemeClr val="dk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es-MX"/>
                              </a:p>
                            </p:txBody>
                          </p:sp>
                        </p:grpSp>
                        <p:sp>
                          <p:nvSpPr>
                            <p:cNvPr id="22" name="21 Elipse"/>
                            <p:cNvSpPr/>
                            <p:nvPr/>
                          </p:nvSpPr>
                          <p:spPr>
                            <a:xfrm>
                              <a:off x="928662" y="1857364"/>
                              <a:ext cx="1285884" cy="1500198"/>
                            </a:xfrm>
                            <a:prstGeom prst="ellipse">
                              <a:avLst/>
                            </a:prstGeom>
                            <a:ln>
                              <a:solidFill>
                                <a:schemeClr val="bg1"/>
                              </a:solidFill>
                            </a:ln>
                          </p:spPr>
                          <p:style>
                            <a:lnRef idx="2">
                              <a:schemeClr val="accent6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accent6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s-MX"/>
                            </a:p>
                          </p:txBody>
                        </p:sp>
                      </p:grpSp>
                      <p:sp>
                        <p:nvSpPr>
                          <p:cNvPr id="20" name="19 Elipse"/>
                          <p:cNvSpPr/>
                          <p:nvPr/>
                        </p:nvSpPr>
                        <p:spPr>
                          <a:xfrm>
                            <a:off x="3286116" y="1000108"/>
                            <a:ext cx="1285884" cy="1500198"/>
                          </a:xfrm>
                          <a:prstGeom prst="ellipse">
                            <a:avLst/>
                          </a:prstGeom>
                          <a:ln>
                            <a:solidFill>
                              <a:schemeClr val="bg1"/>
                            </a:solidFill>
                          </a:ln>
                        </p:spPr>
                        <p:style>
                          <a:lnRef idx="2">
                            <a:schemeClr val="accent6"/>
                          </a:lnRef>
                          <a:fillRef idx="1">
                            <a:schemeClr val="lt1"/>
                          </a:fillRef>
                          <a:effectRef idx="0">
                            <a:schemeClr val="accent6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s-MX"/>
                          </a:p>
                        </p:txBody>
                      </p:sp>
                    </p:grpSp>
                    <p:sp>
                      <p:nvSpPr>
                        <p:cNvPr id="18" name="17 Elipse"/>
                        <p:cNvSpPr/>
                        <p:nvPr/>
                      </p:nvSpPr>
                      <p:spPr>
                        <a:xfrm>
                          <a:off x="2285984" y="1928802"/>
                          <a:ext cx="5643602" cy="1500198"/>
                        </a:xfrm>
                        <a:prstGeom prst="ellipse">
                          <a:avLst/>
                        </a:prstGeom>
                        <a:ln>
                          <a:solidFill>
                            <a:schemeClr val="bg1"/>
                          </a:solidFill>
                        </a:ln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s-MX"/>
                        </a:p>
                      </p:txBody>
                    </p:sp>
                  </p:grpSp>
                  <p:sp>
                    <p:nvSpPr>
                      <p:cNvPr id="16" name="15 Elipse"/>
                      <p:cNvSpPr/>
                      <p:nvPr/>
                    </p:nvSpPr>
                    <p:spPr>
                      <a:xfrm>
                        <a:off x="2285984" y="2000240"/>
                        <a:ext cx="1285884" cy="1500198"/>
                      </a:xfrm>
                      <a:prstGeom prst="ellips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2">
                        <a:schemeClr val="accent6"/>
                      </a:lnRef>
                      <a:fillRef idx="1">
                        <a:schemeClr val="lt1"/>
                      </a:fillRef>
                      <a:effectRef idx="0">
                        <a:schemeClr val="accent6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MX"/>
                      </a:p>
                    </p:txBody>
                  </p:sp>
                </p:grpSp>
                <p:sp>
                  <p:nvSpPr>
                    <p:cNvPr id="14" name="13 Elipse"/>
                    <p:cNvSpPr/>
                    <p:nvPr/>
                  </p:nvSpPr>
                  <p:spPr>
                    <a:xfrm>
                      <a:off x="3286116" y="2428868"/>
                      <a:ext cx="5072098" cy="3429024"/>
                    </a:xfrm>
                    <a:prstGeom prst="ellipse">
                      <a:avLst/>
                    </a:prstGeom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MX"/>
                    </a:p>
                  </p:txBody>
                </p:sp>
              </p:grpSp>
              <p:sp>
                <p:nvSpPr>
                  <p:cNvPr id="12" name="11 Elipse"/>
                  <p:cNvSpPr/>
                  <p:nvPr/>
                </p:nvSpPr>
                <p:spPr>
                  <a:xfrm>
                    <a:off x="3000364" y="2285992"/>
                    <a:ext cx="1285884" cy="1500198"/>
                  </a:xfrm>
                  <a:prstGeom prst="ellipse">
                    <a:avLst/>
                  </a:prstGeom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sp>
              <p:nvSpPr>
                <p:cNvPr id="10" name="9 Elipse"/>
                <p:cNvSpPr/>
                <p:nvPr/>
              </p:nvSpPr>
              <p:spPr>
                <a:xfrm>
                  <a:off x="2643174" y="4500570"/>
                  <a:ext cx="2357454" cy="1428760"/>
                </a:xfrm>
                <a:prstGeom prst="ellips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sp>
            <p:nvSpPr>
              <p:cNvPr id="8" name="7 Elipse"/>
              <p:cNvSpPr/>
              <p:nvPr/>
            </p:nvSpPr>
            <p:spPr>
              <a:xfrm>
                <a:off x="6072198" y="4500570"/>
                <a:ext cx="2143140" cy="1500198"/>
              </a:xfrm>
              <a:prstGeom prst="ellips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sp>
          <p:nvSpPr>
            <p:cNvPr id="6" name="5 Elipse"/>
            <p:cNvSpPr/>
            <p:nvPr/>
          </p:nvSpPr>
          <p:spPr>
            <a:xfrm>
              <a:off x="4214810" y="4429132"/>
              <a:ext cx="1285884" cy="1500198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9" name="28 Rectángulo"/>
          <p:cNvSpPr/>
          <p:nvPr/>
        </p:nvSpPr>
        <p:spPr>
          <a:xfrm>
            <a:off x="642554" y="984010"/>
            <a:ext cx="8144288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28575">
                  <a:solidFill>
                    <a:srgbClr val="00B0F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Cuadro de doble </a:t>
            </a:r>
            <a:r>
              <a:rPr lang="es-ES" sz="3200" b="1" dirty="0" smtClean="0">
                <a:ln w="28575">
                  <a:solidFill>
                    <a:srgbClr val="00B0F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entrada:</a:t>
            </a:r>
          </a:p>
          <a:p>
            <a:pPr algn="ctr"/>
            <a:endParaRPr lang="es-ES" sz="3200" b="1" dirty="0" smtClean="0">
              <a:ln w="28575">
                <a:solidFill>
                  <a:srgbClr val="00B0F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es-ES" sz="3200" b="1" dirty="0" smtClean="0">
                <a:ln w="28575">
                  <a:solidFill>
                    <a:srgbClr val="00B0F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Antoni Zabala</a:t>
            </a:r>
          </a:p>
          <a:p>
            <a:pPr algn="ctr"/>
            <a:r>
              <a:rPr lang="es-ES" sz="3200" b="1" dirty="0" smtClean="0">
                <a:ln w="28575">
                  <a:solidFill>
                    <a:srgbClr val="00B0F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s-ES" sz="3200" b="1" dirty="0" smtClean="0">
                <a:ln w="28575">
                  <a:solidFill>
                    <a:srgbClr val="00B0F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“La practica educativa</a:t>
            </a:r>
            <a:r>
              <a:rPr lang="es-ES" sz="3200" b="1" dirty="0" smtClean="0">
                <a:ln w="28575">
                  <a:solidFill>
                    <a:srgbClr val="00B0F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. Como </a:t>
            </a:r>
            <a:r>
              <a:rPr lang="es-ES" sz="3200" b="1" dirty="0" smtClean="0">
                <a:ln w="28575">
                  <a:solidFill>
                    <a:srgbClr val="00B0F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enseñar”</a:t>
            </a:r>
          </a:p>
          <a:p>
            <a:pPr algn="ctr"/>
            <a:r>
              <a:rPr lang="es-ES" sz="3200" b="1" dirty="0" smtClean="0">
                <a:ln w="28575">
                  <a:solidFill>
                    <a:srgbClr val="00B0F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s-ES" sz="3200" b="1" dirty="0" smtClean="0">
                <a:ln w="28575">
                  <a:solidFill>
                    <a:srgbClr val="00B0F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y</a:t>
            </a:r>
          </a:p>
          <a:p>
            <a:pPr algn="ctr"/>
            <a:r>
              <a:rPr lang="es-ES" sz="3200" b="1" dirty="0" smtClean="0">
                <a:ln w="28575">
                  <a:solidFill>
                    <a:srgbClr val="00B0F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s-ES" sz="3200" b="1" dirty="0" smtClean="0">
              <a:ln w="28575">
                <a:solidFill>
                  <a:srgbClr val="00B0F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es-ES" sz="3200" b="1" dirty="0" smtClean="0">
                <a:ln w="28575">
                  <a:solidFill>
                    <a:srgbClr val="00B0F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 Daniel </a:t>
            </a:r>
            <a:r>
              <a:rPr lang="es-ES" sz="3200" b="1" dirty="0" smtClean="0">
                <a:ln w="28575">
                  <a:solidFill>
                    <a:srgbClr val="00B0F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Brailovsky </a:t>
            </a:r>
            <a:endParaRPr lang="es-ES" sz="3200" b="1" dirty="0">
              <a:ln w="28575">
                <a:solidFill>
                  <a:srgbClr val="00B0F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es-ES" sz="3200" b="1" dirty="0" smtClean="0">
                <a:ln w="28575">
                  <a:solidFill>
                    <a:srgbClr val="00B0F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     “</a:t>
            </a:r>
            <a:r>
              <a:rPr lang="es-ES" sz="3200" b="1" dirty="0" smtClean="0">
                <a:ln w="28575">
                  <a:solidFill>
                    <a:srgbClr val="00B0F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Sentidos Perdidos </a:t>
            </a:r>
            <a:r>
              <a:rPr lang="es-ES" sz="3200" b="1" dirty="0" smtClean="0">
                <a:ln w="28575">
                  <a:solidFill>
                    <a:srgbClr val="00B0F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de la         Experiencia</a:t>
            </a:r>
            <a:r>
              <a:rPr lang="es-ES" sz="3200" b="1" dirty="0" smtClean="0">
                <a:ln w="28575">
                  <a:solidFill>
                    <a:srgbClr val="00B0F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”</a:t>
            </a:r>
          </a:p>
          <a:p>
            <a:pPr algn="ctr"/>
            <a:endParaRPr lang="es-ES" sz="3200" b="1" dirty="0" smtClean="0">
              <a:ln w="28575">
                <a:solidFill>
                  <a:srgbClr val="00B0F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es-ES" sz="3200" b="1" dirty="0" smtClean="0">
              <a:ln w="28575">
                <a:solidFill>
                  <a:srgbClr val="00B0F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es-ES" sz="3200" b="1" dirty="0">
              <a:ln w="28575">
                <a:solidFill>
                  <a:srgbClr val="00B0F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8848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572000"/>
                <a:gridCol w="4572000"/>
              </a:tblGrid>
              <a:tr h="754915">
                <a:tc>
                  <a:txBody>
                    <a:bodyPr/>
                    <a:lstStyle/>
                    <a:p>
                      <a:pPr algn="ctr"/>
                      <a:endParaRPr lang="es-MX" sz="14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MX" sz="14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Sentidos Perdidos De La Experiencia Escolar.</a:t>
                      </a:r>
                    </a:p>
                    <a:p>
                      <a:pPr algn="ctr"/>
                      <a:r>
                        <a:rPr lang="es-MX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BRAILOVSKY</a:t>
                      </a:r>
                      <a:endParaRPr lang="es-MX" sz="16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4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4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 Práctica Educativa. Como Enseñar</a:t>
                      </a:r>
                      <a:endParaRPr lang="es-MX" sz="14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ANTONI ZABALA</a:t>
                      </a:r>
                      <a:endParaRPr lang="es-MX" sz="16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03085">
                <a:tc>
                  <a:txBody>
                    <a:bodyPr/>
                    <a:lstStyle/>
                    <a:p>
                      <a:pPr algn="just"/>
                      <a:r>
                        <a:rPr lang="es-MX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*La enseñanza esta centrada en el docente asegura que el aprendizaje acontezca, mientras que el aprendizaje es el producto del estudio en el cual el estudiante se muestra como protagonista.</a:t>
                      </a:r>
                    </a:p>
                    <a:p>
                      <a:pPr algn="just"/>
                      <a:r>
                        <a:rPr lang="es-MX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  <a:p>
                      <a:pPr algn="just"/>
                      <a:r>
                        <a:rPr lang="es-MX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*Aunque la enseñanza está centrada en el alumno, el docente lo realiza en función al estudiante ya que todas las actividades que se llevan a cabo tienen como fin el crear aprendizajes significativos en el alumno, y dichas actividades se conocen como contenidos específicos, ya que tienen un fin para lograr.</a:t>
                      </a:r>
                    </a:p>
                    <a:p>
                      <a:pPr algn="just"/>
                      <a:r>
                        <a:rPr lang="es-MX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  <a:p>
                      <a:pPr algn="just"/>
                      <a:r>
                        <a:rPr lang="es-MX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*El fracaso de enseñar: Ideas para pensar la enseñanza y la formación de los futuros docentes.</a:t>
                      </a:r>
                    </a:p>
                    <a:p>
                      <a:pPr lvl="0" algn="just"/>
                      <a:r>
                        <a:rPr lang="es-MX" sz="1800" u="none" strike="noStrike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-El ideal mayor parece ser no fracasar, rendir, poder triunfar y tener éxito.</a:t>
                      </a:r>
                      <a:endParaRPr lang="es-MX" u="none" strike="noStrike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s-MX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>
                        <a:buFont typeface="Wingdings" pitchFamily="2" charset="2"/>
                        <a:buChar char="q"/>
                      </a:pPr>
                      <a:r>
                        <a:rPr lang="es-MX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 trabajo en equipo se define como medio para fomentar la sociabilización y la cooperación, para poder atender los diferentes niveles y ritmos de aprendizaje, y resolución de problemas.</a:t>
                      </a:r>
                    </a:p>
                    <a:p>
                      <a:pPr algn="just">
                        <a:buFont typeface="Wingdings" pitchFamily="2" charset="2"/>
                        <a:buChar char="q"/>
                      </a:pPr>
                      <a:endParaRPr lang="es-MX" sz="18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 algn="just">
                        <a:buFont typeface="Wingdings" pitchFamily="2" charset="2"/>
                        <a:buChar char="q"/>
                      </a:pPr>
                      <a:r>
                        <a:rPr lang="es-MX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Una revisión de las formas de organización grupal nos permite hacer una clasificación más o menos esquemática de las diferentes maneras de agrupar a los chicos y las chicas.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es-MX" sz="18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 algn="just">
                        <a:buFont typeface="Wingdings" pitchFamily="2" charset="2"/>
                        <a:buChar char="q"/>
                      </a:pPr>
                      <a:r>
                        <a:rPr lang="es-MX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Las características de la organización grupal en este ámbito están determinados por; organización y estructuración de gestión del centro y las actividades que realiza el centro de forma colectiva.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es-MX" sz="18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 algn="just">
                        <a:buFont typeface="Wingdings" pitchFamily="2" charset="2"/>
                        <a:buChar char="q"/>
                      </a:pPr>
                      <a:r>
                        <a:rPr lang="es-MX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 mayoría de los centros organiza una serie de actividades que a menudo son de carácter social, cultural, lúdico o deportivo.</a:t>
                      </a:r>
                    </a:p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0" y="0"/>
          <a:ext cx="9144000" cy="689962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572000"/>
                <a:gridCol w="4572000"/>
              </a:tblGrid>
              <a:tr h="720378">
                <a:tc>
                  <a:txBody>
                    <a:bodyPr/>
                    <a:lstStyle/>
                    <a:p>
                      <a:pPr algn="ctr"/>
                      <a:endParaRPr lang="es-MX" sz="14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MX" sz="14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Sentidos Perdidos De La Experiencia Escolar.</a:t>
                      </a:r>
                    </a:p>
                    <a:p>
                      <a:pPr algn="ctr"/>
                      <a:r>
                        <a:rPr lang="es-MX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BRAILOVSKY</a:t>
                      </a:r>
                      <a:endParaRPr lang="es-MX" sz="16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4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4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 Práctica Educativa. Como Enseñar</a:t>
                      </a:r>
                      <a:endParaRPr lang="es-MX" sz="14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ANTONI ZABALA</a:t>
                      </a:r>
                      <a:endParaRPr lang="es-MX" sz="16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37622">
                <a:tc>
                  <a:txBody>
                    <a:bodyPr/>
                    <a:lstStyle/>
                    <a:p>
                      <a:pPr algn="just"/>
                      <a:r>
                        <a:rPr lang="es-MX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es-MX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*Fracasar porque no se conocen las claves para enseñar, que, recordemos no parecen estar en el mundo ni en la mente de los chicos.</a:t>
                      </a:r>
                    </a:p>
                    <a:p>
                      <a:pPr algn="just"/>
                      <a:r>
                        <a:rPr lang="es-MX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-La decepción de que la clase “no sale”, debido a la metodología utilizada por el profesor que esta frente al grupo.</a:t>
                      </a:r>
                    </a:p>
                    <a:p>
                      <a:pPr algn="just"/>
                      <a:r>
                        <a:rPr lang="es-MX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  <a:p>
                      <a:pPr algn="just"/>
                      <a:r>
                        <a:rPr lang="es-MX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*Justificaciones acerca del fracaso de la enseñanza:</a:t>
                      </a: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es-MX" sz="1600" u="none" strike="noStrike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 saben enseñar porque no saben los contenidos.</a:t>
                      </a:r>
                      <a:endParaRPr lang="es-MX" sz="1600" u="none" strike="noStrike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es-MX" sz="1600" u="none" strike="noStrike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 saben enseñar porque no saben didáctica.</a:t>
                      </a:r>
                      <a:endParaRPr lang="es-MX" sz="1600" u="none" strike="noStrike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es-MX" sz="1600" u="none" strike="noStrike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 saben enseñar porque no conoce el contexto.</a:t>
                      </a:r>
                      <a:endParaRPr lang="es-MX" sz="1600" u="none" strike="noStrike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es-MX" sz="1600" u="none" strike="noStrike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 saben enseñar porque no conocen a los destinatarios.</a:t>
                      </a:r>
                      <a:endParaRPr lang="es-MX" sz="1600" u="none" strike="noStrike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es-MX" sz="1600" u="none" strike="noStrike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 saben enseñar porque no tienen experiencia.</a:t>
                      </a:r>
                      <a:endParaRPr lang="es-MX" sz="1600" u="none" strike="noStrike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indent="-342900" algn="just">
                        <a:buFont typeface="+mj-lt"/>
                        <a:buNone/>
                      </a:pPr>
                      <a:endParaRPr lang="es-MX" sz="16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s-MX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Estas justificaciones son en relación a la enseñanza es por eso que están directamente dirigidas a los profesores, como se menciono anteriormente ellos están a cargo de ella.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>
                        <a:buFont typeface="Wingdings" pitchFamily="2" charset="2"/>
                        <a:buChar char="q"/>
                      </a:pPr>
                      <a:r>
                        <a:rPr lang="es-MX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 estructura y la organización del centro como grupo se define por el tipo de organización del centro, está determinado por el reglamento del centro, el cual define los papeles de los diferentes colectivos.</a:t>
                      </a:r>
                    </a:p>
                    <a:p>
                      <a:pPr algn="just">
                        <a:buFont typeface="Wingdings" pitchFamily="2" charset="2"/>
                        <a:buChar char="q"/>
                      </a:pPr>
                      <a:endParaRPr lang="es-MX" sz="14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 algn="just">
                        <a:buFont typeface="Wingdings" pitchFamily="2" charset="2"/>
                        <a:buChar char="q"/>
                      </a:pPr>
                      <a:r>
                        <a:rPr lang="es-MX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Equipos móviles o flexibles</a:t>
                      </a:r>
                      <a:r>
                        <a:rPr lang="es-MX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de dos o más alumnos, diversidad intereses, competencias de los alumnos, homogeneidad que favorece al profesorado. Atiende a las características diferenciales del aprendizaje. (distribuir el trabajo en grupos pequeños)</a:t>
                      </a:r>
                    </a:p>
                    <a:p>
                      <a:pPr algn="just">
                        <a:buFont typeface="Wingdings" pitchFamily="2" charset="2"/>
                        <a:buChar char="q"/>
                      </a:pPr>
                      <a:endParaRPr lang="es-MX" sz="14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 algn="just">
                        <a:buFont typeface="Wingdings" pitchFamily="2" charset="2"/>
                        <a:buChar char="q"/>
                      </a:pPr>
                      <a:r>
                        <a:rPr lang="es-MX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Equipos fijos</a:t>
                      </a:r>
                      <a:r>
                        <a:rPr lang="es-MX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Función organizativa, facilita las funciones de control y gestión de la clase,  convivencia,  proporciona un grupo afectivamente más accesible. </a:t>
                      </a:r>
                    </a:p>
                    <a:p>
                      <a:pPr algn="just">
                        <a:buFont typeface="Wingdings" pitchFamily="2" charset="2"/>
                        <a:buChar char="q"/>
                      </a:pPr>
                      <a:endParaRPr lang="es-MX" sz="14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 algn="just">
                        <a:buFont typeface="Wingdings" pitchFamily="2" charset="2"/>
                        <a:buChar char="q"/>
                      </a:pPr>
                      <a:r>
                        <a:rPr lang="es-MX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 trabajo individual consiste en las actividades que cada chico o chica realiza por si solo y es la forma de y trabajo que la mayoría de secuencias de enseñanza-aprendizaje plantea en uno u otro momento.</a:t>
                      </a:r>
                    </a:p>
                    <a:p>
                      <a:pPr algn="just">
                        <a:buFont typeface="Wingdings" pitchFamily="2" charset="2"/>
                        <a:buChar char="q"/>
                      </a:pPr>
                      <a:endParaRPr lang="es-MX" sz="14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 algn="just">
                        <a:buFont typeface="Wingdings" pitchFamily="2" charset="2"/>
                        <a:buChar char="q"/>
                      </a:pPr>
                      <a:r>
                        <a:rPr lang="es-MX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 función básica de los contratos de trabajo consiste en facilitar la tarea del profesorado al proponer a cada alumno las actividades de aprendizaje apropiadas a sus posibilidades y a sus intereses.</a:t>
                      </a:r>
                    </a:p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0" y="0"/>
          <a:ext cx="9144000" cy="6865085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572000"/>
                <a:gridCol w="4572000"/>
              </a:tblGrid>
              <a:tr h="714356">
                <a:tc>
                  <a:txBody>
                    <a:bodyPr/>
                    <a:lstStyle/>
                    <a:p>
                      <a:pPr algn="ctr"/>
                      <a:endParaRPr lang="es-MX" sz="14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MX" sz="14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Sentidos Perdidos De La Experiencia Escolar.</a:t>
                      </a:r>
                    </a:p>
                    <a:p>
                      <a:pPr algn="ctr"/>
                      <a:r>
                        <a:rPr lang="es-MX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BRAILOVSKY</a:t>
                      </a:r>
                      <a:endParaRPr lang="es-MX" sz="16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4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4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 Práctica Educativa. Como Enseñar</a:t>
                      </a:r>
                      <a:endParaRPr lang="es-MX" sz="14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ANTONI ZABALA</a:t>
                      </a:r>
                      <a:endParaRPr lang="es-MX" sz="16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03085">
                <a:tc>
                  <a:txBody>
                    <a:bodyPr/>
                    <a:lstStyle/>
                    <a:p>
                      <a:pPr algn="just"/>
                      <a:r>
                        <a:rPr lang="es-MX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Estas justificaciones son en relación a la enseñanza es por eso que están directamente dirigidas a los profesores, como se menciono anteriormente ellos están a cargo de ella.</a:t>
                      </a:r>
                    </a:p>
                    <a:p>
                      <a:pPr algn="just"/>
                      <a:r>
                        <a:rPr lang="es-MX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  <a:p>
                      <a:pPr algn="just"/>
                      <a:r>
                        <a:rPr lang="es-MX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 autor nos hace referencia también en puntos específicos relacionados con el conocimiento, los cuales son los siguientes:</a:t>
                      </a:r>
                    </a:p>
                    <a:p>
                      <a:pPr algn="just"/>
                      <a:r>
                        <a:rPr lang="es-MX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  <a:p>
                      <a:pPr lvl="0" algn="just"/>
                      <a:r>
                        <a:rPr lang="es-MX" sz="1600" b="1" u="none" strike="noStrike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Conocimiento y saber:</a:t>
                      </a:r>
                      <a:r>
                        <a:rPr lang="es-MX" sz="1600" b="1" u="none" strike="noStrike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MX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 le da a conocer al alumno el mundo y las formas que se necesitan para que aprendan, se enseñan cosas interesantes de manera amena y adecuada.</a:t>
                      </a:r>
                    </a:p>
                    <a:p>
                      <a:pPr algn="just"/>
                      <a:r>
                        <a:rPr lang="es-MX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  <a:p>
                      <a:pPr lvl="0" algn="just"/>
                      <a:r>
                        <a:rPr lang="es-MX" sz="1600" b="1" u="none" strike="noStrike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Enseñar y contar:</a:t>
                      </a:r>
                      <a:r>
                        <a:rPr lang="es-MX" sz="1600" b="1" u="none" strike="noStrike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MX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 acuerdo a la enseñanza se comienzan a contar experiencias las cuales son contadas y compartidas con los demás compañeros.</a:t>
                      </a:r>
                    </a:p>
                    <a:p>
                      <a:pPr algn="just"/>
                      <a:r>
                        <a:rPr lang="es-MX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  <a:p>
                      <a:pPr lvl="0" algn="just"/>
                      <a:r>
                        <a:rPr lang="es-MX" sz="1600" b="1" u="none" strike="noStrike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Oferta y demanda:</a:t>
                      </a:r>
                      <a:r>
                        <a:rPr lang="es-MX" sz="1600" b="1" u="none" strike="noStrike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MX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 adecuan los aprendizajes.</a:t>
                      </a:r>
                    </a:p>
                    <a:p>
                      <a:pPr algn="just"/>
                      <a:r>
                        <a:rPr lang="es-MX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  <a:p>
                      <a:pPr lvl="0" algn="just"/>
                      <a:r>
                        <a:rPr lang="es-MX" sz="1600" b="1" u="none" strike="noStrike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Decisión de aprender:</a:t>
                      </a:r>
                      <a:r>
                        <a:rPr lang="es-MX" sz="1600" b="1" u="none" strike="noStrike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MX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 educa para que el alumno sea libre no para que dependa de otro.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>
                        <a:buFont typeface="Wingdings" pitchFamily="2" charset="2"/>
                        <a:buChar char="q"/>
                      </a:pPr>
                      <a:r>
                        <a:rPr lang="es-ES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 </a:t>
                      </a:r>
                      <a:r>
                        <a:rPr lang="es-ES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función de la enseñanza </a:t>
                      </a:r>
                      <a:r>
                        <a:rPr lang="es-ES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consistía en promover la obtención de estos conocimientos las disciplinas o asignaturas y en ellas se enfocaba la selección, distribución y organización de los contenidos.</a:t>
                      </a:r>
                      <a:endParaRPr lang="es-MX" sz="14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es-MX" sz="16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 algn="just">
                        <a:buFont typeface="Wingdings" pitchFamily="2" charset="2"/>
                        <a:buChar char="q"/>
                      </a:pPr>
                      <a:r>
                        <a:rPr lang="es-ES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 </a:t>
                      </a:r>
                      <a:r>
                        <a:rPr lang="es-ES" sz="16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enseñanza </a:t>
                      </a:r>
                      <a:r>
                        <a:rPr lang="es-ES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tiene que ir más allá de los límites estrechos del conocimiento enciclopédico para alcanzar su característica de instrumentos de análisis, comprensión y participación social.</a:t>
                      </a:r>
                      <a:endParaRPr lang="es-MX" sz="16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es-MX" sz="16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 algn="just">
                        <a:buFont typeface="Wingdings" pitchFamily="2" charset="2"/>
                        <a:buChar char="q"/>
                      </a:pPr>
                      <a:r>
                        <a:rPr lang="es-ES" sz="16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Aprendizaje: </a:t>
                      </a:r>
                      <a:r>
                        <a:rPr lang="es-ES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Determina lo que somos, lo que sabemos y lo que sabemos hacer.</a:t>
                      </a:r>
                    </a:p>
                    <a:p>
                      <a:pPr lvl="0" algn="just">
                        <a:buFont typeface="Wingdings" pitchFamily="2" charset="2"/>
                        <a:buChar char="q"/>
                      </a:pPr>
                      <a:endParaRPr lang="es-MX" sz="16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>
                        <a:buFont typeface="Wingdings" pitchFamily="2" charset="2"/>
                        <a:buChar char="q"/>
                      </a:pPr>
                      <a:r>
                        <a:rPr lang="es-MX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Las formas de organizar los contenidos toman como punto de partida y referente básico las disciplinas o materias.</a:t>
                      </a:r>
                    </a:p>
                    <a:p>
                      <a:pPr algn="just">
                        <a:buFont typeface="Wingdings" pitchFamily="2" charset="2"/>
                        <a:buChar char="q"/>
                      </a:pPr>
                      <a:endParaRPr lang="es-MX" sz="16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 algn="just">
                        <a:buFont typeface="Wingdings" pitchFamily="2" charset="2"/>
                        <a:buChar char="q"/>
                      </a:pPr>
                      <a:r>
                        <a:rPr lang="es-ES" sz="16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Métodos disciplinares</a:t>
                      </a:r>
                      <a:r>
                        <a:rPr lang="es-ES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 La prioridad básica son las materias y su aprendizaje.</a:t>
                      </a:r>
                      <a:endParaRPr lang="es-MX" sz="16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>
                        <a:buFont typeface="Wingdings" pitchFamily="2" charset="2"/>
                        <a:buChar char="q"/>
                      </a:pPr>
                      <a:endParaRPr lang="es-MX" sz="16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 algn="just">
                        <a:buFont typeface="Wingdings" pitchFamily="2" charset="2"/>
                        <a:buChar char="q"/>
                      </a:pPr>
                      <a:r>
                        <a:rPr lang="es-ES" sz="16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Métodos globalizados</a:t>
                      </a:r>
                      <a:r>
                        <a:rPr lang="es-ES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 Sitúan en el centro de atención al alumno y sus necesidades educativas, buscan la manera mejor en que los alumnos puedan aprender las disciplinas.</a:t>
                      </a:r>
                      <a:endParaRPr lang="es-MX" sz="16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0" y="1"/>
          <a:ext cx="9144000" cy="688837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214678"/>
                <a:gridCol w="5929322"/>
              </a:tblGrid>
              <a:tr h="944984">
                <a:tc>
                  <a:txBody>
                    <a:bodyPr/>
                    <a:lstStyle/>
                    <a:p>
                      <a:pPr algn="ctr"/>
                      <a:endParaRPr lang="es-MX" sz="14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MX" sz="14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Sentidos Perdidos De La Experiencia Escolar.</a:t>
                      </a:r>
                    </a:p>
                    <a:p>
                      <a:pPr algn="ctr"/>
                      <a:r>
                        <a:rPr lang="es-MX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BRAILOVSKY</a:t>
                      </a:r>
                      <a:endParaRPr lang="es-MX" sz="16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4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4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 Práctica Educativa. Como Enseñar</a:t>
                      </a:r>
                      <a:endParaRPr lang="es-MX" sz="1400" b="1" kern="1200" dirty="0" smtClean="0">
                        <a:solidFill>
                          <a:srgbClr val="C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600" b="1" kern="12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ANTONI ZABALA</a:t>
                      </a:r>
                      <a:endParaRPr lang="es-MX" sz="16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13016">
                <a:tc>
                  <a:txBody>
                    <a:bodyPr/>
                    <a:lstStyle/>
                    <a:p>
                      <a:pPr algn="just"/>
                      <a:r>
                        <a:rPr lang="es-MX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es-ES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Los contenidos también se organizan según el grado y las características que este necesita:</a:t>
                      </a:r>
                      <a:endParaRPr lang="es-MX" sz="14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s-MX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  <a:p>
                      <a:pPr algn="just"/>
                      <a:r>
                        <a:rPr lang="es-ES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*</a:t>
                      </a:r>
                      <a:r>
                        <a:rPr lang="es-ES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Multidisciplinariedad</a:t>
                      </a:r>
                      <a:r>
                        <a:rPr lang="es-ES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 Los contenidos escolares se presentan por materias independientes las unas de las otras.</a:t>
                      </a:r>
                      <a:endParaRPr lang="es-MX" sz="14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s-ES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endParaRPr lang="es-MX" sz="14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s-ES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*</a:t>
                      </a:r>
                      <a:r>
                        <a:rPr lang="es-ES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Interdisciplinariedad</a:t>
                      </a:r>
                      <a:r>
                        <a:rPr lang="es-ES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 Es la interacción entre dos o más disciplinas.</a:t>
                      </a:r>
                      <a:endParaRPr lang="es-MX" sz="14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s-ES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endParaRPr lang="es-MX" sz="14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s-ES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*</a:t>
                      </a:r>
                      <a:r>
                        <a:rPr lang="es-ES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Transdisciplinariedad: </a:t>
                      </a:r>
                      <a:r>
                        <a:rPr lang="es-ES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Integración global con el objetivo de constituir una ciencia.</a:t>
                      </a:r>
                      <a:endParaRPr lang="es-MX" sz="14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s-MX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  <a:p>
                      <a:pPr lvl="0" algn="just"/>
                      <a:r>
                        <a:rPr lang="es-ES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Centros de interés de Decroly</a:t>
                      </a:r>
                      <a:r>
                        <a:rPr lang="es-ES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 Se parte de un tema de interés del alumno y sigue un proceso.</a:t>
                      </a:r>
                      <a:endParaRPr lang="es-MX" sz="14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s-ES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endParaRPr lang="es-MX" sz="14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 algn="just"/>
                      <a:r>
                        <a:rPr lang="es-ES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Método de proyectos de Kilpatrick: </a:t>
                      </a:r>
                      <a:r>
                        <a:rPr lang="es-ES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Los</a:t>
                      </a:r>
                      <a:r>
                        <a:rPr lang="es-MX" sz="1400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ES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contenidos son de carácter procedimental y actitudinal. Participación y trabajo asociados a un objetivo planteado, mediante los siguientes pasos:</a:t>
                      </a:r>
                      <a:endParaRPr lang="es-MX" sz="14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s-MX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  <a:p>
                      <a:pPr lvl="0" algn="just"/>
                      <a:r>
                        <a:rPr lang="es-ES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Método de la investigación del medio: </a:t>
                      </a:r>
                      <a:r>
                        <a:rPr lang="es-ES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Otorgan una importancia especial a la búsqueda de la información y al carácter estratégico cognitivo.</a:t>
                      </a:r>
                      <a:endParaRPr lang="es-MX" sz="14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s-MX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  <a:p>
                      <a:pPr lvl="0" algn="just"/>
                      <a:r>
                        <a:rPr lang="es-ES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Los proyectos de trabajo globales:</a:t>
                      </a:r>
                      <a:r>
                        <a:rPr lang="es-ES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Su objetivo básico es la formación de ciudadanos capaces de “aprender a aprender”</a:t>
                      </a:r>
                      <a:endParaRPr lang="es-MX" sz="1400" kern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s-MX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  <a:p>
                      <a:pPr algn="just"/>
                      <a:r>
                        <a:rPr lang="es-ES" sz="14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Ambiente de aprendizaje</a:t>
                      </a:r>
                      <a:r>
                        <a:rPr lang="es-MX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 </a:t>
                      </a:r>
                      <a:r>
                        <a:rPr lang="es-ES" sz="14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Establecer el mayor numero de vínculos con las disciplinas y los conocimientos previos de los alumnos.</a:t>
                      </a:r>
                      <a:endParaRPr lang="es-MX" sz="1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600</Words>
  <Application>Microsoft Office PowerPoint</Application>
  <PresentationFormat>Presentación en pantalla (4:3)</PresentationFormat>
  <Paragraphs>107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Montserrat Fraustro Leos</dc:creator>
  <cp:lastModifiedBy>Montserrat Fraustro Leos</cp:lastModifiedBy>
  <cp:revision>2</cp:revision>
  <dcterms:created xsi:type="dcterms:W3CDTF">2014-11-12T23:02:16Z</dcterms:created>
  <dcterms:modified xsi:type="dcterms:W3CDTF">2014-11-12T23:21:33Z</dcterms:modified>
</cp:coreProperties>
</file>