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F4FF39-2410-4290-890B-4A14F79353E9}">
  <a:tblStyle styleId="{8CF4FF39-2410-4290-890B-4A14F79353E9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19D13236-D65F-4DB2-BC18-C947BBCDA9A5}" styleName="Table_1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D1BAB544-6D52-4424-99A8-6313AEB249CF}" styleName="Table_2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21B1A367-64DA-4A12-9116-36F996B86BE8}" styleName="Table_3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E1424ABC-A09A-48B5-9E4E-572DE4C20288}" styleName="Table_4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991BE689-E8B6-4F0E-8B4F-C5AB965BB5AF}" styleName="Table_5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92DC8DC9-81D4-4B85-B494-CC753A4E37DC}" styleName="Table_6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17895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5475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02286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758647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4862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8881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16963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0013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324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372035" y="233279"/>
            <a:ext cx="8399999" cy="3330600"/>
          </a:xfrm>
          <a:prstGeom prst="roundRect">
            <a:avLst>
              <a:gd name="adj" fmla="val 365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9" name="Shape 9"/>
          <p:cNvSpPr/>
          <p:nvPr/>
        </p:nvSpPr>
        <p:spPr>
          <a:xfrm>
            <a:off x="372035" y="3678300"/>
            <a:ext cx="8399999" cy="904800"/>
          </a:xfrm>
          <a:prstGeom prst="roundRect">
            <a:avLst>
              <a:gd name="adj" fmla="val 15243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685800" y="473108"/>
            <a:ext cx="7772400" cy="2842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SzPct val="100000"/>
              <a:defRPr sz="7200"/>
            </a:lvl1pPr>
            <a:lvl2pPr>
              <a:spcBef>
                <a:spcPts val="0"/>
              </a:spcBef>
              <a:buSzPct val="100000"/>
              <a:defRPr sz="7200"/>
            </a:lvl2pPr>
            <a:lvl3pPr>
              <a:spcBef>
                <a:spcPts val="0"/>
              </a:spcBef>
              <a:buSzPct val="100000"/>
              <a:defRPr sz="7200"/>
            </a:lvl3pPr>
            <a:lvl4pPr>
              <a:spcBef>
                <a:spcPts val="0"/>
              </a:spcBef>
              <a:buSzPct val="100000"/>
              <a:defRPr sz="7200"/>
            </a:lvl4pPr>
            <a:lvl5pPr>
              <a:spcBef>
                <a:spcPts val="0"/>
              </a:spcBef>
              <a:buSzPct val="100000"/>
              <a:defRPr sz="7200"/>
            </a:lvl5pPr>
            <a:lvl6pPr>
              <a:spcBef>
                <a:spcPts val="0"/>
              </a:spcBef>
              <a:buSzPct val="100000"/>
              <a:defRPr sz="7200"/>
            </a:lvl6pPr>
            <a:lvl7pPr>
              <a:spcBef>
                <a:spcPts val="0"/>
              </a:spcBef>
              <a:buSzPct val="100000"/>
              <a:defRPr sz="7200"/>
            </a:lvl7pPr>
            <a:lvl8pPr>
              <a:spcBef>
                <a:spcPts val="0"/>
              </a:spcBef>
              <a:buSzPct val="100000"/>
              <a:defRPr sz="7200"/>
            </a:lvl8pPr>
            <a:lvl9pPr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685800" y="3896921"/>
            <a:ext cx="7772400" cy="46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buNone/>
              <a:defRPr/>
            </a:lvl1pPr>
            <a:lvl2pPr>
              <a:spcBef>
                <a:spcPts val="0"/>
              </a:spcBef>
              <a:buSzPct val="100000"/>
              <a:buNone/>
              <a:defRPr sz="3000"/>
            </a:lvl2pPr>
            <a:lvl3pPr>
              <a:spcBef>
                <a:spcPts val="0"/>
              </a:spcBef>
              <a:buSzPct val="100000"/>
              <a:buNone/>
              <a:defRPr sz="3000"/>
            </a:lvl3pPr>
            <a:lvl4pPr>
              <a:spcBef>
                <a:spcPts val="0"/>
              </a:spcBef>
              <a:buSzPct val="100000"/>
              <a:buNone/>
              <a:defRPr sz="3000"/>
            </a:lvl4pPr>
            <a:lvl5pPr>
              <a:spcBef>
                <a:spcPts val="0"/>
              </a:spcBef>
              <a:buSzPct val="100000"/>
              <a:buNone/>
              <a:defRPr sz="3000"/>
            </a:lvl5pPr>
            <a:lvl6pPr>
              <a:spcBef>
                <a:spcPts val="0"/>
              </a:spcBef>
              <a:buSzPct val="100000"/>
              <a:buNone/>
              <a:defRPr sz="3000"/>
            </a:lvl6pPr>
            <a:lvl7pPr>
              <a:spcBef>
                <a:spcPts val="0"/>
              </a:spcBef>
              <a:buSzPct val="100000"/>
              <a:buNone/>
              <a:defRPr sz="3000"/>
            </a:lvl7pPr>
            <a:lvl8pPr>
              <a:spcBef>
                <a:spcPts val="0"/>
              </a:spcBef>
              <a:buSzPct val="100000"/>
              <a:buNone/>
              <a:defRPr sz="3000"/>
            </a:lvl8pPr>
            <a:lvl9pPr>
              <a:spcBef>
                <a:spcPts val="0"/>
              </a:spcBef>
              <a:buSzPct val="100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372035" y="1163170"/>
            <a:ext cx="8399999" cy="38778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372035" y="1163170"/>
            <a:ext cx="4114800" cy="38778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9" name="Shape 19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25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4657164" y="1163170"/>
            <a:ext cx="4114800" cy="3877800"/>
          </a:xfrm>
          <a:prstGeom prst="roundRect">
            <a:avLst>
              <a:gd name="adj" fmla="val 3784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761353" y="1200150"/>
            <a:ext cx="3925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372035" y="1163170"/>
            <a:ext cx="8399999" cy="3877800"/>
          </a:xfrm>
          <a:prstGeom prst="roundRect">
            <a:avLst>
              <a:gd name="adj" fmla="val 297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" name="Shape 26"/>
          <p:cNvSpPr/>
          <p:nvPr/>
        </p:nvSpPr>
        <p:spPr>
          <a:xfrm rot="10800000" flipH="1">
            <a:off x="372035" y="59"/>
            <a:ext cx="8399999" cy="1049700"/>
          </a:xfrm>
          <a:prstGeom prst="round2SameRect">
            <a:avLst>
              <a:gd name="adj1" fmla="val 10590"/>
              <a:gd name="adj2" fmla="val 0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372035" y="4276652"/>
            <a:ext cx="8399999" cy="6491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 b="1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72035" y="233279"/>
            <a:ext cx="8399999" cy="3868499"/>
          </a:xfrm>
          <a:prstGeom prst="roundRect">
            <a:avLst>
              <a:gd name="adj" fmla="val 2776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372035" y="235584"/>
            <a:ext cx="8399999" cy="4672199"/>
          </a:xfrm>
          <a:prstGeom prst="roundRect">
            <a:avLst>
              <a:gd name="adj" fmla="val 225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13952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1pPr>
            <a:lvl2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2pPr>
            <a:lvl3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3pPr>
            <a:lvl4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4pPr>
            <a:lvl5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5pPr>
            <a:lvl6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6pPr>
            <a:lvl7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7pPr>
            <a:lvl8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8pPr>
            <a:lvl9pPr>
              <a:spcBef>
                <a:spcPts val="0"/>
              </a:spcBef>
              <a:buClr>
                <a:schemeClr val="dk2"/>
              </a:buClr>
              <a:buSzPct val="100000"/>
              <a:buNone/>
              <a:defRPr sz="36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ctrTitle"/>
          </p:nvPr>
        </p:nvSpPr>
        <p:spPr>
          <a:xfrm>
            <a:off x="685800" y="473108"/>
            <a:ext cx="7772400" cy="2842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s"/>
              <a:t>Cuadro comparativo</a:t>
            </a:r>
          </a:p>
        </p:txBody>
      </p:sp>
      <p:sp>
        <p:nvSpPr>
          <p:cNvPr id="35" name="Shape 35"/>
          <p:cNvSpPr txBox="1">
            <a:spLocks noGrp="1"/>
          </p:cNvSpPr>
          <p:nvPr>
            <p:ph type="subTitle" idx="1"/>
          </p:nvPr>
        </p:nvSpPr>
        <p:spPr>
          <a:xfrm>
            <a:off x="685800" y="3896921"/>
            <a:ext cx="7772400" cy="46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s" sz="2400"/>
              <a:t>Miriam Domínguez #3   Claudia González # 5</a:t>
            </a:r>
          </a:p>
          <a:p>
            <a:pPr>
              <a:spcBef>
                <a:spcPts val="0"/>
              </a:spcBef>
              <a:buNone/>
            </a:pPr>
            <a:r>
              <a:rPr lang="es" sz="2400"/>
              <a:t> Valeria Pruneda #16  Rocío Salazar #18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Shape 40"/>
          <p:cNvGraphicFramePr/>
          <p:nvPr/>
        </p:nvGraphicFramePr>
        <p:xfrm>
          <a:off x="508700" y="46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{8CF4FF39-2410-4290-890B-4A14F79353E9}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forma habitualmente para preparar a las personas jóvenes de cualquier grupo social para su integración a la colectividad ha sido a través de procesos generalmente individuales ya sea por padres, o maestros  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aparición de diferentes modelos organizativos es la respuesta a muchas inquietudes en la enseñanza 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En las organizaciones grupales se pueden clasificar por su ámbito de intervención: grupo/escuela y grupo/aula </a:t>
                      </a:r>
                    </a:p>
                    <a:p>
                      <a:pPr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El profesor se dedica a enseñar, asumen el proyecto de educar 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formación recibida no los prepara suficiente para el trabajo con los niños, ni el dominio de conocimientos que se quieren enseñar 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formación intenta acomodarse a nuevos desafíos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relación entre enseñanza y aprendizaje no es mecánica  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“Para ser maestro no se necesita ser ninguna lumbrera, no se necesita ser sabio, basta, amar a los chicos y dedicarse “ (Meloni 2006)</a:t>
                      </a:r>
                    </a:p>
                    <a:p>
                      <a:pPr marL="457200" lvl="0" indent="-317500" algn="just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verdadera competencia del profesor es esencialmente didáctica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Shape 45"/>
          <p:cNvGraphicFramePr/>
          <p:nvPr/>
        </p:nvGraphicFramePr>
        <p:xfrm>
          <a:off x="508700" y="46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{19D13236-D65F-4DB2-BC18-C947BBCDA9A5}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Se deriva si el trabajo se realiza con todo el grupo o si se hacen grupos o equipos fijos o móviles 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 u="sng"/>
                        <a:t>Grupo/escuela</a:t>
                      </a:r>
                      <a:r>
                        <a:rPr lang="es"/>
                        <a:t>: Actividades que se realizan en diferentes tipos de agrupamientos (asambleas, actividades deportivas culturales, etc)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 u="sng"/>
                        <a:t>Grupo/clase</a:t>
                      </a:r>
                      <a:r>
                        <a:rPr lang="es"/>
                        <a:t>: grupos fijos de edad, los componentes varían según la actividad a aplicar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-Fracasa quien no distingue y diferencia contextos, quien no dispone de un saber adecuar la enseñanza a distintas y cambiante situaciones por las que pasan los alumnos</a:t>
                      </a:r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Fracasa quien no sabe lo suficiente del otro de la educación </a:t>
                      </a:r>
                    </a:p>
                    <a:p>
                      <a:pPr marL="457200" lvl="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b="1"/>
                        <a:t>Conocimiento</a:t>
                      </a:r>
                      <a:r>
                        <a:rPr lang="es"/>
                        <a:t>: Remite a un conjunto de significados creados por los hombres, cuya característica principal es la de ser intercambiables y servir de medio de orientación.</a:t>
                      </a:r>
                    </a:p>
                    <a:p>
                      <a:pPr marL="457200" lvl="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b="1"/>
                        <a:t>Saber:</a:t>
                      </a:r>
                      <a:r>
                        <a:rPr lang="es"/>
                        <a:t> Hace referencia a una dimensión más instrumental, incluso ligada a una expresión frecuente en los discursos pedagógicos, </a:t>
                      </a:r>
                      <a:r>
                        <a:rPr lang="es" i="1" u="sng"/>
                        <a:t>Saber es probar</a:t>
                      </a:r>
                      <a:r>
                        <a:rPr lang="es"/>
                        <a:t>.</a:t>
                      </a:r>
                    </a:p>
                    <a:p>
                      <a:pPr marL="457200" lvl="0" indent="-228600" algn="just"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marL="457200" lvl="0" indent="-317500" algn="just" rtl="0">
                        <a:spcBef>
                          <a:spcPts val="0"/>
                        </a:spcBef>
                        <a:buClr>
                          <a:srgbClr val="000000"/>
                        </a:buClr>
                        <a:buFont typeface="Arial"/>
                        <a:buChar char="-"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Shape 50"/>
          <p:cNvGraphicFramePr/>
          <p:nvPr/>
        </p:nvGraphicFramePr>
        <p:xfrm>
          <a:off x="508700" y="46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{D1BAB544-6D52-4424-99A8-6313AEB249CF}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Las características de l organización grupal esta determinado por: 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1- organización y estructura de gestión del centro 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2- actividades que realiza todo el centro de forma colectiva, las cuales son cruciales para el sentimiento de identificación personal tanto para alumno como maestro.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-La clase en gran grupo es cuando los alumnos hacen lo mismo al mismo tiempo ( escuchar, ver, tomar apuntes) y es la organización más ordinal.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-La clase en equipos fijos consiste en distribuir a los alumnos de 5 a 8 personas, cada equipo ejerce y tiene funciones determinadas.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sz="1100" b="1"/>
                        <a:t>Enseñar y Contar</a:t>
                      </a:r>
                    </a:p>
                    <a:p>
                      <a:pPr marL="45720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sz="1100"/>
                        <a:t>Conocer para enseñar, en el sentido de estar preparado como docente enseñante, para poner a disposición o mostrar distintas versiones del mundo a todos. Pero también saber acerca del enseñar.</a:t>
                      </a:r>
                    </a:p>
                    <a:p>
                      <a:pPr marL="45720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sz="1100"/>
                        <a:t>Se define un repertorio básico habilitante para “comenzara participar “ en la tarea de” ayudar a aprender “. Son treinta y cuatro capacidades básicas, dieciocho de las cuales remiten a la instrucción y el resto a la planificación, evaluación, dinámica grupal, disciplina y organización y desempeño institucional.</a:t>
                      </a:r>
                    </a:p>
                    <a:p>
                      <a:pPr marL="45720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sz="1100" b="1"/>
                        <a:t>Oferta y Demanda</a:t>
                      </a:r>
                    </a:p>
                    <a:p>
                      <a:pPr marL="457200" indent="-228600" algn="just" rtl="0">
                        <a:spcBef>
                          <a:spcPts val="0"/>
                        </a:spcBef>
                        <a:buNone/>
                      </a:pPr>
                      <a:r>
                        <a:rPr lang="es" sz="1100"/>
                        <a:t> El contexto/ demanda entro a discusión en cuanto a ver a los docentes como meros proveedores.        	Lo arrebatador del aprendizaje es cuando se escucha algo que no se sabía antes, cuando alguien puede interesar a otro en lo que le resulta hasta ese momento, radicalmente ajeno, como llegado de otro planeta.</a:t>
                      </a:r>
                    </a:p>
                    <a:p>
                      <a:pPr marL="457200" lvl="0" indent="-228600" algn="just" rtl="0">
                        <a:spcBef>
                          <a:spcPts val="0"/>
                        </a:spcBef>
                        <a:buNone/>
                      </a:pPr>
                      <a:endParaRPr sz="1100"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Shape 55"/>
          <p:cNvGraphicFramePr/>
          <p:nvPr/>
        </p:nvGraphicFramePr>
        <p:xfrm>
          <a:off x="508700" y="46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{21B1A367-64DA-4A12-9116-36F996B86BE8}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-La clase organizada en equipos móviles o flexible implica el conjunto de dos o más alumnos con la finalidad de realizar una tarea determinada.</a:t>
                      </a:r>
                    </a:p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-El trabajo individual consiste en las actividades de cada chico o chica.</a:t>
                      </a:r>
                    </a:p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-Los contratos del trabajo consisten en facilitar el trabajo del profesorado al proponer actividades de aprendizaje apropiadas a sus posibilidades e intereses.</a:t>
                      </a:r>
                    </a:p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-El tiempo y el espacio maneja un papel crucial en la intervención pedagógica.</a:t>
                      </a:r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 b="1"/>
                        <a:t>Oferta y Demanda</a:t>
                      </a:r>
                    </a:p>
                    <a:p>
                      <a:pPr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 El contexto/ demandaentró a discusión en cuanto a ver a los docentes como meros proveedores.        	</a:t>
                      </a:r>
                    </a:p>
                    <a:p>
                      <a:pPr lvl="0" algn="just"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Lo arrebatador del aprendizaje es cuando se escucha algo que no se sabía antes, cuando alguien puede interesar a otro en lo que le resulta hasta ese momento, radicalmente ajeno, como llegado de otro planeta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Shape 60"/>
          <p:cNvGraphicFramePr/>
          <p:nvPr/>
        </p:nvGraphicFramePr>
        <p:xfrm>
          <a:off x="487325" y="391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{E1424ABC-A09A-48B5-9E4E-572DE4C20288}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No hay un solo protocolo para contar y  enseñar.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No se trata de compartir una experiencia si no dejar un aprendizaje de esa experiencia.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r>
                        <a:rPr lang="es"/>
                        <a:t>Se suele afirmar que la enseñanza fracasa porque no se encuentran las claves.</a:t>
                      </a:r>
                    </a:p>
                    <a:p>
                      <a:pPr rtl="0">
                        <a:spcBef>
                          <a:spcPts val="0"/>
                        </a:spcBef>
                        <a:buNone/>
                      </a:pPr>
                      <a:endParaRPr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Shape 65"/>
          <p:cNvGraphicFramePr/>
          <p:nvPr/>
        </p:nvGraphicFramePr>
        <p:xfrm>
          <a:off x="584900" y="46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{991BE689-E8B6-4F0E-8B4F-C5AB965BB5AF}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Los objetos escolares oficiales se tratan de los objetos funcionales a la tarea escolar de manera manifiesta y aceptada.</a:t>
                      </a:r>
                    </a:p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Los objetos escolares en disputa se tratan de objetos que no hay consenso sobre su pertinencia en la tarea escolar. </a:t>
                      </a:r>
                    </a:p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Los objetos ilícitos son objetos que están manifiestamente prohibidos.</a:t>
                      </a:r>
                    </a:p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cultura escolar en lo que respecta a la dimensión material debe basarse en contar con objetos escolares bien definidos y disponer de herramientas para producir nuevos objetos.</a:t>
                      </a:r>
                    </a:p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La nueva cultura escolar no esta haciendo un esfuerzo por depositar en los objetos filosofías de enseñanza y concepciones del aprendizaje.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Shape 70"/>
          <p:cNvGraphicFramePr/>
          <p:nvPr/>
        </p:nvGraphicFramePr>
        <p:xfrm>
          <a:off x="584900" y="465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{92DC8DC9-81D4-4B85-B494-CC753A4E37DC}</a:tableStyleId>
              </a:tblPr>
              <a:tblGrid>
                <a:gridCol w="3975075"/>
                <a:gridCol w="3975075"/>
              </a:tblGrid>
              <a:tr h="812500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Antoni Zabala 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s" sz="2400" b="1"/>
                        <a:t>Daniel Brailovsky</a:t>
                      </a:r>
                    </a:p>
                  </a:txBody>
                  <a:tcPr marL="68575" marR="68575" marT="91425" marB="91425"/>
                </a:tc>
              </a:tr>
              <a:tr h="3440875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457200" lvl="0" indent="-317500" rtl="0">
                        <a:spcBef>
                          <a:spcPts val="0"/>
                        </a:spcBef>
                        <a:buClr>
                          <a:srgbClr val="000000"/>
                        </a:buClr>
                        <a:buSzPct val="100000"/>
                        <a:buFont typeface="Arial"/>
                        <a:buChar char="-"/>
                      </a:pPr>
                      <a:r>
                        <a:rPr lang="es"/>
                        <a:t>El procesamiento y disputa sobre los nuevos objetos escolares cada vez son más extraescolares y no los propicia la escuela sino el afán de modernizarse por fuera de las reglas de la institución. </a:t>
                      </a: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abel">
  <a:themeElements>
    <a:clrScheme name="Custom 352">
      <a:dk1>
        <a:srgbClr val="333333"/>
      </a:dk1>
      <a:lt1>
        <a:srgbClr val="FFFFFF"/>
      </a:lt1>
      <a:dk2>
        <a:srgbClr val="800000"/>
      </a:dk2>
      <a:lt2>
        <a:srgbClr val="CCCCCC"/>
      </a:lt2>
      <a:accent1>
        <a:srgbClr val="0E427E"/>
      </a:accent1>
      <a:accent2>
        <a:srgbClr val="C5AF48"/>
      </a:accent2>
      <a:accent3>
        <a:srgbClr val="327C56"/>
      </a:accent3>
      <a:accent4>
        <a:srgbClr val="387B7D"/>
      </a:accent4>
      <a:accent5>
        <a:srgbClr val="BA7436"/>
      </a:accent5>
      <a:accent6>
        <a:srgbClr val="804000"/>
      </a:accent6>
      <a:hlink>
        <a:srgbClr val="1D6B8D"/>
      </a:hlink>
      <a:folHlink>
        <a:srgbClr val="103B4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841</Words>
  <Application>Microsoft Office PowerPoint</Application>
  <PresentationFormat>Presentación en pantalla (16:9)</PresentationFormat>
  <Paragraphs>61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Arial</vt:lpstr>
      <vt:lpstr>label</vt:lpstr>
      <vt:lpstr>Cuadro comparativo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Cuadro comparativo</dc:title>
  <dc:creator>Ana Rosales</dc:creator>
  <cp:lastModifiedBy>Ana Rosales</cp:lastModifiedBy>
  <cp:revision>1</cp:revision>
  <dcterms:modified xsi:type="dcterms:W3CDTF">2014-11-20T16:15:28Z</dcterms:modified>
</cp:coreProperties>
</file>