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313" r:id="rId2"/>
    <p:sldId id="314" r:id="rId3"/>
    <p:sldId id="291" r:id="rId4"/>
    <p:sldId id="292" r:id="rId5"/>
    <p:sldId id="258" r:id="rId6"/>
    <p:sldId id="257" r:id="rId7"/>
    <p:sldId id="259" r:id="rId8"/>
    <p:sldId id="294" r:id="rId9"/>
    <p:sldId id="260" r:id="rId10"/>
    <p:sldId id="261" r:id="rId11"/>
    <p:sldId id="267" r:id="rId12"/>
    <p:sldId id="295" r:id="rId13"/>
    <p:sldId id="262" r:id="rId14"/>
    <p:sldId id="268" r:id="rId15"/>
    <p:sldId id="311" r:id="rId16"/>
    <p:sldId id="269" r:id="rId17"/>
    <p:sldId id="296" r:id="rId18"/>
    <p:sldId id="297" r:id="rId19"/>
    <p:sldId id="298" r:id="rId20"/>
    <p:sldId id="299" r:id="rId21"/>
    <p:sldId id="300" r:id="rId22"/>
    <p:sldId id="301" r:id="rId23"/>
    <p:sldId id="308" r:id="rId24"/>
    <p:sldId id="302" r:id="rId25"/>
    <p:sldId id="309" r:id="rId26"/>
    <p:sldId id="303" r:id="rId27"/>
    <p:sldId id="310" r:id="rId28"/>
    <p:sldId id="305" r:id="rId29"/>
    <p:sldId id="304" r:id="rId30"/>
    <p:sldId id="306" r:id="rId31"/>
    <p:sldId id="307" r:id="rId32"/>
    <p:sldId id="289" r:id="rId3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74" autoAdjust="0"/>
    <p:restoredTop sz="98757" autoAdjust="0"/>
  </p:normalViewPr>
  <p:slideViewPr>
    <p:cSldViewPr>
      <p:cViewPr>
        <p:scale>
          <a:sx n="73" d="100"/>
          <a:sy n="73" d="100"/>
        </p:scale>
        <p:origin x="-12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63B2D6-84CE-4068-8CC5-EDBE8DDE8EBE}" type="datetimeFigureOut">
              <a:rPr lang="es-MX" smtClean="0"/>
              <a:t>18/11/2014</a:t>
            </a:fld>
            <a:endParaRPr lang="es-MX"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B4664E-6F8B-4687-80B9-69B47051D2DB}" type="slidenum">
              <a:rPr lang="es-MX" smtClean="0"/>
              <a:t>‹Nº›</a:t>
            </a:fld>
            <a:endParaRPr lang="es-MX" dirty="0"/>
          </a:p>
        </p:txBody>
      </p:sp>
    </p:spTree>
    <p:extLst>
      <p:ext uri="{BB962C8B-B14F-4D97-AF65-F5344CB8AC3E}">
        <p14:creationId xmlns:p14="http://schemas.microsoft.com/office/powerpoint/2010/main" val="2074618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59E03D99-1455-4EA1-90F4-CBE263DB41CF}" type="slidenum">
              <a:rPr lang="es-MX" smtClean="0"/>
              <a:t>7</a:t>
            </a:fld>
            <a:endParaRPr lang="es-MX" dirty="0"/>
          </a:p>
        </p:txBody>
      </p:sp>
    </p:spTree>
    <p:extLst>
      <p:ext uri="{BB962C8B-B14F-4D97-AF65-F5344CB8AC3E}">
        <p14:creationId xmlns:p14="http://schemas.microsoft.com/office/powerpoint/2010/main" val="494047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59E03D99-1455-4EA1-90F4-CBE263DB41CF}" type="slidenum">
              <a:rPr lang="es-MX" smtClean="0"/>
              <a:t>10</a:t>
            </a:fld>
            <a:endParaRPr lang="es-MX" dirty="0"/>
          </a:p>
        </p:txBody>
      </p:sp>
    </p:spTree>
    <p:extLst>
      <p:ext uri="{BB962C8B-B14F-4D97-AF65-F5344CB8AC3E}">
        <p14:creationId xmlns:p14="http://schemas.microsoft.com/office/powerpoint/2010/main" val="4940472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smtClean="0"/>
              <a:t>Juego</a:t>
            </a:r>
            <a:r>
              <a:rPr lang="es-MX" baseline="0" dirty="0" smtClean="0"/>
              <a:t> dime tu nombre</a:t>
            </a:r>
            <a:endParaRPr lang="es-MX" dirty="0"/>
          </a:p>
        </p:txBody>
      </p:sp>
      <p:sp>
        <p:nvSpPr>
          <p:cNvPr id="4" name="3 Marcador de número de diapositiva"/>
          <p:cNvSpPr>
            <a:spLocks noGrp="1"/>
          </p:cNvSpPr>
          <p:nvPr>
            <p:ph type="sldNum" sz="quarter" idx="10"/>
          </p:nvPr>
        </p:nvSpPr>
        <p:spPr/>
        <p:txBody>
          <a:bodyPr/>
          <a:lstStyle/>
          <a:p>
            <a:fld id="{83A1A940-D0D6-44A3-BA55-D823AFE26DF8}" type="slidenum">
              <a:rPr lang="es-MX" smtClean="0"/>
              <a:t>13</a:t>
            </a:fld>
            <a:endParaRPr lang="es-MX" dirty="0"/>
          </a:p>
        </p:txBody>
      </p:sp>
    </p:spTree>
    <p:extLst>
      <p:ext uri="{BB962C8B-B14F-4D97-AF65-F5344CB8AC3E}">
        <p14:creationId xmlns:p14="http://schemas.microsoft.com/office/powerpoint/2010/main" val="2895288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51FC6F6C-1E2E-40D7-B1CB-C4FD4A301A54}" type="datetimeFigureOut">
              <a:rPr lang="es-MX" smtClean="0"/>
              <a:t>18/11/2014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8D3D84E-A78F-4803-9281-AE611A65E7EB}" type="slidenum">
              <a:rPr lang="es-MX" smtClean="0"/>
              <a:t>‹Nº›</a:t>
            </a:fld>
            <a:endParaRPr lang="es-MX" dirty="0"/>
          </a:p>
        </p:txBody>
      </p:sp>
    </p:spTree>
    <p:extLst>
      <p:ext uri="{BB962C8B-B14F-4D97-AF65-F5344CB8AC3E}">
        <p14:creationId xmlns:p14="http://schemas.microsoft.com/office/powerpoint/2010/main" val="4225246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51FC6F6C-1E2E-40D7-B1CB-C4FD4A301A54}" type="datetimeFigureOut">
              <a:rPr lang="es-MX" smtClean="0"/>
              <a:t>18/11/2014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8D3D84E-A78F-4803-9281-AE611A65E7EB}" type="slidenum">
              <a:rPr lang="es-MX" smtClean="0"/>
              <a:t>‹Nº›</a:t>
            </a:fld>
            <a:endParaRPr lang="es-MX" dirty="0"/>
          </a:p>
        </p:txBody>
      </p:sp>
    </p:spTree>
    <p:extLst>
      <p:ext uri="{BB962C8B-B14F-4D97-AF65-F5344CB8AC3E}">
        <p14:creationId xmlns:p14="http://schemas.microsoft.com/office/powerpoint/2010/main" val="4084572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51FC6F6C-1E2E-40D7-B1CB-C4FD4A301A54}" type="datetimeFigureOut">
              <a:rPr lang="es-MX" smtClean="0"/>
              <a:t>18/11/2014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8D3D84E-A78F-4803-9281-AE611A65E7EB}" type="slidenum">
              <a:rPr lang="es-MX" smtClean="0"/>
              <a:t>‹Nº›</a:t>
            </a:fld>
            <a:endParaRPr lang="es-MX" dirty="0"/>
          </a:p>
        </p:txBody>
      </p:sp>
    </p:spTree>
    <p:extLst>
      <p:ext uri="{BB962C8B-B14F-4D97-AF65-F5344CB8AC3E}">
        <p14:creationId xmlns:p14="http://schemas.microsoft.com/office/powerpoint/2010/main" val="3040576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51FC6F6C-1E2E-40D7-B1CB-C4FD4A301A54}" type="datetimeFigureOut">
              <a:rPr lang="es-MX" smtClean="0"/>
              <a:t>18/11/2014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8D3D84E-A78F-4803-9281-AE611A65E7EB}" type="slidenum">
              <a:rPr lang="es-MX" smtClean="0"/>
              <a:t>‹Nº›</a:t>
            </a:fld>
            <a:endParaRPr lang="es-MX" dirty="0"/>
          </a:p>
        </p:txBody>
      </p:sp>
    </p:spTree>
    <p:extLst>
      <p:ext uri="{BB962C8B-B14F-4D97-AF65-F5344CB8AC3E}">
        <p14:creationId xmlns:p14="http://schemas.microsoft.com/office/powerpoint/2010/main" val="1661112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1FC6F6C-1E2E-40D7-B1CB-C4FD4A301A54}" type="datetimeFigureOut">
              <a:rPr lang="es-MX" smtClean="0"/>
              <a:t>18/11/2014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8D3D84E-A78F-4803-9281-AE611A65E7EB}" type="slidenum">
              <a:rPr lang="es-MX" smtClean="0"/>
              <a:t>‹Nº›</a:t>
            </a:fld>
            <a:endParaRPr lang="es-MX" dirty="0"/>
          </a:p>
        </p:txBody>
      </p:sp>
    </p:spTree>
    <p:extLst>
      <p:ext uri="{BB962C8B-B14F-4D97-AF65-F5344CB8AC3E}">
        <p14:creationId xmlns:p14="http://schemas.microsoft.com/office/powerpoint/2010/main" val="1806897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51FC6F6C-1E2E-40D7-B1CB-C4FD4A301A54}" type="datetimeFigureOut">
              <a:rPr lang="es-MX" smtClean="0"/>
              <a:t>18/11/2014</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88D3D84E-A78F-4803-9281-AE611A65E7EB}" type="slidenum">
              <a:rPr lang="es-MX" smtClean="0"/>
              <a:t>‹Nº›</a:t>
            </a:fld>
            <a:endParaRPr lang="es-MX" dirty="0"/>
          </a:p>
        </p:txBody>
      </p:sp>
    </p:spTree>
    <p:extLst>
      <p:ext uri="{BB962C8B-B14F-4D97-AF65-F5344CB8AC3E}">
        <p14:creationId xmlns:p14="http://schemas.microsoft.com/office/powerpoint/2010/main" val="321355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51FC6F6C-1E2E-40D7-B1CB-C4FD4A301A54}" type="datetimeFigureOut">
              <a:rPr lang="es-MX" smtClean="0"/>
              <a:t>18/11/2014</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88D3D84E-A78F-4803-9281-AE611A65E7EB}" type="slidenum">
              <a:rPr lang="es-MX" smtClean="0"/>
              <a:t>‹Nº›</a:t>
            </a:fld>
            <a:endParaRPr lang="es-MX" dirty="0"/>
          </a:p>
        </p:txBody>
      </p:sp>
    </p:spTree>
    <p:extLst>
      <p:ext uri="{BB962C8B-B14F-4D97-AF65-F5344CB8AC3E}">
        <p14:creationId xmlns:p14="http://schemas.microsoft.com/office/powerpoint/2010/main" val="3542355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51FC6F6C-1E2E-40D7-B1CB-C4FD4A301A54}" type="datetimeFigureOut">
              <a:rPr lang="es-MX" smtClean="0"/>
              <a:t>18/11/2014</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88D3D84E-A78F-4803-9281-AE611A65E7EB}" type="slidenum">
              <a:rPr lang="es-MX" smtClean="0"/>
              <a:t>‹Nº›</a:t>
            </a:fld>
            <a:endParaRPr lang="es-MX" dirty="0"/>
          </a:p>
        </p:txBody>
      </p:sp>
    </p:spTree>
    <p:extLst>
      <p:ext uri="{BB962C8B-B14F-4D97-AF65-F5344CB8AC3E}">
        <p14:creationId xmlns:p14="http://schemas.microsoft.com/office/powerpoint/2010/main" val="2413933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1FC6F6C-1E2E-40D7-B1CB-C4FD4A301A54}" type="datetimeFigureOut">
              <a:rPr lang="es-MX" smtClean="0"/>
              <a:t>18/11/2014</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88D3D84E-A78F-4803-9281-AE611A65E7EB}" type="slidenum">
              <a:rPr lang="es-MX" smtClean="0"/>
              <a:t>‹Nº›</a:t>
            </a:fld>
            <a:endParaRPr lang="es-MX" dirty="0"/>
          </a:p>
        </p:txBody>
      </p:sp>
    </p:spTree>
    <p:extLst>
      <p:ext uri="{BB962C8B-B14F-4D97-AF65-F5344CB8AC3E}">
        <p14:creationId xmlns:p14="http://schemas.microsoft.com/office/powerpoint/2010/main" val="3407421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FC6F6C-1E2E-40D7-B1CB-C4FD4A301A54}" type="datetimeFigureOut">
              <a:rPr lang="es-MX" smtClean="0"/>
              <a:t>18/11/2014</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88D3D84E-A78F-4803-9281-AE611A65E7EB}" type="slidenum">
              <a:rPr lang="es-MX" smtClean="0"/>
              <a:t>‹Nº›</a:t>
            </a:fld>
            <a:endParaRPr lang="es-MX" dirty="0"/>
          </a:p>
        </p:txBody>
      </p:sp>
    </p:spTree>
    <p:extLst>
      <p:ext uri="{BB962C8B-B14F-4D97-AF65-F5344CB8AC3E}">
        <p14:creationId xmlns:p14="http://schemas.microsoft.com/office/powerpoint/2010/main" val="3750346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FC6F6C-1E2E-40D7-B1CB-C4FD4A301A54}" type="datetimeFigureOut">
              <a:rPr lang="es-MX" smtClean="0"/>
              <a:t>18/11/2014</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88D3D84E-A78F-4803-9281-AE611A65E7EB}" type="slidenum">
              <a:rPr lang="es-MX" smtClean="0"/>
              <a:t>‹Nº›</a:t>
            </a:fld>
            <a:endParaRPr lang="es-MX" dirty="0"/>
          </a:p>
        </p:txBody>
      </p:sp>
    </p:spTree>
    <p:extLst>
      <p:ext uri="{BB962C8B-B14F-4D97-AF65-F5344CB8AC3E}">
        <p14:creationId xmlns:p14="http://schemas.microsoft.com/office/powerpoint/2010/main" val="100931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FC6F6C-1E2E-40D7-B1CB-C4FD4A301A54}" type="datetimeFigureOut">
              <a:rPr lang="es-MX" smtClean="0"/>
              <a:t>18/11/2014</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D3D84E-A78F-4803-9281-AE611A65E7EB}" type="slidenum">
              <a:rPr lang="es-MX" smtClean="0"/>
              <a:t>‹Nº›</a:t>
            </a:fld>
            <a:endParaRPr lang="es-MX" dirty="0"/>
          </a:p>
        </p:txBody>
      </p:sp>
    </p:spTree>
    <p:extLst>
      <p:ext uri="{BB962C8B-B14F-4D97-AF65-F5344CB8AC3E}">
        <p14:creationId xmlns:p14="http://schemas.microsoft.com/office/powerpoint/2010/main" val="25290338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http://www.storyplace.org/sp/preschool/activities/clydesmile.asp?themeid=5"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251520" y="116632"/>
            <a:ext cx="8712968" cy="6771084"/>
          </a:xfrm>
          <a:prstGeom prst="rect">
            <a:avLst/>
          </a:prstGeom>
          <a:noFill/>
        </p:spPr>
        <p:txBody>
          <a:bodyPr wrap="square" rtlCol="0">
            <a:spAutoFit/>
          </a:bodyPr>
          <a:lstStyle/>
          <a:p>
            <a:pPr algn="ctr"/>
            <a:r>
              <a:rPr lang="es-MX" sz="2400" dirty="0">
                <a:effectLst>
                  <a:outerShdw blurRad="38100" dist="38100" dir="2700000" algn="tl">
                    <a:srgbClr val="000000">
                      <a:alpha val="43137"/>
                    </a:srgbClr>
                  </a:outerShdw>
                </a:effectLst>
                <a:latin typeface="Century Gothic" panose="020B0502020202020204" pitchFamily="34" charset="0"/>
              </a:rPr>
              <a:t>Escuela Normal de Educación Preescolar</a:t>
            </a:r>
          </a:p>
          <a:p>
            <a:pPr algn="ctr"/>
            <a:r>
              <a:rPr lang="es-MX" sz="2400" dirty="0" smtClean="0">
                <a:effectLst>
                  <a:outerShdw blurRad="38100" dist="38100" dir="2700000" algn="tl">
                    <a:srgbClr val="000000">
                      <a:alpha val="43137"/>
                    </a:srgbClr>
                  </a:outerShdw>
                </a:effectLst>
                <a:latin typeface="Century Gothic" panose="020B0502020202020204" pitchFamily="34" charset="0"/>
              </a:rPr>
              <a:t>Planeación</a:t>
            </a:r>
          </a:p>
          <a:p>
            <a:pPr algn="ctr"/>
            <a:endParaRPr lang="es-MX" sz="2400" dirty="0">
              <a:latin typeface="Century Gothic" panose="020B0502020202020204" pitchFamily="34" charset="0"/>
            </a:endParaRPr>
          </a:p>
          <a:p>
            <a:pPr algn="ctr"/>
            <a:r>
              <a:rPr lang="es-MX" dirty="0">
                <a:latin typeface="Century Gothic" panose="020B0502020202020204" pitchFamily="34" charset="0"/>
              </a:rPr>
              <a:t> </a:t>
            </a:r>
            <a:r>
              <a:rPr lang="es-MX" sz="1600" u="sng" dirty="0" smtClean="0">
                <a:latin typeface="Century Gothic" panose="020B0502020202020204" pitchFamily="34" charset="0"/>
              </a:rPr>
              <a:t>DATOS DE IDENTIFICACION:</a:t>
            </a:r>
          </a:p>
          <a:p>
            <a:pPr algn="ctr"/>
            <a:endParaRPr lang="es-MX" sz="1400" dirty="0">
              <a:latin typeface="Century Gothic" panose="020B0502020202020204" pitchFamily="34" charset="0"/>
            </a:endParaRPr>
          </a:p>
          <a:p>
            <a:pPr algn="ctr"/>
            <a:r>
              <a:rPr lang="es-MX" sz="2400" dirty="0">
                <a:latin typeface="Century Gothic" panose="020B0502020202020204" pitchFamily="34" charset="0"/>
              </a:rPr>
              <a:t>“Jardín de </a:t>
            </a:r>
            <a:r>
              <a:rPr lang="es-MX" sz="2400" dirty="0" smtClean="0">
                <a:latin typeface="Century Gothic" panose="020B0502020202020204" pitchFamily="34" charset="0"/>
              </a:rPr>
              <a:t>niños: Ana Margarita Gil Del Bosque”                              </a:t>
            </a:r>
          </a:p>
          <a:p>
            <a:pPr algn="ctr"/>
            <a:r>
              <a:rPr lang="es-MX" sz="2400" dirty="0" smtClean="0">
                <a:latin typeface="Century Gothic" panose="020B0502020202020204" pitchFamily="34" charset="0"/>
              </a:rPr>
              <a:t> </a:t>
            </a:r>
            <a:r>
              <a:rPr lang="es-MX" dirty="0">
                <a:latin typeface="Century Gothic" panose="020B0502020202020204" pitchFamily="34" charset="0"/>
              </a:rPr>
              <a:t>Clave: </a:t>
            </a:r>
            <a:r>
              <a:rPr lang="es-MX" dirty="0"/>
              <a:t>05EJN0160O</a:t>
            </a:r>
            <a:r>
              <a:rPr lang="es-MX" dirty="0" smtClean="0"/>
              <a:t>.</a:t>
            </a:r>
            <a:endParaRPr lang="es-MX" dirty="0" smtClean="0">
              <a:latin typeface="Century Gothic" panose="020B0502020202020204" pitchFamily="34" charset="0"/>
            </a:endParaRPr>
          </a:p>
          <a:p>
            <a:pPr algn="ctr"/>
            <a:endParaRPr lang="es-MX" sz="1600" dirty="0" smtClean="0">
              <a:latin typeface="Century Gothic" panose="020B0502020202020204" pitchFamily="34" charset="0"/>
            </a:endParaRPr>
          </a:p>
          <a:p>
            <a:r>
              <a:rPr lang="es-MX" sz="1400" dirty="0" smtClean="0">
                <a:latin typeface="Century Gothic" panose="020B0502020202020204" pitchFamily="34" charset="0"/>
              </a:rPr>
              <a:t>Docente titular: </a:t>
            </a:r>
            <a:r>
              <a:rPr lang="es-MX" sz="1400" dirty="0">
                <a:latin typeface="Century Gothic" panose="020B0502020202020204" pitchFamily="34" charset="0"/>
              </a:rPr>
              <a:t>Maetzin Lugo Ruiz.</a:t>
            </a:r>
          </a:p>
          <a:p>
            <a:r>
              <a:rPr lang="es-MX" sz="1400" dirty="0" smtClean="0">
                <a:latin typeface="Century Gothic" panose="020B0502020202020204" pitchFamily="34" charset="0"/>
              </a:rPr>
              <a:t>Grupo </a:t>
            </a:r>
            <a:r>
              <a:rPr lang="es-MX" sz="1400" dirty="0">
                <a:latin typeface="Century Gothic" panose="020B0502020202020204" pitchFamily="34" charset="0"/>
              </a:rPr>
              <a:t>y sección</a:t>
            </a:r>
            <a:r>
              <a:rPr lang="es-MX" sz="1400" dirty="0" smtClean="0">
                <a:latin typeface="Century Gothic" panose="020B0502020202020204" pitchFamily="34" charset="0"/>
              </a:rPr>
              <a:t>: </a:t>
            </a:r>
            <a:r>
              <a:rPr lang="es-ES" sz="1400" dirty="0">
                <a:latin typeface="Century Gothic" panose="020B0502020202020204" pitchFamily="34" charset="0"/>
              </a:rPr>
              <a:t>2º  ¨B¨ (Multigrado)</a:t>
            </a:r>
            <a:r>
              <a:rPr lang="es-MX" sz="1400" dirty="0" smtClean="0">
                <a:latin typeface="Century Gothic" panose="020B0502020202020204" pitchFamily="34" charset="0"/>
              </a:rPr>
              <a:t>  </a:t>
            </a:r>
          </a:p>
          <a:p>
            <a:r>
              <a:rPr lang="es-MX" sz="1400" dirty="0" smtClean="0">
                <a:latin typeface="Century Gothic" panose="020B0502020202020204" pitchFamily="34" charset="0"/>
              </a:rPr>
              <a:t>                                                          </a:t>
            </a:r>
          </a:p>
          <a:p>
            <a:r>
              <a:rPr lang="es-MX" sz="1400" dirty="0" smtClean="0">
                <a:latin typeface="Century Gothic" panose="020B0502020202020204" pitchFamily="34" charset="0"/>
              </a:rPr>
              <a:t>Total </a:t>
            </a:r>
            <a:r>
              <a:rPr lang="es-MX" sz="1400" dirty="0">
                <a:latin typeface="Century Gothic" panose="020B0502020202020204" pitchFamily="34" charset="0"/>
              </a:rPr>
              <a:t>de niños: </a:t>
            </a:r>
            <a:r>
              <a:rPr lang="es-MX" sz="1400" dirty="0" smtClean="0">
                <a:latin typeface="Century Gothic" panose="020B0502020202020204" pitchFamily="34" charset="0"/>
              </a:rPr>
              <a:t>35                                                Niñas:18                        Niños:17                                              Edad promedio: 4 años</a:t>
            </a:r>
            <a:endParaRPr lang="es-MX" sz="1400" dirty="0">
              <a:latin typeface="Century Gothic" panose="020B0502020202020204" pitchFamily="34" charset="0"/>
            </a:endParaRPr>
          </a:p>
          <a:p>
            <a:pPr lvl="0"/>
            <a:r>
              <a:rPr lang="es-MX" sz="1400" dirty="0" smtClean="0">
                <a:latin typeface="Century Gothic" panose="020B0502020202020204" pitchFamily="34" charset="0"/>
              </a:rPr>
              <a:t>Periodo </a:t>
            </a:r>
            <a:r>
              <a:rPr lang="es-MX" sz="1400" dirty="0">
                <a:latin typeface="Century Gothic" panose="020B0502020202020204" pitchFamily="34" charset="0"/>
              </a:rPr>
              <a:t>de práctica: D</a:t>
            </a:r>
            <a:r>
              <a:rPr lang="es-MX" sz="1400" dirty="0" smtClean="0">
                <a:latin typeface="Century Gothic" panose="020B0502020202020204" pitchFamily="34" charset="0"/>
              </a:rPr>
              <a:t>el 24 de Noviembre al 5 de diciembre 2014</a:t>
            </a:r>
          </a:p>
          <a:p>
            <a:pPr lvl="0"/>
            <a:endParaRPr lang="es-MX" sz="1400" dirty="0">
              <a:latin typeface="Century Gothic" panose="020B0502020202020204" pitchFamily="34" charset="0"/>
            </a:endParaRPr>
          </a:p>
          <a:p>
            <a:pPr lvl="0"/>
            <a:endParaRPr lang="es-MX" sz="1400" dirty="0">
              <a:latin typeface="Century Gothic" panose="020B0502020202020204" pitchFamily="34" charset="0"/>
            </a:endParaRPr>
          </a:p>
          <a:p>
            <a:r>
              <a:rPr lang="es-MX" sz="1400" dirty="0" smtClean="0">
                <a:latin typeface="Century Gothic" panose="020B0502020202020204" pitchFamily="34" charset="0"/>
              </a:rPr>
              <a:t>Alumna practicante: Paola Flores Guzmán                                  Grado y Sección:  5to semestre “B”</a:t>
            </a:r>
          </a:p>
          <a:p>
            <a:endParaRPr lang="es-MX" sz="1400" dirty="0"/>
          </a:p>
          <a:p>
            <a:pPr algn="ctr"/>
            <a:endParaRPr lang="es-MX" sz="1400" dirty="0" smtClean="0"/>
          </a:p>
          <a:p>
            <a:pPr algn="ctr"/>
            <a:r>
              <a:rPr lang="es-MX" sz="1400" b="1" dirty="0" smtClean="0">
                <a:latin typeface="Century Gothic" panose="020B0502020202020204" pitchFamily="34" charset="0"/>
              </a:rPr>
              <a:t>Situación problemática: ¿Cómo mantener el orden en mi salón de clases?</a:t>
            </a:r>
          </a:p>
          <a:p>
            <a:pPr algn="just"/>
            <a:r>
              <a:rPr lang="es-MX" sz="1400" dirty="0" smtClean="0">
                <a:latin typeface="Century Gothic" panose="020B0502020202020204" pitchFamily="34" charset="0"/>
              </a:rPr>
              <a:t>Un gran número</a:t>
            </a:r>
            <a:r>
              <a:rPr lang="es-MX" sz="1400" baseline="0" dirty="0" smtClean="0">
                <a:latin typeface="Century Gothic" panose="020B0502020202020204" pitchFamily="34" charset="0"/>
              </a:rPr>
              <a:t> de alumnos de educación preescolar a lo largo de mis practicas educativas</a:t>
            </a:r>
            <a:r>
              <a:rPr lang="es-MX" sz="1400" dirty="0" smtClean="0">
                <a:latin typeface="Century Gothic" panose="020B0502020202020204" pitchFamily="34" charset="0"/>
              </a:rPr>
              <a:t> </a:t>
            </a:r>
            <a:r>
              <a:rPr lang="es-MX" sz="1400" baseline="0" dirty="0" smtClean="0">
                <a:latin typeface="Century Gothic" panose="020B0502020202020204" pitchFamily="34" charset="0"/>
              </a:rPr>
              <a:t>carecen de seguir reglas y normas, es por eso que en este proyecto educativo se aplicarán actividades didácticas</a:t>
            </a:r>
            <a:r>
              <a:rPr lang="es-MX" sz="1400" dirty="0" smtClean="0">
                <a:latin typeface="Century Gothic" panose="020B0502020202020204" pitchFamily="34" charset="0"/>
              </a:rPr>
              <a:t> donde se empleen reglas y procesos a seguir que lleven un orden, con la utilización de materiales innovadores, que el alumno comprenda que para todo momento es necesario cumplir ciertos requisitos de comportamiento y así promover una buena conducta de convivencia</a:t>
            </a:r>
            <a:r>
              <a:rPr lang="es-MX" sz="1400" dirty="0">
                <a:latin typeface="Century Gothic" panose="020B0502020202020204" pitchFamily="34" charset="0"/>
              </a:rPr>
              <a:t> </a:t>
            </a:r>
            <a:r>
              <a:rPr lang="es-MX" sz="1400" dirty="0" smtClean="0">
                <a:latin typeface="Century Gothic" panose="020B0502020202020204" pitchFamily="34" charset="0"/>
              </a:rPr>
              <a:t>con los demás.</a:t>
            </a:r>
            <a:endParaRPr lang="es-MX" sz="1400" dirty="0"/>
          </a:p>
        </p:txBody>
      </p:sp>
      <p:pic>
        <p:nvPicPr>
          <p:cNvPr id="8" name="7 Imagen" descr="C:\Users\Karla Rodz\Pictures\enep.png"/>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395536" y="166103"/>
            <a:ext cx="1115779" cy="1080120"/>
          </a:xfrm>
          <a:prstGeom prst="rect">
            <a:avLst/>
          </a:prstGeom>
          <a:noFill/>
          <a:ln>
            <a:noFill/>
          </a:ln>
        </p:spPr>
      </p:pic>
    </p:spTree>
    <p:extLst>
      <p:ext uri="{BB962C8B-B14F-4D97-AF65-F5344CB8AC3E}">
        <p14:creationId xmlns:p14="http://schemas.microsoft.com/office/powerpoint/2010/main" val="19221986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2864972864"/>
              </p:ext>
            </p:extLst>
          </p:nvPr>
        </p:nvGraphicFramePr>
        <p:xfrm>
          <a:off x="107504" y="116632"/>
          <a:ext cx="8964488" cy="6624736"/>
        </p:xfrm>
        <a:graphic>
          <a:graphicData uri="http://schemas.openxmlformats.org/drawingml/2006/table">
            <a:tbl>
              <a:tblPr firstRow="1" bandRow="1">
                <a:tableStyleId>{5940675A-B579-460E-94D1-54222C63F5DA}</a:tableStyleId>
              </a:tblPr>
              <a:tblGrid>
                <a:gridCol w="2241122"/>
                <a:gridCol w="2241122"/>
                <a:gridCol w="2241122"/>
                <a:gridCol w="2241122"/>
              </a:tblGrid>
              <a:tr h="6624736">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200" b="1" dirty="0" smtClean="0">
                          <a:latin typeface="+mn-lt"/>
                          <a:cs typeface="Arial" panose="020B0604020202020204" pitchFamily="34" charset="0"/>
                        </a:rPr>
                        <a:t>CAMPO:</a:t>
                      </a: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dirty="0" smtClean="0">
                        <a:latin typeface="+mn-lt"/>
                        <a:cs typeface="Arial" panose="020B0604020202020204" pitchFamily="34" charset="0"/>
                      </a:endParaRPr>
                    </a:p>
                    <a:p>
                      <a:pPr algn="just"/>
                      <a:r>
                        <a:rPr lang="es-MX" sz="1200" b="1" kern="1200" dirty="0" smtClean="0">
                          <a:solidFill>
                            <a:schemeClr val="tx1"/>
                          </a:solidFill>
                          <a:latin typeface="+mn-lt"/>
                          <a:ea typeface="+mn-ea"/>
                          <a:cs typeface="Arial" panose="020B0604020202020204" pitchFamily="34" charset="0"/>
                        </a:rPr>
                        <a:t>Desarrollo físico y salud</a:t>
                      </a:r>
                      <a:endParaRPr lang="es-MX" sz="1200" b="1" kern="1200" dirty="0">
                        <a:solidFill>
                          <a:schemeClr val="tx1"/>
                        </a:solidFill>
                        <a:latin typeface="+mn-lt"/>
                        <a:ea typeface="+mn-ea"/>
                        <a:cs typeface="Arial" panose="020B0604020202020204"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200" b="1" dirty="0" smtClean="0">
                          <a:latin typeface="+mn-lt"/>
                          <a:cs typeface="Arial" panose="020B0604020202020204" pitchFamily="34" charset="0"/>
                        </a:rPr>
                        <a:t>ASPECTO:  </a:t>
                      </a: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dirty="0" smtClean="0">
                        <a:latin typeface="+mn-lt"/>
                        <a:cs typeface="Arial" panose="020B0604020202020204" pitchFamily="34" charset="0"/>
                      </a:endParaRPr>
                    </a:p>
                    <a:p>
                      <a:pPr algn="just"/>
                      <a:r>
                        <a:rPr lang="es-MX" sz="1200" b="1" kern="1200" dirty="0" smtClean="0">
                          <a:solidFill>
                            <a:schemeClr val="tx1"/>
                          </a:solidFill>
                          <a:latin typeface="+mn-lt"/>
                          <a:ea typeface="+mn-ea"/>
                          <a:cs typeface="Arial" panose="020B0604020202020204" pitchFamily="34" charset="0"/>
                        </a:rPr>
                        <a:t>Coordinación, fuerza y equilibrio.</a:t>
                      </a:r>
                    </a:p>
                    <a:p>
                      <a:pPr algn="just"/>
                      <a:endParaRPr lang="es-MX" sz="1200" b="1" kern="1200" dirty="0" smtClean="0">
                        <a:solidFill>
                          <a:schemeClr val="tx1"/>
                        </a:solidFill>
                        <a:latin typeface="+mn-lt"/>
                        <a:ea typeface="+mn-ea"/>
                        <a:cs typeface="Arial" panose="020B0604020202020204" pitchFamily="34" charset="0"/>
                      </a:endParaRPr>
                    </a:p>
                    <a:p>
                      <a:pPr algn="just"/>
                      <a:endParaRPr lang="es-MX" sz="1200" b="1" kern="1200" dirty="0" smtClean="0">
                        <a:solidFill>
                          <a:schemeClr val="tx1"/>
                        </a:solidFill>
                        <a:latin typeface="+mn-lt"/>
                        <a:ea typeface="+mn-ea"/>
                        <a:cs typeface="Arial" panose="020B0604020202020204" pitchFamily="34" charset="0"/>
                      </a:endParaRPr>
                    </a:p>
                    <a:p>
                      <a:pPr algn="just"/>
                      <a:endParaRPr lang="es-MX" sz="1200" b="1" kern="1200" dirty="0" smtClean="0">
                        <a:solidFill>
                          <a:schemeClr val="tx1"/>
                        </a:solidFill>
                        <a:latin typeface="+mn-lt"/>
                        <a:ea typeface="+mn-ea"/>
                        <a:cs typeface="Arial" panose="020B0604020202020204" pitchFamily="34" charset="0"/>
                      </a:endParaRPr>
                    </a:p>
                    <a:p>
                      <a:pPr algn="just"/>
                      <a:endParaRPr lang="es-MX" sz="1200" b="1" kern="1200" dirty="0" smtClean="0">
                        <a:solidFill>
                          <a:schemeClr val="tx1"/>
                        </a:solidFill>
                        <a:latin typeface="+mn-lt"/>
                        <a:ea typeface="+mn-ea"/>
                        <a:cs typeface="Arial" panose="020B0604020202020204" pitchFamily="34" charset="0"/>
                      </a:endParaRPr>
                    </a:p>
                    <a:p>
                      <a:pPr algn="just"/>
                      <a:endParaRPr lang="es-MX" sz="1200" b="1" kern="1200" dirty="0" smtClean="0">
                        <a:solidFill>
                          <a:schemeClr val="tx1"/>
                        </a:solidFill>
                        <a:latin typeface="+mn-lt"/>
                        <a:ea typeface="+mn-ea"/>
                        <a:cs typeface="Arial" panose="020B0604020202020204" pitchFamily="34" charset="0"/>
                      </a:endParaRPr>
                    </a:p>
                    <a:p>
                      <a:pPr algn="just"/>
                      <a:endParaRPr lang="es-MX" sz="1200" b="1" kern="1200" dirty="0" smtClean="0">
                        <a:solidFill>
                          <a:schemeClr val="tx1"/>
                        </a:solidFill>
                        <a:latin typeface="+mn-lt"/>
                        <a:ea typeface="+mn-ea"/>
                        <a:cs typeface="Arial" panose="020B0604020202020204" pitchFamily="34" charset="0"/>
                      </a:endParaRPr>
                    </a:p>
                    <a:p>
                      <a:pPr algn="just"/>
                      <a:endParaRPr lang="es-MX" sz="1200" b="1" kern="1200" dirty="0" smtClean="0">
                        <a:solidFill>
                          <a:schemeClr val="tx1"/>
                        </a:solidFill>
                        <a:latin typeface="+mn-lt"/>
                        <a:ea typeface="+mn-ea"/>
                        <a:cs typeface="Arial" panose="020B0604020202020204" pitchFamily="34" charset="0"/>
                      </a:endParaRPr>
                    </a:p>
                    <a:p>
                      <a:pPr algn="just"/>
                      <a:endParaRPr lang="es-MX" sz="1200" b="1" kern="1200" dirty="0" smtClean="0">
                        <a:solidFill>
                          <a:schemeClr val="tx1"/>
                        </a:solidFill>
                        <a:latin typeface="+mn-lt"/>
                        <a:ea typeface="+mn-ea"/>
                        <a:cs typeface="Arial" panose="020B0604020202020204" pitchFamily="34" charset="0"/>
                      </a:endParaRPr>
                    </a:p>
                    <a:p>
                      <a:pPr algn="just"/>
                      <a:endParaRPr lang="es-MX" sz="1200" b="1" kern="1200" dirty="0" smtClean="0">
                        <a:solidFill>
                          <a:schemeClr val="tx1"/>
                        </a:solidFill>
                        <a:latin typeface="+mn-lt"/>
                        <a:ea typeface="+mn-ea"/>
                        <a:cs typeface="Arial" panose="020B0604020202020204" pitchFamily="34" charset="0"/>
                      </a:endParaRPr>
                    </a:p>
                    <a:p>
                      <a:pPr algn="just"/>
                      <a:endParaRPr lang="es-MX" sz="1200" b="1" kern="1200" dirty="0" smtClean="0">
                        <a:solidFill>
                          <a:schemeClr val="tx1"/>
                        </a:solidFill>
                        <a:latin typeface="+mn-lt"/>
                        <a:ea typeface="+mn-ea"/>
                        <a:cs typeface="Arial" panose="020B0604020202020204" pitchFamily="34" charset="0"/>
                      </a:endParaRPr>
                    </a:p>
                    <a:p>
                      <a:pPr algn="just"/>
                      <a:endParaRPr lang="es-MX" sz="1200" b="1" kern="1200" dirty="0" smtClean="0">
                        <a:solidFill>
                          <a:schemeClr val="tx1"/>
                        </a:solidFill>
                        <a:latin typeface="+mn-lt"/>
                        <a:ea typeface="+mn-ea"/>
                        <a:cs typeface="Arial" panose="020B0604020202020204" pitchFamily="34" charset="0"/>
                      </a:endParaRPr>
                    </a:p>
                    <a:p>
                      <a:pPr algn="just"/>
                      <a:endParaRPr lang="es-MX" sz="1200" b="1" kern="1200" dirty="0" smtClean="0">
                        <a:solidFill>
                          <a:schemeClr val="tx1"/>
                        </a:solidFill>
                        <a:latin typeface="+mn-lt"/>
                        <a:ea typeface="+mn-ea"/>
                        <a:cs typeface="Arial" panose="020B0604020202020204" pitchFamily="34" charset="0"/>
                      </a:endParaRPr>
                    </a:p>
                    <a:p>
                      <a:pPr algn="just"/>
                      <a:endParaRPr lang="es-MX" sz="1200" b="1" kern="1200" dirty="0" smtClean="0">
                        <a:solidFill>
                          <a:schemeClr val="tx1"/>
                        </a:solidFill>
                        <a:latin typeface="+mn-lt"/>
                        <a:ea typeface="+mn-ea"/>
                        <a:cs typeface="Arial" panose="020B0604020202020204" pitchFamily="34" charset="0"/>
                      </a:endParaRPr>
                    </a:p>
                    <a:p>
                      <a:pPr algn="just"/>
                      <a:endParaRPr lang="es-MX" sz="1200" b="1" kern="1200" dirty="0" smtClean="0">
                        <a:solidFill>
                          <a:schemeClr val="tx1"/>
                        </a:solidFill>
                        <a:latin typeface="+mn-lt"/>
                        <a:ea typeface="+mn-ea"/>
                        <a:cs typeface="Arial" panose="020B0604020202020204" pitchFamily="34" charset="0"/>
                      </a:endParaRPr>
                    </a:p>
                    <a:p>
                      <a:pPr algn="just"/>
                      <a:r>
                        <a:rPr lang="es-MX" sz="1200" b="1" kern="1200" dirty="0" smtClean="0">
                          <a:solidFill>
                            <a:schemeClr val="tx1"/>
                          </a:solidFill>
                          <a:latin typeface="+mn-lt"/>
                          <a:ea typeface="+mn-ea"/>
                          <a:cs typeface="Arial" panose="020B0604020202020204" pitchFamily="34" charset="0"/>
                        </a:rPr>
                        <a:t>Promoción de la salud.</a:t>
                      </a:r>
                    </a:p>
                  </a:txBody>
                  <a:tcPr/>
                </a:tc>
                <a:tc>
                  <a:txBody>
                    <a:bodyPr/>
                    <a:lstStyle/>
                    <a:p>
                      <a:pPr algn="just"/>
                      <a:r>
                        <a:rPr lang="es-MX" sz="1200" b="1" dirty="0" smtClean="0">
                          <a:latin typeface="+mn-lt"/>
                          <a:cs typeface="Arial" panose="020B0604020202020204" pitchFamily="34" charset="0"/>
                        </a:rPr>
                        <a:t>COMPETENCIA QUE SE FAVORECE</a:t>
                      </a:r>
                      <a:r>
                        <a:rPr lang="es-MX" sz="1200" dirty="0" smtClean="0">
                          <a:latin typeface="+mn-lt"/>
                          <a:cs typeface="Arial" panose="020B0604020202020204" pitchFamily="34" charset="0"/>
                        </a:rPr>
                        <a:t>:  </a:t>
                      </a:r>
                    </a:p>
                    <a:p>
                      <a:pPr marL="171450" indent="-171450" algn="just">
                        <a:buFont typeface="Arial" panose="020B0604020202020204" pitchFamily="34" charset="0"/>
                        <a:buChar char="•"/>
                      </a:pPr>
                      <a:r>
                        <a:rPr lang="es-MX" sz="1200" kern="1200" dirty="0" smtClean="0">
                          <a:solidFill>
                            <a:schemeClr val="tx1"/>
                          </a:solidFill>
                          <a:latin typeface="+mn-lt"/>
                          <a:ea typeface="+mn-ea"/>
                          <a:cs typeface="Arial" panose="020B0604020202020204" pitchFamily="34" charset="0"/>
                        </a:rPr>
                        <a:t>Mantiene el control de movimiento</a:t>
                      </a:r>
                      <a:r>
                        <a:rPr lang="es-MX" sz="1200" kern="1200" baseline="0" dirty="0" smtClean="0">
                          <a:solidFill>
                            <a:schemeClr val="tx1"/>
                          </a:solidFill>
                          <a:latin typeface="+mn-lt"/>
                          <a:ea typeface="+mn-ea"/>
                          <a:cs typeface="Arial" panose="020B0604020202020204" pitchFamily="34" charset="0"/>
                        </a:rPr>
                        <a:t> que implican fuerza, velocidad y flexibilidad en juegos y actividades de ejercicio físico.</a:t>
                      </a:r>
                      <a:endParaRPr lang="es-MX" sz="1200" kern="1200" dirty="0" smtClean="0">
                        <a:solidFill>
                          <a:schemeClr val="tx1"/>
                        </a:solidFill>
                        <a:latin typeface="+mn-lt"/>
                        <a:ea typeface="+mn-ea"/>
                        <a:cs typeface="Arial" panose="020B0604020202020204" pitchFamily="34" charset="0"/>
                      </a:endParaRPr>
                    </a:p>
                    <a:p>
                      <a:pPr algn="just"/>
                      <a:endParaRPr lang="es-MX" sz="1200" kern="1200" dirty="0" smtClean="0">
                        <a:solidFill>
                          <a:schemeClr val="tx1"/>
                        </a:solidFill>
                        <a:latin typeface="+mn-lt"/>
                        <a:ea typeface="+mn-ea"/>
                        <a:cs typeface="Arial" panose="020B0604020202020204" pitchFamily="34" charset="0"/>
                      </a:endParaRPr>
                    </a:p>
                    <a:p>
                      <a:pPr algn="just"/>
                      <a:endParaRPr lang="es-MX" sz="1200" kern="1200" dirty="0" smtClean="0">
                        <a:solidFill>
                          <a:schemeClr val="tx1"/>
                        </a:solidFill>
                        <a:latin typeface="+mn-lt"/>
                        <a:ea typeface="+mn-ea"/>
                        <a:cs typeface="Arial" panose="020B0604020202020204" pitchFamily="34" charset="0"/>
                      </a:endParaRPr>
                    </a:p>
                    <a:p>
                      <a:pPr algn="just"/>
                      <a:endParaRPr lang="es-MX" sz="1200" kern="1200" dirty="0" smtClean="0">
                        <a:solidFill>
                          <a:schemeClr val="tx1"/>
                        </a:solidFill>
                        <a:latin typeface="+mn-lt"/>
                        <a:ea typeface="+mn-ea"/>
                        <a:cs typeface="Arial" panose="020B0604020202020204" pitchFamily="34" charset="0"/>
                      </a:endParaRPr>
                    </a:p>
                    <a:p>
                      <a:pPr marL="171450" indent="-171450" algn="just">
                        <a:buFont typeface="Arial" panose="020B0604020202020204" pitchFamily="34" charset="0"/>
                        <a:buChar char="•"/>
                      </a:pPr>
                      <a:r>
                        <a:rPr lang="es-MX" sz="1200" kern="1200" dirty="0" smtClean="0">
                          <a:solidFill>
                            <a:schemeClr val="tx1"/>
                          </a:solidFill>
                          <a:latin typeface="+mn-lt"/>
                          <a:ea typeface="+mn-ea"/>
                          <a:cs typeface="Arial" panose="020B0604020202020204" pitchFamily="34" charset="0"/>
                        </a:rPr>
                        <a:t>Utiliza objetos e instrumentos de trabajo que le permiten resolver problemas</a:t>
                      </a:r>
                      <a:r>
                        <a:rPr lang="es-MX" sz="1200" kern="1200" baseline="0" dirty="0" smtClean="0">
                          <a:solidFill>
                            <a:schemeClr val="tx1"/>
                          </a:solidFill>
                          <a:latin typeface="+mn-lt"/>
                          <a:ea typeface="+mn-ea"/>
                          <a:cs typeface="Arial" panose="020B0604020202020204" pitchFamily="34" charset="0"/>
                        </a:rPr>
                        <a:t> </a:t>
                      </a:r>
                      <a:r>
                        <a:rPr lang="es-MX" sz="1200" kern="1200" dirty="0" smtClean="0">
                          <a:solidFill>
                            <a:schemeClr val="tx1"/>
                          </a:solidFill>
                          <a:latin typeface="+mn-lt"/>
                          <a:ea typeface="+mn-ea"/>
                          <a:cs typeface="Arial" panose="020B0604020202020204" pitchFamily="34" charset="0"/>
                        </a:rPr>
                        <a:t>y realizar actividades diversas.</a:t>
                      </a:r>
                    </a:p>
                    <a:p>
                      <a:pPr marL="171450" indent="-171450" algn="just">
                        <a:buFont typeface="Arial" panose="020B0604020202020204" pitchFamily="34" charset="0"/>
                        <a:buChar char="•"/>
                      </a:pPr>
                      <a:endParaRPr lang="es-MX" sz="1200" kern="1200" dirty="0" smtClean="0">
                        <a:solidFill>
                          <a:schemeClr val="tx1"/>
                        </a:solidFill>
                        <a:latin typeface="+mn-lt"/>
                        <a:ea typeface="+mn-ea"/>
                        <a:cs typeface="Arial" panose="020B0604020202020204" pitchFamily="34" charset="0"/>
                      </a:endParaRPr>
                    </a:p>
                    <a:p>
                      <a:pPr marL="171450" indent="-171450" algn="just">
                        <a:buFont typeface="Arial" panose="020B0604020202020204" pitchFamily="34" charset="0"/>
                        <a:buChar char="•"/>
                      </a:pPr>
                      <a:endParaRPr lang="es-MX" sz="1200" kern="1200" dirty="0" smtClean="0">
                        <a:solidFill>
                          <a:schemeClr val="tx1"/>
                        </a:solidFill>
                        <a:latin typeface="+mn-lt"/>
                        <a:ea typeface="+mn-ea"/>
                        <a:cs typeface="Arial" panose="020B0604020202020204" pitchFamily="34" charset="0"/>
                      </a:endParaRPr>
                    </a:p>
                    <a:p>
                      <a:pPr marL="171450" indent="-171450" algn="just">
                        <a:buFont typeface="Arial" panose="020B0604020202020204" pitchFamily="34" charset="0"/>
                        <a:buChar char="•"/>
                      </a:pPr>
                      <a:endParaRPr lang="es-MX" sz="1200" kern="1200" dirty="0" smtClean="0">
                        <a:solidFill>
                          <a:schemeClr val="tx1"/>
                        </a:solidFill>
                        <a:latin typeface="+mn-lt"/>
                        <a:ea typeface="+mn-ea"/>
                        <a:cs typeface="Arial" panose="020B0604020202020204" pitchFamily="34" charset="0"/>
                      </a:endParaRPr>
                    </a:p>
                    <a:p>
                      <a:pPr marL="171450" indent="-171450" algn="just">
                        <a:buFont typeface="Arial" panose="020B0604020202020204" pitchFamily="34" charset="0"/>
                        <a:buChar char="•"/>
                      </a:pPr>
                      <a:endParaRPr lang="es-MX" sz="1200" kern="1200" dirty="0" smtClean="0">
                        <a:solidFill>
                          <a:schemeClr val="tx1"/>
                        </a:solidFill>
                        <a:latin typeface="+mn-lt"/>
                        <a:ea typeface="+mn-ea"/>
                        <a:cs typeface="Arial" panose="020B0604020202020204" pitchFamily="34" charset="0"/>
                      </a:endParaRPr>
                    </a:p>
                    <a:p>
                      <a:pPr marL="171450" indent="-171450" algn="just">
                        <a:buFont typeface="Arial" panose="020B0604020202020204" pitchFamily="34" charset="0"/>
                        <a:buChar char="•"/>
                      </a:pPr>
                      <a:r>
                        <a:rPr lang="es-MX" sz="1200" kern="1200" dirty="0" smtClean="0">
                          <a:solidFill>
                            <a:schemeClr val="tx1"/>
                          </a:solidFill>
                          <a:latin typeface="+mn-lt"/>
                          <a:ea typeface="+mn-ea"/>
                          <a:cs typeface="Arial" panose="020B0604020202020204" pitchFamily="34" charset="0"/>
                        </a:rPr>
                        <a:t>Practica medidas básicas</a:t>
                      </a:r>
                      <a:r>
                        <a:rPr lang="es-MX" sz="1200" kern="1200" baseline="0" dirty="0" smtClean="0">
                          <a:solidFill>
                            <a:schemeClr val="tx1"/>
                          </a:solidFill>
                          <a:latin typeface="+mn-lt"/>
                          <a:ea typeface="+mn-ea"/>
                          <a:cs typeface="Arial" panose="020B0604020202020204" pitchFamily="34" charset="0"/>
                        </a:rPr>
                        <a:t> preventivas y de seguridad para preservar su salud, así como para evitar accidentes y riesgos en la escuela y fuera de ella.</a:t>
                      </a:r>
                      <a:endParaRPr lang="es-MX" sz="1200" kern="1200" dirty="0" smtClean="0">
                        <a:solidFill>
                          <a:schemeClr val="tx1"/>
                        </a:solidFill>
                        <a:latin typeface="+mn-lt"/>
                        <a:ea typeface="+mn-ea"/>
                        <a:cs typeface="Arial" panose="020B0604020202020204" pitchFamily="34" charset="0"/>
                      </a:endParaRPr>
                    </a:p>
                    <a:p>
                      <a:pPr marL="171450" indent="-171450" algn="just">
                        <a:buFont typeface="Arial" panose="020B0604020202020204" pitchFamily="34" charset="0"/>
                        <a:buChar char="•"/>
                      </a:pPr>
                      <a:endParaRPr lang="es-MX" sz="1200" kern="1200" dirty="0" smtClean="0">
                        <a:solidFill>
                          <a:schemeClr val="tx1"/>
                        </a:solidFill>
                        <a:latin typeface="+mn-lt"/>
                        <a:ea typeface="+mn-ea"/>
                        <a:cs typeface="Arial" panose="020B0604020202020204" pitchFamily="34" charset="0"/>
                      </a:endParaRPr>
                    </a:p>
                    <a:p>
                      <a:pPr marL="171450" indent="-171450" algn="just">
                        <a:buFont typeface="Arial" panose="020B0604020202020204" pitchFamily="34" charset="0"/>
                        <a:buChar char="•"/>
                      </a:pPr>
                      <a:endParaRPr lang="es-MX" sz="1200" kern="1200" dirty="0" smtClean="0">
                        <a:solidFill>
                          <a:schemeClr val="tx1"/>
                        </a:solidFill>
                        <a:latin typeface="+mn-lt"/>
                        <a:ea typeface="+mn-ea"/>
                        <a:cs typeface="Arial" panose="020B0604020202020204" pitchFamily="34" charset="0"/>
                      </a:endParaRPr>
                    </a:p>
                  </a:txBody>
                  <a:tcPr/>
                </a:tc>
                <a:tc>
                  <a:txBody>
                    <a:bodyPr/>
                    <a:lstStyle/>
                    <a:p>
                      <a:pPr algn="just">
                        <a:buFont typeface="Wingdings" panose="05000000000000000000" pitchFamily="2" charset="2"/>
                        <a:buNone/>
                      </a:pPr>
                      <a:r>
                        <a:rPr lang="es-MX" sz="1200" b="1" dirty="0" smtClean="0">
                          <a:latin typeface="+mn-lt"/>
                          <a:cs typeface="Arial" panose="020B0604020202020204" pitchFamily="34" charset="0"/>
                        </a:rPr>
                        <a:t>APRENDIZAJES ESPERADOS:</a:t>
                      </a:r>
                    </a:p>
                    <a:p>
                      <a:pPr marL="171450" indent="-171450" algn="just">
                        <a:buFont typeface="Arial" panose="020B0604020202020204" pitchFamily="34" charset="0"/>
                        <a:buChar char="•"/>
                      </a:pPr>
                      <a:r>
                        <a:rPr lang="es-MX" sz="1200" b="0" dirty="0" smtClean="0">
                          <a:latin typeface="+mn-lt"/>
                          <a:cs typeface="Arial" panose="020B0604020202020204" pitchFamily="34" charset="0"/>
                        </a:rPr>
                        <a:t>Participa en juegos</a:t>
                      </a:r>
                      <a:r>
                        <a:rPr lang="es-MX" sz="1200" b="0" baseline="0" dirty="0" smtClean="0">
                          <a:latin typeface="+mn-lt"/>
                          <a:cs typeface="Arial" panose="020B0604020202020204" pitchFamily="34" charset="0"/>
                        </a:rPr>
                        <a:t> que implican habilidades básicas, como gatear, reptar, caminar, correr, saltar, lanzar, atrapar, golpear, trepar, patear en espacios amplios, al aire libre o en espacios cerrados.</a:t>
                      </a:r>
                      <a:endParaRPr lang="es-MX" sz="1200" b="0" dirty="0" smtClean="0">
                        <a:latin typeface="+mn-lt"/>
                        <a:cs typeface="Arial" panose="020B0604020202020204" pitchFamily="34" charset="0"/>
                      </a:endParaRPr>
                    </a:p>
                    <a:p>
                      <a:pPr algn="just">
                        <a:buFont typeface="Wingdings" panose="05000000000000000000" pitchFamily="2" charset="2"/>
                        <a:buNone/>
                      </a:pPr>
                      <a:endParaRPr lang="es-MX" sz="1200" b="1" dirty="0" smtClean="0">
                        <a:latin typeface="+mn-lt"/>
                        <a:cs typeface="Arial" panose="020B0604020202020204" pitchFamily="34" charset="0"/>
                      </a:endParaRPr>
                    </a:p>
                    <a:p>
                      <a:pPr algn="just">
                        <a:buFont typeface="Wingdings" panose="05000000000000000000" pitchFamily="2" charset="2"/>
                        <a:buNone/>
                      </a:pPr>
                      <a:endParaRPr lang="es-MX" sz="1200" b="1" dirty="0" smtClean="0">
                        <a:latin typeface="+mn-lt"/>
                        <a:cs typeface="Arial" panose="020B0604020202020204" pitchFamily="34" charset="0"/>
                      </a:endParaRPr>
                    </a:p>
                    <a:p>
                      <a:pPr algn="just"/>
                      <a:r>
                        <a:rPr lang="es-MX" sz="1200" kern="1200" dirty="0" smtClean="0">
                          <a:solidFill>
                            <a:schemeClr val="tx1"/>
                          </a:solidFill>
                          <a:latin typeface="+mn-lt"/>
                          <a:ea typeface="+mn-ea"/>
                          <a:cs typeface="Arial" panose="020B0604020202020204" pitchFamily="34" charset="0"/>
                        </a:rPr>
                        <a:t>• Arma rompecabezas</a:t>
                      </a:r>
                      <a:r>
                        <a:rPr lang="es-MX" sz="1200" kern="1200" baseline="0" dirty="0" smtClean="0">
                          <a:solidFill>
                            <a:schemeClr val="tx1"/>
                          </a:solidFill>
                          <a:latin typeface="+mn-lt"/>
                          <a:ea typeface="+mn-ea"/>
                          <a:cs typeface="Arial" panose="020B0604020202020204" pitchFamily="34" charset="0"/>
                        </a:rPr>
                        <a:t> que implican distinto grado de dificultad.</a:t>
                      </a:r>
                    </a:p>
                    <a:p>
                      <a:pPr algn="just"/>
                      <a:endParaRPr lang="es-MX" sz="1200" kern="1200" baseline="0" dirty="0" smtClean="0">
                        <a:solidFill>
                          <a:schemeClr val="tx1"/>
                        </a:solidFill>
                        <a:latin typeface="+mn-lt"/>
                        <a:ea typeface="+mn-ea"/>
                        <a:cs typeface="Arial" panose="020B0604020202020204" pitchFamily="34" charset="0"/>
                      </a:endParaRPr>
                    </a:p>
                    <a:p>
                      <a:pPr algn="just"/>
                      <a:endParaRPr lang="es-MX" sz="1200" kern="1200" baseline="0" dirty="0" smtClean="0">
                        <a:solidFill>
                          <a:schemeClr val="tx1"/>
                        </a:solidFill>
                        <a:latin typeface="+mn-lt"/>
                        <a:ea typeface="+mn-ea"/>
                        <a:cs typeface="Arial" panose="020B0604020202020204" pitchFamily="34" charset="0"/>
                      </a:endParaRPr>
                    </a:p>
                    <a:p>
                      <a:pPr algn="just"/>
                      <a:endParaRPr lang="es-MX" sz="1200" kern="1200" baseline="0" dirty="0" smtClean="0">
                        <a:solidFill>
                          <a:schemeClr val="tx1"/>
                        </a:solidFill>
                        <a:latin typeface="+mn-lt"/>
                        <a:ea typeface="+mn-ea"/>
                        <a:cs typeface="Arial" panose="020B0604020202020204" pitchFamily="34" charset="0"/>
                      </a:endParaRPr>
                    </a:p>
                    <a:p>
                      <a:pPr algn="just"/>
                      <a:endParaRPr lang="es-MX" sz="1200" kern="1200" baseline="0" dirty="0" smtClean="0">
                        <a:solidFill>
                          <a:schemeClr val="tx1"/>
                        </a:solidFill>
                        <a:latin typeface="+mn-lt"/>
                        <a:ea typeface="+mn-ea"/>
                        <a:cs typeface="Arial" panose="020B0604020202020204" pitchFamily="34" charset="0"/>
                      </a:endParaRPr>
                    </a:p>
                    <a:p>
                      <a:pPr algn="just"/>
                      <a:endParaRPr lang="es-MX" sz="1200" kern="1200" baseline="0" dirty="0" smtClean="0">
                        <a:solidFill>
                          <a:schemeClr val="tx1"/>
                        </a:solidFill>
                        <a:latin typeface="+mn-lt"/>
                        <a:ea typeface="+mn-ea"/>
                        <a:cs typeface="Arial" panose="020B0604020202020204" pitchFamily="34" charset="0"/>
                      </a:endParaRP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kern="1200" dirty="0" smtClean="0">
                          <a:solidFill>
                            <a:schemeClr val="tx1"/>
                          </a:solidFill>
                          <a:latin typeface="+mn-lt"/>
                          <a:ea typeface="+mn-ea"/>
                          <a:cs typeface="Arial" panose="020B0604020202020204" pitchFamily="34" charset="0"/>
                        </a:rPr>
                        <a:t>Participa</a:t>
                      </a:r>
                      <a:r>
                        <a:rPr lang="es-MX" sz="1200" kern="1200" baseline="0" dirty="0" smtClean="0">
                          <a:solidFill>
                            <a:schemeClr val="tx1"/>
                          </a:solidFill>
                          <a:latin typeface="+mn-lt"/>
                          <a:ea typeface="+mn-ea"/>
                          <a:cs typeface="Arial" panose="020B0604020202020204" pitchFamily="34" charset="0"/>
                        </a:rPr>
                        <a:t> en el establecimiento de reglas de seguridad en la escuela y promueve su respecto entre sus compañeros y entre adultos.</a:t>
                      </a: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MX" sz="1200" kern="1200" baseline="0" dirty="0" smtClean="0">
                        <a:solidFill>
                          <a:schemeClr val="tx1"/>
                        </a:solidFill>
                        <a:latin typeface="+mn-lt"/>
                        <a:ea typeface="+mn-ea"/>
                        <a:cs typeface="Arial" panose="020B0604020202020204" pitchFamily="34" charset="0"/>
                      </a:endParaRP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kern="1200" baseline="0" dirty="0" smtClean="0">
                          <a:solidFill>
                            <a:schemeClr val="tx1"/>
                          </a:solidFill>
                          <a:latin typeface="+mn-lt"/>
                          <a:ea typeface="+mn-ea"/>
                          <a:cs typeface="Arial" panose="020B0604020202020204" pitchFamily="34" charset="0"/>
                        </a:rPr>
                        <a:t>Explica que riesgos puede representar el convivir con un animal domestico o mascota si no se le brindan los cuidados que requiere.</a:t>
                      </a:r>
                      <a:endParaRPr lang="es-MX" sz="1200" kern="1200" dirty="0" smtClean="0">
                        <a:solidFill>
                          <a:schemeClr val="tx1"/>
                        </a:solidFill>
                        <a:latin typeface="+mn-lt"/>
                        <a:ea typeface="+mn-ea"/>
                        <a:cs typeface="Arial" panose="020B0604020202020204" pitchFamily="34" charset="0"/>
                      </a:endParaRPr>
                    </a:p>
                  </a:txBody>
                  <a:tcPr/>
                </a:tc>
              </a:tr>
            </a:tbl>
          </a:graphicData>
        </a:graphic>
      </p:graphicFrame>
      <p:cxnSp>
        <p:nvCxnSpPr>
          <p:cNvPr id="6" name="5 Conector recto"/>
          <p:cNvCxnSpPr/>
          <p:nvPr/>
        </p:nvCxnSpPr>
        <p:spPr>
          <a:xfrm>
            <a:off x="107504" y="476672"/>
            <a:ext cx="89644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39620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95536" y="-27384"/>
            <a:ext cx="8380656" cy="3339376"/>
          </a:xfrm>
          <a:prstGeom prst="rect">
            <a:avLst/>
          </a:prstGeom>
          <a:noFill/>
        </p:spPr>
        <p:txBody>
          <a:bodyPr wrap="square" rtlCol="0">
            <a:spAutoFit/>
          </a:bodyPr>
          <a:lstStyle/>
          <a:p>
            <a:pPr algn="ctr"/>
            <a:r>
              <a:rPr lang="es-MX" sz="9600" b="1" dirty="0" smtClean="0">
                <a:effectLst>
                  <a:outerShdw blurRad="38100" dist="38100" dir="2700000" algn="tl">
                    <a:srgbClr val="000000">
                      <a:alpha val="43137"/>
                    </a:srgbClr>
                  </a:outerShdw>
                </a:effectLst>
                <a:latin typeface="cinnamon cake" pitchFamily="2" charset="0"/>
              </a:rPr>
              <a:t>Cronograma</a:t>
            </a:r>
            <a:r>
              <a:rPr lang="es-MX" sz="11500" b="1" dirty="0" smtClean="0">
                <a:effectLst>
                  <a:outerShdw blurRad="38100" dist="38100" dir="2700000" algn="tl">
                    <a:srgbClr val="000000">
                      <a:alpha val="43137"/>
                    </a:srgbClr>
                  </a:outerShdw>
                </a:effectLst>
                <a:latin typeface="cinnamon cake" pitchFamily="2" charset="0"/>
              </a:rPr>
              <a:t> </a:t>
            </a:r>
            <a:r>
              <a:rPr lang="es-MX" sz="9600" b="1" dirty="0" smtClean="0">
                <a:effectLst>
                  <a:outerShdw blurRad="38100" dist="38100" dir="2700000" algn="tl">
                    <a:srgbClr val="000000">
                      <a:alpha val="43137"/>
                    </a:srgbClr>
                  </a:outerShdw>
                </a:effectLst>
                <a:latin typeface="cinnamon cake" pitchFamily="2" charset="0"/>
              </a:rPr>
              <a:t>de actividades</a:t>
            </a:r>
            <a:endParaRPr lang="es-MX" sz="9600" b="1" dirty="0">
              <a:effectLst>
                <a:outerShdw blurRad="38100" dist="38100" dir="2700000" algn="tl">
                  <a:srgbClr val="000000">
                    <a:alpha val="43137"/>
                  </a:srgbClr>
                </a:outerShdw>
              </a:effectLst>
              <a:latin typeface="cinnamon cake" pitchFamily="2" charset="0"/>
            </a:endParaRPr>
          </a:p>
        </p:txBody>
      </p:sp>
      <p:cxnSp>
        <p:nvCxnSpPr>
          <p:cNvPr id="7" name="6 Conector recto"/>
          <p:cNvCxnSpPr/>
          <p:nvPr/>
        </p:nvCxnSpPr>
        <p:spPr>
          <a:xfrm flipH="1">
            <a:off x="257766" y="188640"/>
            <a:ext cx="8490698" cy="0"/>
          </a:xfrm>
          <a:prstGeom prst="line">
            <a:avLst/>
          </a:prstGeom>
          <a:ln w="57150">
            <a:prstDash val="lgDashDot"/>
          </a:ln>
        </p:spPr>
        <p:style>
          <a:lnRef idx="1">
            <a:schemeClr val="dk1"/>
          </a:lnRef>
          <a:fillRef idx="0">
            <a:schemeClr val="dk1"/>
          </a:fillRef>
          <a:effectRef idx="0">
            <a:schemeClr val="dk1"/>
          </a:effectRef>
          <a:fontRef idx="minor">
            <a:schemeClr val="tx1"/>
          </a:fontRef>
        </p:style>
      </p:cxnSp>
      <p:cxnSp>
        <p:nvCxnSpPr>
          <p:cNvPr id="8" name="7 Conector recto"/>
          <p:cNvCxnSpPr/>
          <p:nvPr/>
        </p:nvCxnSpPr>
        <p:spPr>
          <a:xfrm>
            <a:off x="185758" y="188640"/>
            <a:ext cx="0" cy="6408712"/>
          </a:xfrm>
          <a:prstGeom prst="line">
            <a:avLst/>
          </a:prstGeom>
          <a:ln w="57150">
            <a:prstDash val="lgDashDot"/>
          </a:ln>
        </p:spPr>
        <p:style>
          <a:lnRef idx="1">
            <a:schemeClr val="dk1"/>
          </a:lnRef>
          <a:fillRef idx="0">
            <a:schemeClr val="dk1"/>
          </a:fillRef>
          <a:effectRef idx="0">
            <a:schemeClr val="dk1"/>
          </a:effectRef>
          <a:fontRef idx="minor">
            <a:schemeClr val="tx1"/>
          </a:fontRef>
        </p:style>
      </p:cxnSp>
      <p:cxnSp>
        <p:nvCxnSpPr>
          <p:cNvPr id="10" name="9 Conector recto"/>
          <p:cNvCxnSpPr/>
          <p:nvPr/>
        </p:nvCxnSpPr>
        <p:spPr>
          <a:xfrm>
            <a:off x="8892480" y="188640"/>
            <a:ext cx="0" cy="6408712"/>
          </a:xfrm>
          <a:prstGeom prst="line">
            <a:avLst/>
          </a:prstGeom>
          <a:ln w="57150">
            <a:prstDash val="lgDashDot"/>
          </a:ln>
        </p:spPr>
        <p:style>
          <a:lnRef idx="1">
            <a:schemeClr val="dk1"/>
          </a:lnRef>
          <a:fillRef idx="0">
            <a:schemeClr val="dk1"/>
          </a:fillRef>
          <a:effectRef idx="0">
            <a:schemeClr val="dk1"/>
          </a:effectRef>
          <a:fontRef idx="minor">
            <a:schemeClr val="tx1"/>
          </a:fontRef>
        </p:style>
      </p:cxn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2195736" y="3284984"/>
            <a:ext cx="4589080" cy="32484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3" name="12 Conector recto"/>
          <p:cNvCxnSpPr/>
          <p:nvPr/>
        </p:nvCxnSpPr>
        <p:spPr>
          <a:xfrm flipH="1">
            <a:off x="251520" y="6597352"/>
            <a:ext cx="8490698" cy="0"/>
          </a:xfrm>
          <a:prstGeom prst="line">
            <a:avLst/>
          </a:prstGeom>
          <a:ln w="57150">
            <a:prstDash val="lgDashDot"/>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9809551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340568281"/>
              </p:ext>
            </p:extLst>
          </p:nvPr>
        </p:nvGraphicFramePr>
        <p:xfrm>
          <a:off x="107504" y="146521"/>
          <a:ext cx="8892480" cy="6028923"/>
        </p:xfrm>
        <a:graphic>
          <a:graphicData uri="http://schemas.openxmlformats.org/drawingml/2006/table">
            <a:tbl>
              <a:tblPr firstRow="1" bandRow="1">
                <a:tableStyleId>{5C22544A-7EE6-4342-B048-85BDC9FD1C3A}</a:tableStyleId>
              </a:tblPr>
              <a:tblGrid>
                <a:gridCol w="1778496"/>
                <a:gridCol w="1778496"/>
                <a:gridCol w="1778496"/>
                <a:gridCol w="1778496"/>
                <a:gridCol w="1778496"/>
              </a:tblGrid>
              <a:tr h="466323">
                <a:tc>
                  <a:txBody>
                    <a:bodyPr/>
                    <a:lstStyle/>
                    <a:p>
                      <a:pPr algn="ctr"/>
                      <a:r>
                        <a:rPr lang="es-MX" dirty="0" smtClean="0">
                          <a:solidFill>
                            <a:sysClr val="windowText" lastClr="000000"/>
                          </a:solidFill>
                        </a:rPr>
                        <a:t>Lunes </a:t>
                      </a:r>
                      <a:endParaRPr lang="es-MX"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s-MX" dirty="0" smtClean="0">
                          <a:solidFill>
                            <a:sysClr val="windowText" lastClr="000000"/>
                          </a:solidFill>
                        </a:rPr>
                        <a:t>Martes</a:t>
                      </a:r>
                      <a:endParaRPr lang="es-MX"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s-MX" dirty="0" smtClean="0">
                          <a:solidFill>
                            <a:sysClr val="windowText" lastClr="000000"/>
                          </a:solidFill>
                        </a:rPr>
                        <a:t>Miércoles</a:t>
                      </a:r>
                      <a:endParaRPr lang="es-MX"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s-MX" dirty="0" smtClean="0">
                          <a:solidFill>
                            <a:sysClr val="windowText" lastClr="000000"/>
                          </a:solidFill>
                        </a:rPr>
                        <a:t>Jueves</a:t>
                      </a:r>
                      <a:endParaRPr lang="es-MX"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s-MX" dirty="0" smtClean="0">
                          <a:solidFill>
                            <a:sysClr val="windowText" lastClr="000000"/>
                          </a:solidFill>
                        </a:rPr>
                        <a:t>Viernes</a:t>
                      </a:r>
                      <a:endParaRPr lang="es-MX"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871940">
                <a:tc>
                  <a:txBody>
                    <a:bodyPr/>
                    <a:lstStyle/>
                    <a:p>
                      <a:pPr algn="ctr"/>
                      <a:r>
                        <a:rPr lang="es-MX" sz="1100" kern="1200" dirty="0" smtClean="0">
                          <a:solidFill>
                            <a:schemeClr val="dk1"/>
                          </a:solidFill>
                          <a:effectLst/>
                          <a:latin typeface="+mn-lt"/>
                          <a:ea typeface="+mn-ea"/>
                          <a:cs typeface="+mn-cs"/>
                        </a:rPr>
                        <a:t>Actividades Permanentes:</a:t>
                      </a:r>
                    </a:p>
                    <a:p>
                      <a:r>
                        <a:rPr lang="es-MX" sz="1100" kern="1200" dirty="0" smtClean="0">
                          <a:solidFill>
                            <a:schemeClr val="dk1"/>
                          </a:solidFill>
                          <a:effectLst/>
                          <a:latin typeface="+mn-lt"/>
                          <a:ea typeface="+mn-ea"/>
                          <a:cs typeface="+mn-cs"/>
                        </a:rPr>
                        <a:t>Saludo.</a:t>
                      </a:r>
                    </a:p>
                    <a:p>
                      <a:r>
                        <a:rPr lang="es-MX" sz="1100" kern="1200" dirty="0" smtClean="0">
                          <a:solidFill>
                            <a:schemeClr val="dk1"/>
                          </a:solidFill>
                          <a:effectLst/>
                          <a:latin typeface="+mn-lt"/>
                          <a:ea typeface="+mn-ea"/>
                          <a:cs typeface="+mn-cs"/>
                        </a:rPr>
                        <a:t>Calendario.</a:t>
                      </a:r>
                    </a:p>
                    <a:p>
                      <a:r>
                        <a:rPr lang="es-MX" sz="1100" kern="1200" dirty="0" smtClean="0">
                          <a:solidFill>
                            <a:schemeClr val="dk1"/>
                          </a:solidFill>
                          <a:effectLst/>
                          <a:latin typeface="+mn-lt"/>
                          <a:ea typeface="+mn-ea"/>
                          <a:cs typeface="+mn-cs"/>
                        </a:rPr>
                        <a:t>Pase de lista.</a:t>
                      </a:r>
                    </a:p>
                    <a:p>
                      <a:endParaRPr lang="es-MX"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s-MX" sz="1100" kern="1200" dirty="0" smtClean="0">
                          <a:solidFill>
                            <a:schemeClr val="dk1"/>
                          </a:solidFill>
                          <a:effectLst/>
                          <a:latin typeface="+mn-lt"/>
                          <a:ea typeface="+mn-ea"/>
                          <a:cs typeface="+mn-cs"/>
                        </a:rPr>
                        <a:t>Actividades Permanentes:</a:t>
                      </a:r>
                    </a:p>
                    <a:p>
                      <a:r>
                        <a:rPr lang="es-MX" sz="1100" kern="1200" dirty="0" smtClean="0">
                          <a:solidFill>
                            <a:schemeClr val="dk1"/>
                          </a:solidFill>
                          <a:effectLst/>
                          <a:latin typeface="+mn-lt"/>
                          <a:ea typeface="+mn-ea"/>
                          <a:cs typeface="+mn-cs"/>
                        </a:rPr>
                        <a:t>Saludo.</a:t>
                      </a:r>
                    </a:p>
                    <a:p>
                      <a:r>
                        <a:rPr lang="es-MX" sz="1100" kern="1200" dirty="0" smtClean="0">
                          <a:solidFill>
                            <a:schemeClr val="dk1"/>
                          </a:solidFill>
                          <a:effectLst/>
                          <a:latin typeface="+mn-lt"/>
                          <a:ea typeface="+mn-ea"/>
                          <a:cs typeface="+mn-cs"/>
                        </a:rPr>
                        <a:t>Calendario.</a:t>
                      </a:r>
                    </a:p>
                    <a:p>
                      <a:r>
                        <a:rPr lang="es-MX" sz="1100" kern="1200" dirty="0" smtClean="0">
                          <a:solidFill>
                            <a:schemeClr val="dk1"/>
                          </a:solidFill>
                          <a:effectLst/>
                          <a:latin typeface="+mn-lt"/>
                          <a:ea typeface="+mn-ea"/>
                          <a:cs typeface="+mn-cs"/>
                        </a:rPr>
                        <a:t>Pase de lista.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s-MX" sz="1100" kern="1200" dirty="0" smtClean="0">
                          <a:solidFill>
                            <a:schemeClr val="dk1"/>
                          </a:solidFill>
                          <a:effectLst/>
                          <a:latin typeface="+mn-lt"/>
                          <a:ea typeface="+mn-ea"/>
                          <a:cs typeface="+mn-cs"/>
                        </a:rPr>
                        <a:t>Actividades Permanentes:</a:t>
                      </a:r>
                    </a:p>
                    <a:p>
                      <a:r>
                        <a:rPr lang="es-MX" sz="1100" kern="1200" dirty="0" smtClean="0">
                          <a:solidFill>
                            <a:schemeClr val="dk1"/>
                          </a:solidFill>
                          <a:effectLst/>
                          <a:latin typeface="+mn-lt"/>
                          <a:ea typeface="+mn-ea"/>
                          <a:cs typeface="+mn-cs"/>
                        </a:rPr>
                        <a:t>Saludo.</a:t>
                      </a:r>
                    </a:p>
                    <a:p>
                      <a:r>
                        <a:rPr lang="es-MX" sz="1100" kern="1200" dirty="0" smtClean="0">
                          <a:solidFill>
                            <a:schemeClr val="dk1"/>
                          </a:solidFill>
                          <a:effectLst/>
                          <a:latin typeface="+mn-lt"/>
                          <a:ea typeface="+mn-ea"/>
                          <a:cs typeface="+mn-cs"/>
                        </a:rPr>
                        <a:t>Calendario.</a:t>
                      </a:r>
                    </a:p>
                    <a:p>
                      <a:r>
                        <a:rPr lang="es-MX" sz="1100" kern="1200" dirty="0" smtClean="0">
                          <a:solidFill>
                            <a:schemeClr val="dk1"/>
                          </a:solidFill>
                          <a:effectLst/>
                          <a:latin typeface="+mn-lt"/>
                          <a:ea typeface="+mn-ea"/>
                          <a:cs typeface="+mn-cs"/>
                        </a:rPr>
                        <a:t>Pase de lista</a:t>
                      </a:r>
                      <a:r>
                        <a:rPr lang="es-MX" sz="1100" kern="1200" dirty="0" smtClean="0">
                          <a:solidFill>
                            <a:schemeClr val="dk1"/>
                          </a:solidFill>
                          <a:effectLst/>
                          <a:latin typeface="+mn-lt"/>
                          <a:ea typeface="+mn-ea"/>
                          <a:cs typeface="+mn-cs"/>
                        </a:rPr>
                        <a:t>.</a:t>
                      </a:r>
                      <a:endParaRPr lang="es-MX" sz="1100" kern="1200" dirty="0" smtClean="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s-MX" sz="1100" kern="1200" dirty="0" smtClean="0">
                          <a:solidFill>
                            <a:schemeClr val="dk1"/>
                          </a:solidFill>
                          <a:effectLst/>
                          <a:latin typeface="+mn-lt"/>
                          <a:ea typeface="+mn-ea"/>
                          <a:cs typeface="+mn-cs"/>
                        </a:rPr>
                        <a:t>Actividades Permanentes:</a:t>
                      </a:r>
                    </a:p>
                    <a:p>
                      <a:r>
                        <a:rPr lang="es-MX" sz="1100" kern="1200" dirty="0" smtClean="0">
                          <a:solidFill>
                            <a:schemeClr val="dk1"/>
                          </a:solidFill>
                          <a:effectLst/>
                          <a:latin typeface="+mn-lt"/>
                          <a:ea typeface="+mn-ea"/>
                          <a:cs typeface="+mn-cs"/>
                        </a:rPr>
                        <a:t>Saludo.</a:t>
                      </a:r>
                    </a:p>
                    <a:p>
                      <a:r>
                        <a:rPr lang="es-MX" sz="1100" kern="1200" dirty="0" smtClean="0">
                          <a:solidFill>
                            <a:schemeClr val="dk1"/>
                          </a:solidFill>
                          <a:effectLst/>
                          <a:latin typeface="+mn-lt"/>
                          <a:ea typeface="+mn-ea"/>
                          <a:cs typeface="+mn-cs"/>
                        </a:rPr>
                        <a:t>Calendario.</a:t>
                      </a:r>
                    </a:p>
                    <a:p>
                      <a:r>
                        <a:rPr lang="es-MX" sz="1100" kern="1200" dirty="0" smtClean="0">
                          <a:solidFill>
                            <a:schemeClr val="dk1"/>
                          </a:solidFill>
                          <a:effectLst/>
                          <a:latin typeface="+mn-lt"/>
                          <a:ea typeface="+mn-ea"/>
                          <a:cs typeface="+mn-cs"/>
                        </a:rPr>
                        <a:t>Pase de lista.</a:t>
                      </a:r>
                    </a:p>
                    <a:p>
                      <a:endParaRPr lang="es-MX"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s-MX" sz="1100" kern="1200" dirty="0" smtClean="0">
                          <a:solidFill>
                            <a:schemeClr val="dk1"/>
                          </a:solidFill>
                          <a:effectLst/>
                          <a:latin typeface="+mn-lt"/>
                          <a:ea typeface="+mn-ea"/>
                          <a:cs typeface="+mn-cs"/>
                        </a:rPr>
                        <a:t>Actividades Permanentes:</a:t>
                      </a:r>
                    </a:p>
                    <a:p>
                      <a:r>
                        <a:rPr lang="es-MX" sz="1100" kern="1200" dirty="0" smtClean="0">
                          <a:solidFill>
                            <a:schemeClr val="dk1"/>
                          </a:solidFill>
                          <a:effectLst/>
                          <a:latin typeface="+mn-lt"/>
                          <a:ea typeface="+mn-ea"/>
                          <a:cs typeface="+mn-cs"/>
                        </a:rPr>
                        <a:t>Saludo.</a:t>
                      </a:r>
                    </a:p>
                    <a:p>
                      <a:r>
                        <a:rPr lang="es-MX" sz="1100" kern="1200" dirty="0" smtClean="0">
                          <a:solidFill>
                            <a:schemeClr val="dk1"/>
                          </a:solidFill>
                          <a:effectLst/>
                          <a:latin typeface="+mn-lt"/>
                          <a:ea typeface="+mn-ea"/>
                          <a:cs typeface="+mn-cs"/>
                        </a:rPr>
                        <a:t>Calendario.</a:t>
                      </a:r>
                    </a:p>
                    <a:p>
                      <a:r>
                        <a:rPr lang="es-MX" sz="1100" kern="1200" dirty="0" smtClean="0">
                          <a:solidFill>
                            <a:schemeClr val="dk1"/>
                          </a:solidFill>
                          <a:effectLst/>
                          <a:latin typeface="+mn-lt"/>
                          <a:ea typeface="+mn-ea"/>
                          <a:cs typeface="+mn-cs"/>
                        </a:rPr>
                        <a:t>Pase de lista.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123380">
                <a:tc>
                  <a:txBody>
                    <a:bodyPr/>
                    <a:lstStyle/>
                    <a:p>
                      <a:pPr algn="ctr"/>
                      <a:r>
                        <a:rPr lang="es-MX" sz="1100" kern="1200" dirty="0" smtClean="0">
                          <a:solidFill>
                            <a:schemeClr val="dk1"/>
                          </a:solidFill>
                          <a:effectLst/>
                          <a:latin typeface="+mn-lt"/>
                          <a:ea typeface="+mn-ea"/>
                          <a:cs typeface="+mn-cs"/>
                        </a:rPr>
                        <a:t>Actividades iniciales:</a:t>
                      </a:r>
                    </a:p>
                    <a:p>
                      <a:pPr algn="l"/>
                      <a:r>
                        <a:rPr lang="es-MX" sz="1100" b="1" dirty="0" smtClean="0">
                          <a:latin typeface="+mn-lt"/>
                        </a:rPr>
                        <a:t>Empezaré</a:t>
                      </a:r>
                      <a:r>
                        <a:rPr lang="es-MX" sz="1100" b="1" baseline="0" dirty="0" smtClean="0">
                          <a:latin typeface="+mn-lt"/>
                        </a:rPr>
                        <a:t> con una introducción al tema.</a:t>
                      </a:r>
                    </a:p>
                    <a:p>
                      <a:pPr marL="171450" indent="-171450" algn="l">
                        <a:buFont typeface="Arial" panose="020B0604020202020204" pitchFamily="34" charset="0"/>
                        <a:buChar char="•"/>
                      </a:pPr>
                      <a:r>
                        <a:rPr lang="es-MX" sz="1100" b="1" baseline="0" dirty="0" smtClean="0">
                          <a:latin typeface="+mn-lt"/>
                        </a:rPr>
                        <a:t>Cuestionamientos a los alumnos.</a:t>
                      </a:r>
                      <a:endParaRPr lang="es-MX" sz="1100" b="1" dirty="0" smtClean="0">
                        <a:latin typeface="+mn-lt"/>
                      </a:endParaRPr>
                    </a:p>
                    <a:p>
                      <a:pPr algn="ctr"/>
                      <a:endParaRPr lang="es-MX" sz="1100" kern="1200" dirty="0" smtClean="0">
                        <a:solidFill>
                          <a:schemeClr val="dk1"/>
                        </a:solidFill>
                        <a:effectLst/>
                        <a:latin typeface="+mn-lt"/>
                        <a:ea typeface="+mn-ea"/>
                        <a:cs typeface="+mn-cs"/>
                      </a:endParaRPr>
                    </a:p>
                    <a:p>
                      <a:endParaRPr lang="es-MX"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s-MX" sz="1100" kern="1200" dirty="0" smtClean="0">
                          <a:solidFill>
                            <a:schemeClr val="dk1"/>
                          </a:solidFill>
                          <a:effectLst/>
                          <a:latin typeface="+mn-lt"/>
                          <a:ea typeface="+mn-ea"/>
                          <a:cs typeface="+mn-cs"/>
                        </a:rPr>
                        <a:t>Actividades iniciales:</a:t>
                      </a:r>
                    </a:p>
                    <a:p>
                      <a:endParaRPr lang="es-MX" sz="1100" kern="1200" dirty="0" smtClean="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100" kern="1200" dirty="0" smtClean="0">
                          <a:solidFill>
                            <a:schemeClr val="dk1"/>
                          </a:solidFill>
                          <a:effectLst/>
                          <a:latin typeface="+mn-lt"/>
                          <a:ea typeface="+mn-ea"/>
                          <a:cs typeface="+mn-cs"/>
                        </a:rPr>
                        <a:t>Actividades iniciales:</a:t>
                      </a:r>
                    </a:p>
                    <a:p>
                      <a:endParaRPr lang="es-MX"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100" kern="1200" dirty="0" smtClean="0">
                          <a:solidFill>
                            <a:schemeClr val="dk1"/>
                          </a:solidFill>
                          <a:effectLst/>
                          <a:latin typeface="+mn-lt"/>
                          <a:ea typeface="+mn-ea"/>
                          <a:cs typeface="+mn-cs"/>
                        </a:rPr>
                        <a:t>Actividades iniciales: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kern="1200" dirty="0" smtClean="0">
                          <a:solidFill>
                            <a:schemeClr val="dk1"/>
                          </a:solidFill>
                          <a:effectLst/>
                          <a:latin typeface="+mn-lt"/>
                          <a:ea typeface="+mn-ea"/>
                          <a:cs typeface="+mn-cs"/>
                        </a:rPr>
                        <a:t>Actividades iniciales:</a:t>
                      </a:r>
                    </a:p>
                    <a:p>
                      <a:endParaRPr lang="es-MX"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718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b="1" baseline="0" dirty="0" smtClean="0">
                          <a:latin typeface="+mn-lt"/>
                        </a:rPr>
                        <a:t>Se anotarán las hipótesis de los alumnos. </a:t>
                      </a:r>
                    </a:p>
                    <a:p>
                      <a:endParaRPr lang="es-MX"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b="1" kern="1200" dirty="0" smtClean="0">
                          <a:solidFill>
                            <a:schemeClr val="tx1"/>
                          </a:solidFill>
                          <a:effectLst/>
                          <a:latin typeface="+mn-lt"/>
                          <a:ea typeface="+mn-ea"/>
                          <a:cs typeface="+mn-cs"/>
                        </a:rPr>
                        <a:t>¿Qué crees que dice aquí?</a:t>
                      </a:r>
                    </a:p>
                    <a:p>
                      <a:endParaRPr lang="es-MX"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b="1" kern="1200" dirty="0" smtClean="0">
                          <a:solidFill>
                            <a:schemeClr val="tx1"/>
                          </a:solidFill>
                          <a:effectLst/>
                          <a:latin typeface="+mn-lt"/>
                          <a:ea typeface="+mn-ea"/>
                          <a:cs typeface="+mn-cs"/>
                        </a:rPr>
                        <a:t>¡Serpientes y escaleras!</a:t>
                      </a:r>
                    </a:p>
                    <a:p>
                      <a:endParaRPr lang="es-MX"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s-MX" sz="1100" b="1" dirty="0" smtClean="0">
                          <a:latin typeface="+mn-lt"/>
                        </a:rPr>
                        <a:t>Cuestionamientos</a:t>
                      </a:r>
                      <a:r>
                        <a:rPr lang="es-MX" sz="1100" b="1" baseline="0" dirty="0" smtClean="0">
                          <a:latin typeface="+mn-lt"/>
                        </a:rPr>
                        <a:t> a los alumnos:</a:t>
                      </a:r>
                      <a:endParaRPr lang="es-MX"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s-MX"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918221">
                <a:tc>
                  <a:txBody>
                    <a:bodyPr/>
                    <a:lstStyle/>
                    <a:p>
                      <a:pPr marL="171450" indent="-171450" algn="l">
                        <a:buFont typeface="Arial" panose="020B0604020202020204" pitchFamily="34" charset="0"/>
                        <a:buChar char="•"/>
                      </a:pPr>
                      <a:r>
                        <a:rPr lang="es-MX" sz="1100" b="1" baseline="0" dirty="0" smtClean="0">
                          <a:solidFill>
                            <a:schemeClr val="tx1"/>
                          </a:solidFill>
                          <a:latin typeface="+mn-lt"/>
                        </a:rPr>
                        <a:t>Realizando un reptil con masa.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s-MX" sz="1100" b="1" baseline="0" dirty="0" smtClean="0">
                          <a:latin typeface="+mn-lt"/>
                        </a:rPr>
                        <a:t>Los </a:t>
                      </a:r>
                      <a:r>
                        <a:rPr lang="es-MX" sz="1100" b="1" baseline="0" dirty="0" smtClean="0">
                          <a:solidFill>
                            <a:schemeClr val="tx1"/>
                          </a:solidFill>
                          <a:latin typeface="+mn-lt"/>
                        </a:rPr>
                        <a:t>Dinosaurios</a:t>
                      </a:r>
                      <a:r>
                        <a:rPr lang="es-MX" sz="1100" b="1" baseline="0" dirty="0" smtClean="0">
                          <a:latin typeface="+mn-lt"/>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b="1" kern="1200" dirty="0" smtClean="0">
                          <a:solidFill>
                            <a:schemeClr val="tx1"/>
                          </a:solidFill>
                          <a:effectLst/>
                          <a:latin typeface="+mn-lt"/>
                          <a:ea typeface="+mn-ea"/>
                          <a:cs typeface="+mn-cs"/>
                        </a:rPr>
                        <a:t>Creando</a:t>
                      </a:r>
                      <a:r>
                        <a:rPr lang="es-MX" sz="1100" b="1" kern="1200" baseline="0" dirty="0" smtClean="0">
                          <a:solidFill>
                            <a:schemeClr val="tx1"/>
                          </a:solidFill>
                          <a:effectLst/>
                          <a:latin typeface="+mn-lt"/>
                          <a:ea typeface="+mn-ea"/>
                          <a:cs typeface="+mn-cs"/>
                        </a:rPr>
                        <a:t> una serpiente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b="1" kern="1200" dirty="0" smtClean="0">
                          <a:solidFill>
                            <a:schemeClr val="tx1"/>
                          </a:solidFill>
                          <a:effectLst/>
                          <a:latin typeface="+mn-lt"/>
                          <a:ea typeface="+mn-ea"/>
                          <a:cs typeface="+mn-cs"/>
                        </a:rPr>
                        <a:t>Abecedario móvil.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lvl="0" algn="l"/>
                      <a:r>
                        <a:rPr lang="es-ES" sz="1100" kern="1200" dirty="0" smtClean="0">
                          <a:solidFill>
                            <a:schemeClr val="tx1"/>
                          </a:solidFill>
                          <a:effectLst/>
                          <a:latin typeface="+mn-lt"/>
                          <a:ea typeface="+mn-ea"/>
                          <a:cs typeface="+mn-cs"/>
                        </a:rPr>
                        <a:t>¿Alguien conoce a las tortugas? ¿Quién tiene una? ¿Cómo son? ¿Cómo nacen las  tortugas? ¿Qué comen las  tortugas? ¿Les gustaría ser una tortuga? Porque. ( los niños la imitaran)</a:t>
                      </a:r>
                      <a:r>
                        <a:rPr lang="es-MX" sz="1100" kern="1200" baseline="0" dirty="0" smtClean="0">
                          <a:solidFill>
                            <a:schemeClr val="tx1"/>
                          </a:solidFill>
                          <a:effectLst/>
                          <a:latin typeface="+mn-lt"/>
                          <a:ea typeface="+mn-ea"/>
                          <a:cs typeface="+mn-cs"/>
                        </a:rPr>
                        <a:t> </a:t>
                      </a:r>
                      <a:r>
                        <a:rPr lang="es-ES" sz="1100" kern="1200" dirty="0" smtClean="0">
                          <a:solidFill>
                            <a:schemeClr val="tx1"/>
                          </a:solidFill>
                          <a:effectLst/>
                          <a:latin typeface="+mn-lt"/>
                          <a:ea typeface="+mn-ea"/>
                          <a:cs typeface="+mn-cs"/>
                        </a:rPr>
                        <a:t>¿las tortugas que van despacito o rápido?</a:t>
                      </a:r>
                      <a:r>
                        <a:rPr lang="es-MX" sz="1100" kern="1200" baseline="0" dirty="0" smtClean="0">
                          <a:solidFill>
                            <a:schemeClr val="tx1"/>
                          </a:solidFill>
                          <a:effectLst/>
                          <a:latin typeface="+mn-lt"/>
                          <a:ea typeface="+mn-ea"/>
                          <a:cs typeface="+mn-cs"/>
                        </a:rPr>
                        <a:t> </a:t>
                      </a:r>
                      <a:r>
                        <a:rPr lang="es-ES" sz="1100" kern="1200" dirty="0" smtClean="0">
                          <a:solidFill>
                            <a:schemeClr val="tx1"/>
                          </a:solidFill>
                          <a:effectLst/>
                          <a:latin typeface="+mn-lt"/>
                          <a:ea typeface="+mn-ea"/>
                          <a:cs typeface="+mn-cs"/>
                        </a:rPr>
                        <a:t>¿las tortugas mueren viejecitas o jóvenes?</a:t>
                      </a:r>
                      <a:endParaRPr lang="es-MX" sz="1100" kern="1200" dirty="0" smtClean="0">
                        <a:solidFill>
                          <a:schemeClr val="tx1"/>
                        </a:solidFill>
                        <a:effectLst/>
                        <a:latin typeface="+mn-lt"/>
                        <a:ea typeface="+mn-ea"/>
                        <a:cs typeface="+mn-cs"/>
                      </a:endParaRPr>
                    </a:p>
                    <a:p>
                      <a:pPr lvl="0" algn="l"/>
                      <a:r>
                        <a:rPr lang="es-ES" sz="1100" kern="1200" dirty="0" smtClean="0">
                          <a:solidFill>
                            <a:schemeClr val="tx1"/>
                          </a:solidFill>
                          <a:effectLst/>
                          <a:latin typeface="+mn-lt"/>
                          <a:ea typeface="+mn-ea"/>
                          <a:cs typeface="+mn-cs"/>
                        </a:rPr>
                        <a:t>¿tienen huesos las tortugas? ¿Cuántos años pueden vivir las</a:t>
                      </a:r>
                      <a:r>
                        <a:rPr lang="es-ES" sz="1100" kern="1200" baseline="0" dirty="0" smtClean="0">
                          <a:solidFill>
                            <a:schemeClr val="tx1"/>
                          </a:solidFill>
                          <a:effectLst/>
                          <a:latin typeface="+mn-lt"/>
                          <a:ea typeface="+mn-ea"/>
                          <a:cs typeface="+mn-cs"/>
                        </a:rPr>
                        <a:t> tortugas?</a:t>
                      </a:r>
                    </a:p>
                    <a:p>
                      <a:pPr lvl="0" algn="l"/>
                      <a:r>
                        <a:rPr lang="es-ES" sz="1100" kern="1200" baseline="0" dirty="0" smtClean="0">
                          <a:solidFill>
                            <a:schemeClr val="tx1"/>
                          </a:solidFill>
                          <a:effectLst/>
                          <a:latin typeface="+mn-lt"/>
                          <a:ea typeface="+mn-ea"/>
                          <a:cs typeface="+mn-cs"/>
                        </a:rPr>
                        <a:t>Video: Las tortugas terrestres y marinas.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517383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12 Tabla"/>
          <p:cNvGraphicFramePr>
            <a:graphicFrameLocks noGrp="1"/>
          </p:cNvGraphicFramePr>
          <p:nvPr>
            <p:extLst>
              <p:ext uri="{D42A27DB-BD31-4B8C-83A1-F6EECF244321}">
                <p14:modId xmlns:p14="http://schemas.microsoft.com/office/powerpoint/2010/main" val="2419857171"/>
              </p:ext>
            </p:extLst>
          </p:nvPr>
        </p:nvGraphicFramePr>
        <p:xfrm>
          <a:off x="107504" y="188640"/>
          <a:ext cx="8892480" cy="4968552"/>
        </p:xfrm>
        <a:graphic>
          <a:graphicData uri="http://schemas.openxmlformats.org/drawingml/2006/table">
            <a:tbl>
              <a:tblPr firstRow="1" bandRow="1">
                <a:tableStyleId>{5C22544A-7EE6-4342-B048-85BDC9FD1C3A}</a:tableStyleId>
              </a:tblPr>
              <a:tblGrid>
                <a:gridCol w="1778496"/>
                <a:gridCol w="1778496"/>
                <a:gridCol w="1778496"/>
                <a:gridCol w="1778496"/>
                <a:gridCol w="1778496"/>
              </a:tblGrid>
              <a:tr h="936104">
                <a:tc>
                  <a:txBody>
                    <a:bodyPr/>
                    <a:lstStyle/>
                    <a:p>
                      <a:pPr marL="0" indent="0" algn="l">
                        <a:buFont typeface="Arial" panose="020B0604020202020204" pitchFamily="34" charset="0"/>
                        <a:buNone/>
                      </a:pPr>
                      <a:r>
                        <a:rPr lang="es-MX" sz="1100" b="1" baseline="0" dirty="0" smtClean="0">
                          <a:solidFill>
                            <a:schemeClr val="tx1"/>
                          </a:solidFill>
                          <a:latin typeface="+mn-lt"/>
                        </a:rPr>
                        <a:t>Video</a:t>
                      </a:r>
                      <a:r>
                        <a:rPr lang="es-MX" sz="1100" b="1" baseline="0" dirty="0" smtClean="0">
                          <a:solidFill>
                            <a:schemeClr val="tx1"/>
                          </a:solidFill>
                          <a:latin typeface="+mn-lt"/>
                        </a:rPr>
                        <a:t>: “Los reptiles”.</a:t>
                      </a:r>
                    </a:p>
                    <a:p>
                      <a:endParaRPr lang="es-MX" sz="1100" kern="1200" dirty="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s-MX" sz="1100" b="1" dirty="0" smtClean="0">
                          <a:solidFill>
                            <a:schemeClr val="tx1"/>
                          </a:solidFill>
                          <a:latin typeface="+mn-lt"/>
                        </a:rPr>
                        <a:t>Memorama.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b="1" kern="1200" dirty="0" smtClean="0">
                          <a:solidFill>
                            <a:schemeClr val="tx1"/>
                          </a:solidFill>
                          <a:effectLst/>
                          <a:latin typeface="+mn-lt"/>
                          <a:ea typeface="+mn-ea"/>
                          <a:cs typeface="+mn-cs"/>
                        </a:rPr>
                        <a:t>Abecedario móvil.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b="1" dirty="0" smtClean="0">
                          <a:solidFill>
                            <a:schemeClr val="tx1"/>
                          </a:solidFill>
                          <a:latin typeface="+mn-lt"/>
                        </a:rPr>
                        <a:t>Creando</a:t>
                      </a:r>
                      <a:r>
                        <a:rPr lang="es-MX" sz="1100" b="1" baseline="0" dirty="0" smtClean="0">
                          <a:solidFill>
                            <a:schemeClr val="tx1"/>
                          </a:solidFill>
                          <a:latin typeface="+mn-lt"/>
                        </a:rPr>
                        <a:t> un cocodrilo.</a:t>
                      </a:r>
                    </a:p>
                    <a:p>
                      <a:endParaRPr lang="es-MX"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100" b="1" kern="1200" baseline="0" dirty="0" smtClean="0">
                          <a:solidFill>
                            <a:schemeClr val="tx1"/>
                          </a:solidFill>
                          <a:effectLst/>
                          <a:latin typeface="+mn-lt"/>
                          <a:ea typeface="+mn-ea"/>
                          <a:cs typeface="+mn-cs"/>
                        </a:rPr>
                        <a:t>Creando una casa pequeña para tortuga. </a:t>
                      </a:r>
                    </a:p>
                    <a:p>
                      <a:endParaRPr lang="es-MX"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89146">
                <a:tc>
                  <a:txBody>
                    <a:bodyPr/>
                    <a:lstStyle/>
                    <a:p>
                      <a:endParaRPr lang="es-MX"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100" kern="1200" dirty="0" smtClean="0">
                          <a:solidFill>
                            <a:schemeClr val="tx1"/>
                          </a:solidFill>
                          <a:effectLst/>
                          <a:latin typeface="+mn-lt"/>
                          <a:ea typeface="+mn-ea"/>
                          <a:cs typeface="+mn-cs"/>
                        </a:rPr>
                        <a:t>¿</a:t>
                      </a:r>
                      <a:r>
                        <a:rPr lang="es-ES" sz="1100" b="1" kern="1200" dirty="0" smtClean="0">
                          <a:solidFill>
                            <a:schemeClr val="tx1"/>
                          </a:solidFill>
                          <a:effectLst/>
                          <a:latin typeface="+mn-lt"/>
                          <a:ea typeface="+mn-ea"/>
                          <a:cs typeface="+mn-cs"/>
                        </a:rPr>
                        <a:t>Dónde van las piezas?</a:t>
                      </a:r>
                      <a:endParaRPr lang="es-MX" sz="1100" b="1" kern="1200" dirty="0" smtClean="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b="1" kern="1200" dirty="0" smtClean="0">
                          <a:solidFill>
                            <a:schemeClr val="tx1"/>
                          </a:solidFill>
                          <a:effectLst/>
                          <a:latin typeface="+mn-lt"/>
                          <a:ea typeface="+mn-ea"/>
                          <a:cs typeface="+mn-cs"/>
                        </a:rPr>
                        <a:t>Manualidad de una Serpiente de Óvalos.</a:t>
                      </a:r>
                      <a:endParaRPr lang="es-MX" sz="1100" b="1" dirty="0" smtClean="0">
                        <a:solidFill>
                          <a:schemeClr val="tx1"/>
                        </a:solidFill>
                        <a:latin typeface="+mn-lt"/>
                      </a:endParaRPr>
                    </a:p>
                    <a:p>
                      <a:endParaRPr lang="es-MX"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s-MX" sz="1100" b="1" dirty="0" smtClean="0">
                          <a:solidFill>
                            <a:schemeClr val="tx1"/>
                          </a:solidFill>
                          <a:latin typeface="+mn-lt"/>
                        </a:rPr>
                        <a:t>Marioneta de cocodrilo.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100" b="1" kern="1200" dirty="0" smtClean="0">
                          <a:solidFill>
                            <a:schemeClr val="tx1"/>
                          </a:solidFill>
                          <a:effectLst/>
                          <a:latin typeface="+mn-lt"/>
                          <a:ea typeface="+mn-ea"/>
                          <a:cs typeface="+mn-cs"/>
                        </a:rPr>
                        <a:t>Contando</a:t>
                      </a:r>
                      <a:r>
                        <a:rPr lang="es-ES" sz="1100" b="1" kern="1200" baseline="0" dirty="0" smtClean="0">
                          <a:solidFill>
                            <a:schemeClr val="tx1"/>
                          </a:solidFill>
                          <a:effectLst/>
                          <a:latin typeface="+mn-lt"/>
                          <a:ea typeface="+mn-ea"/>
                          <a:cs typeface="+mn-cs"/>
                        </a:rPr>
                        <a:t> huevos de tortuga.</a:t>
                      </a:r>
                    </a:p>
                    <a:p>
                      <a:endParaRPr lang="es-MX"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709769">
                <a:tc>
                  <a:txBody>
                    <a:bodyPr/>
                    <a:lstStyle/>
                    <a:p>
                      <a:endParaRPr lang="es-MX"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b="1" kern="1200" dirty="0" smtClean="0">
                          <a:solidFill>
                            <a:schemeClr val="tx1"/>
                          </a:solidFill>
                          <a:effectLst/>
                          <a:latin typeface="+mn-lt"/>
                          <a:ea typeface="+mn-ea"/>
                          <a:cs typeface="+mn-cs"/>
                        </a:rPr>
                        <a:t>¿De dónde nacen los dinosaurios?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s-MX"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lang="es-MX" sz="1100" b="1" dirty="0" smtClean="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s-MX"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58384">
                <a:tc>
                  <a:txBody>
                    <a:bodyPr/>
                    <a:lstStyle/>
                    <a:p>
                      <a:endParaRPr lang="es-MX"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b="1" kern="1200" dirty="0" smtClean="0">
                          <a:solidFill>
                            <a:schemeClr val="tx1"/>
                          </a:solidFill>
                          <a:effectLst/>
                          <a:latin typeface="+mn-lt"/>
                          <a:ea typeface="+mn-ea"/>
                          <a:cs typeface="+mn-cs"/>
                        </a:rPr>
                        <a:t>¡Dinosaurios y meteoritos!</a:t>
                      </a:r>
                      <a:endParaRPr lang="es-MX" sz="1100" b="1" dirty="0" smtClean="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s-MX"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lang="es-MX" sz="1100" b="1" dirty="0" smtClean="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s-MX"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131505">
                <a:tc>
                  <a:txBody>
                    <a:bodyPr/>
                    <a:lstStyle/>
                    <a:p>
                      <a:endParaRPr lang="es-MX"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b="1" kern="1200" dirty="0" smtClean="0">
                          <a:solidFill>
                            <a:schemeClr val="tx1"/>
                          </a:solidFill>
                          <a:effectLst/>
                          <a:latin typeface="+mn-lt"/>
                          <a:ea typeface="+mn-ea"/>
                          <a:cs typeface="+mn-cs"/>
                        </a:rPr>
                        <a:t>¿Cuáles son las partes de un Dinosaurio?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s-MX"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lang="es-MX" sz="1100" b="1" dirty="0" smtClean="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s-MX"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843644">
                <a:tc>
                  <a:txBody>
                    <a:bodyPr/>
                    <a:lstStyle/>
                    <a:p>
                      <a:endParaRPr lang="es-MX"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b="1" kern="1200" dirty="0" smtClean="0">
                          <a:solidFill>
                            <a:schemeClr val="tx1"/>
                          </a:solidFill>
                          <a:effectLst/>
                          <a:latin typeface="+mn-lt"/>
                          <a:ea typeface="+mn-ea"/>
                          <a:cs typeface="+mn-cs"/>
                        </a:rPr>
                        <a:t>Arqueólogos.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s-MX"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lang="es-MX" sz="1100" b="1" dirty="0" smtClean="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s-MX"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42385607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95536" y="-27384"/>
            <a:ext cx="8380656" cy="3046988"/>
          </a:xfrm>
          <a:prstGeom prst="rect">
            <a:avLst/>
          </a:prstGeom>
          <a:noFill/>
        </p:spPr>
        <p:txBody>
          <a:bodyPr wrap="square" rtlCol="0">
            <a:spAutoFit/>
          </a:bodyPr>
          <a:lstStyle/>
          <a:p>
            <a:pPr algn="ctr"/>
            <a:r>
              <a:rPr lang="es-MX" sz="9600" b="1" dirty="0" smtClean="0">
                <a:effectLst>
                  <a:outerShdw blurRad="38100" dist="38100" dir="2700000" algn="tl">
                    <a:srgbClr val="000000">
                      <a:alpha val="43137"/>
                    </a:srgbClr>
                  </a:outerShdw>
                </a:effectLst>
                <a:latin typeface="cinnamon cake" pitchFamily="2" charset="0"/>
              </a:rPr>
              <a:t>Planeación </a:t>
            </a:r>
          </a:p>
          <a:p>
            <a:pPr algn="ctr"/>
            <a:r>
              <a:rPr lang="es-MX" sz="9600" b="1" dirty="0" smtClean="0">
                <a:effectLst>
                  <a:outerShdw blurRad="38100" dist="38100" dir="2700000" algn="tl">
                    <a:srgbClr val="000000">
                      <a:alpha val="43137"/>
                    </a:srgbClr>
                  </a:outerShdw>
                </a:effectLst>
                <a:latin typeface="cinnamon cake" pitchFamily="2" charset="0"/>
              </a:rPr>
              <a:t>Diaria </a:t>
            </a:r>
            <a:endParaRPr lang="es-MX" sz="9600" b="1" dirty="0">
              <a:effectLst>
                <a:outerShdw blurRad="38100" dist="38100" dir="2700000" algn="tl">
                  <a:srgbClr val="000000">
                    <a:alpha val="43137"/>
                  </a:srgbClr>
                </a:outerShdw>
              </a:effectLst>
              <a:latin typeface="cinnamon cake" pitchFamily="2" charset="0"/>
            </a:endParaRPr>
          </a:p>
        </p:txBody>
      </p:sp>
      <p:cxnSp>
        <p:nvCxnSpPr>
          <p:cNvPr id="7" name="6 Conector recto"/>
          <p:cNvCxnSpPr/>
          <p:nvPr/>
        </p:nvCxnSpPr>
        <p:spPr>
          <a:xfrm flipH="1">
            <a:off x="257766" y="188640"/>
            <a:ext cx="8490698" cy="0"/>
          </a:xfrm>
          <a:prstGeom prst="line">
            <a:avLst/>
          </a:prstGeom>
          <a:ln w="57150">
            <a:prstDash val="lgDashDot"/>
          </a:ln>
        </p:spPr>
        <p:style>
          <a:lnRef idx="1">
            <a:schemeClr val="dk1"/>
          </a:lnRef>
          <a:fillRef idx="0">
            <a:schemeClr val="dk1"/>
          </a:fillRef>
          <a:effectRef idx="0">
            <a:schemeClr val="dk1"/>
          </a:effectRef>
          <a:fontRef idx="minor">
            <a:schemeClr val="tx1"/>
          </a:fontRef>
        </p:style>
      </p:cxnSp>
      <p:cxnSp>
        <p:nvCxnSpPr>
          <p:cNvPr id="8" name="7 Conector recto"/>
          <p:cNvCxnSpPr/>
          <p:nvPr/>
        </p:nvCxnSpPr>
        <p:spPr>
          <a:xfrm>
            <a:off x="185758" y="188640"/>
            <a:ext cx="0" cy="6408712"/>
          </a:xfrm>
          <a:prstGeom prst="line">
            <a:avLst/>
          </a:prstGeom>
          <a:ln w="57150">
            <a:prstDash val="lgDashDot"/>
          </a:ln>
        </p:spPr>
        <p:style>
          <a:lnRef idx="1">
            <a:schemeClr val="dk1"/>
          </a:lnRef>
          <a:fillRef idx="0">
            <a:schemeClr val="dk1"/>
          </a:fillRef>
          <a:effectRef idx="0">
            <a:schemeClr val="dk1"/>
          </a:effectRef>
          <a:fontRef idx="minor">
            <a:schemeClr val="tx1"/>
          </a:fontRef>
        </p:style>
      </p:cxnSp>
      <p:cxnSp>
        <p:nvCxnSpPr>
          <p:cNvPr id="10" name="9 Conector recto"/>
          <p:cNvCxnSpPr/>
          <p:nvPr/>
        </p:nvCxnSpPr>
        <p:spPr>
          <a:xfrm>
            <a:off x="8892480" y="188640"/>
            <a:ext cx="0" cy="6408712"/>
          </a:xfrm>
          <a:prstGeom prst="line">
            <a:avLst/>
          </a:prstGeom>
          <a:ln w="57150">
            <a:prstDash val="lgDashDot"/>
          </a:ln>
        </p:spPr>
        <p:style>
          <a:lnRef idx="1">
            <a:schemeClr val="dk1"/>
          </a:lnRef>
          <a:fillRef idx="0">
            <a:schemeClr val="dk1"/>
          </a:fillRef>
          <a:effectRef idx="0">
            <a:schemeClr val="dk1"/>
          </a:effectRef>
          <a:fontRef idx="minor">
            <a:schemeClr val="tx1"/>
          </a:fontRef>
        </p:style>
      </p:cxnSp>
      <p:pic>
        <p:nvPicPr>
          <p:cNvPr id="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4860032" y="3140968"/>
            <a:ext cx="2952328" cy="29655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386926">
            <a:off x="2485519" y="3555444"/>
            <a:ext cx="1046667" cy="13724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0324007">
            <a:off x="2066688" y="4195302"/>
            <a:ext cx="1046667" cy="13724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0324007">
            <a:off x="2418095" y="4339318"/>
            <a:ext cx="1046667" cy="13724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811021">
            <a:off x="3406950" y="4474615"/>
            <a:ext cx="1046667" cy="13724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386926">
            <a:off x="2989575" y="4203517"/>
            <a:ext cx="1046667" cy="13724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7" name="16 Conector recto"/>
          <p:cNvCxnSpPr/>
          <p:nvPr/>
        </p:nvCxnSpPr>
        <p:spPr>
          <a:xfrm flipH="1">
            <a:off x="251520" y="6525344"/>
            <a:ext cx="8490698" cy="0"/>
          </a:xfrm>
          <a:prstGeom prst="line">
            <a:avLst/>
          </a:prstGeom>
          <a:ln w="57150">
            <a:prstDash val="lgDashDot"/>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6201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3757375755"/>
              </p:ext>
            </p:extLst>
          </p:nvPr>
        </p:nvGraphicFramePr>
        <p:xfrm>
          <a:off x="96887" y="478944"/>
          <a:ext cx="9036497" cy="6126480"/>
        </p:xfrm>
        <a:graphic>
          <a:graphicData uri="http://schemas.openxmlformats.org/drawingml/2006/table">
            <a:tbl>
              <a:tblPr firstRow="1" bandRow="1">
                <a:tableStyleId>{5940675A-B579-460E-94D1-54222C63F5DA}</a:tableStyleId>
              </a:tblPr>
              <a:tblGrid>
                <a:gridCol w="1166000"/>
                <a:gridCol w="2477750"/>
                <a:gridCol w="801624"/>
                <a:gridCol w="1181867"/>
                <a:gridCol w="936104"/>
                <a:gridCol w="1368152"/>
                <a:gridCol w="1105000"/>
              </a:tblGrid>
              <a:tr h="353415">
                <a:tc>
                  <a:txBody>
                    <a:bodyPr/>
                    <a:lstStyle/>
                    <a:p>
                      <a:pPr algn="l"/>
                      <a:r>
                        <a:rPr lang="es-MX" sz="1100" b="1" dirty="0" smtClean="0">
                          <a:latin typeface="+mn-lt"/>
                        </a:rPr>
                        <a:t>CAMPO</a:t>
                      </a:r>
                      <a:r>
                        <a:rPr lang="es-MX" sz="1100" b="1" baseline="0" dirty="0" smtClean="0">
                          <a:latin typeface="+mn-lt"/>
                        </a:rPr>
                        <a:t>, COMP. Y AP ESP.</a:t>
                      </a:r>
                      <a:endParaRPr lang="es-MX" sz="1100" b="1" dirty="0">
                        <a:latin typeface="+mn-lt"/>
                      </a:endParaRPr>
                    </a:p>
                  </a:txBody>
                  <a:tcPr/>
                </a:tc>
                <a:tc>
                  <a:txBody>
                    <a:bodyPr/>
                    <a:lstStyle/>
                    <a:p>
                      <a:pPr algn="l"/>
                      <a:r>
                        <a:rPr lang="es-MX" sz="1100" b="1" dirty="0" smtClean="0">
                          <a:latin typeface="+mn-lt"/>
                        </a:rPr>
                        <a:t>ACTIVIDAD</a:t>
                      </a:r>
                    </a:p>
                    <a:p>
                      <a:pPr algn="l"/>
                      <a:endParaRPr lang="es-MX" sz="1100" b="1" dirty="0" smtClean="0">
                        <a:latin typeface="+mn-lt"/>
                      </a:endParaRPr>
                    </a:p>
                    <a:p>
                      <a:pPr algn="l"/>
                      <a:r>
                        <a:rPr lang="es-MX" sz="1100" b="1" dirty="0" smtClean="0">
                          <a:latin typeface="+mn-lt"/>
                        </a:rPr>
                        <a:t>Empezaré</a:t>
                      </a:r>
                      <a:r>
                        <a:rPr lang="es-MX" sz="1100" b="1" baseline="0" dirty="0" smtClean="0">
                          <a:latin typeface="+mn-lt"/>
                        </a:rPr>
                        <a:t> con una introducción al tema.</a:t>
                      </a:r>
                    </a:p>
                    <a:p>
                      <a:pPr marL="171450" indent="-171450" algn="l">
                        <a:buFont typeface="Arial" panose="020B0604020202020204" pitchFamily="34" charset="0"/>
                        <a:buChar char="•"/>
                      </a:pPr>
                      <a:r>
                        <a:rPr lang="es-MX" sz="1100" b="1" baseline="0" dirty="0" smtClean="0">
                          <a:latin typeface="+mn-lt"/>
                        </a:rPr>
                        <a:t>Cuestionamientos a los alumnos.</a:t>
                      </a:r>
                      <a:endParaRPr lang="es-MX" sz="1100" b="1" dirty="0" smtClean="0">
                        <a:latin typeface="+mn-lt"/>
                      </a:endParaRPr>
                    </a:p>
                    <a:p>
                      <a:pPr algn="l"/>
                      <a:r>
                        <a:rPr lang="es-MX" sz="1100" b="0" dirty="0" smtClean="0">
                          <a:latin typeface="+mn-lt"/>
                        </a:rPr>
                        <a:t>¿Qué</a:t>
                      </a:r>
                      <a:r>
                        <a:rPr lang="es-MX" sz="1100" b="0" baseline="0" dirty="0" smtClean="0">
                          <a:latin typeface="+mn-lt"/>
                        </a:rPr>
                        <a:t> es un reptil?</a:t>
                      </a:r>
                    </a:p>
                    <a:p>
                      <a:pPr algn="l"/>
                      <a:r>
                        <a:rPr lang="es-MX" sz="1100" b="0" baseline="0" dirty="0" smtClean="0">
                          <a:latin typeface="+mn-lt"/>
                        </a:rPr>
                        <a:t>¿Qué reptiles conocen?</a:t>
                      </a:r>
                    </a:p>
                    <a:p>
                      <a:pPr algn="l"/>
                      <a:r>
                        <a:rPr lang="es-MX" sz="1100" b="0" baseline="0" dirty="0" smtClean="0">
                          <a:latin typeface="+mn-lt"/>
                        </a:rPr>
                        <a:t>¿Características de los reptiles?</a:t>
                      </a:r>
                    </a:p>
                    <a:p>
                      <a:pPr algn="l"/>
                      <a:r>
                        <a:rPr lang="es-MX" sz="1100" b="0" baseline="0" dirty="0" smtClean="0">
                          <a:latin typeface="+mn-lt"/>
                        </a:rPr>
                        <a:t>¿Qué comen?</a:t>
                      </a:r>
                    </a:p>
                    <a:p>
                      <a:pPr algn="l"/>
                      <a:r>
                        <a:rPr lang="es-MX" sz="1100" b="0" baseline="0" dirty="0" smtClean="0">
                          <a:latin typeface="+mn-lt"/>
                        </a:rPr>
                        <a:t>¿De donde nacen?</a:t>
                      </a:r>
                    </a:p>
                    <a:p>
                      <a:pPr algn="l"/>
                      <a:r>
                        <a:rPr lang="es-MX" sz="1100" b="0" baseline="0" dirty="0" smtClean="0">
                          <a:latin typeface="+mn-lt"/>
                        </a:rPr>
                        <a:t>¿Dónde viven?</a:t>
                      </a:r>
                    </a:p>
                    <a:p>
                      <a:pPr algn="l"/>
                      <a:r>
                        <a:rPr lang="es-MX" sz="1100" b="0" baseline="0" dirty="0" smtClean="0">
                          <a:latin typeface="+mn-lt"/>
                        </a:rPr>
                        <a:t>¿Alguien tiene algún reptil?</a:t>
                      </a:r>
                    </a:p>
                    <a:p>
                      <a:pPr algn="l"/>
                      <a:endParaRPr lang="es-MX" sz="1100" b="1" baseline="0" dirty="0" smtClean="0">
                        <a:latin typeface="+mn-lt"/>
                      </a:endParaRPr>
                    </a:p>
                    <a:p>
                      <a:pPr marL="171450" indent="-171450" algn="l">
                        <a:buFont typeface="Arial" panose="020B0604020202020204" pitchFamily="34" charset="0"/>
                        <a:buChar char="•"/>
                      </a:pPr>
                      <a:r>
                        <a:rPr lang="es-MX" sz="1100" b="1" baseline="0" dirty="0" smtClean="0">
                          <a:latin typeface="+mn-lt"/>
                        </a:rPr>
                        <a:t>Se anotarán las hipótesis de los alumnos. </a:t>
                      </a:r>
                    </a:p>
                    <a:p>
                      <a:pPr algn="l"/>
                      <a:endParaRPr lang="es-MX" sz="1100" b="1" baseline="0" dirty="0" smtClean="0">
                        <a:latin typeface="+mn-lt"/>
                      </a:endParaRPr>
                    </a:p>
                    <a:p>
                      <a:pPr marL="171450" indent="-171450" algn="l">
                        <a:buFont typeface="Arial" panose="020B0604020202020204" pitchFamily="34" charset="0"/>
                        <a:buChar char="•"/>
                      </a:pPr>
                      <a:r>
                        <a:rPr lang="es-MX" sz="1100" b="1" baseline="0" dirty="0" smtClean="0">
                          <a:latin typeface="+mn-lt"/>
                        </a:rPr>
                        <a:t>Realizando un reptil con masa.</a:t>
                      </a:r>
                    </a:p>
                    <a:p>
                      <a:pPr algn="l"/>
                      <a:r>
                        <a:rPr lang="es-MX" sz="1100" b="1" baseline="0" dirty="0" smtClean="0">
                          <a:latin typeface="+mn-lt"/>
                        </a:rPr>
                        <a:t>Inicio: </a:t>
                      </a:r>
                      <a:r>
                        <a:rPr lang="es-MX" sz="1100" b="0" baseline="0" dirty="0" smtClean="0">
                          <a:latin typeface="+mn-lt"/>
                        </a:rPr>
                        <a:t>Se entregará una porción de masa a cada alumno. Se pedirá que moldee un reptil, como el se lo imagine.</a:t>
                      </a:r>
                    </a:p>
                    <a:p>
                      <a:pPr algn="l"/>
                      <a:r>
                        <a:rPr lang="es-MX" sz="1100" b="1" baseline="0" dirty="0" smtClean="0">
                          <a:latin typeface="+mn-lt"/>
                        </a:rPr>
                        <a:t>Desarrollo: </a:t>
                      </a:r>
                      <a:r>
                        <a:rPr lang="es-MX" sz="1100" b="0" baseline="0" dirty="0" smtClean="0">
                          <a:latin typeface="+mn-lt"/>
                        </a:rPr>
                        <a:t>El alumno moldeará la masa y realizará su reptil.</a:t>
                      </a:r>
                    </a:p>
                    <a:p>
                      <a:pPr algn="l"/>
                      <a:r>
                        <a:rPr lang="es-MX" sz="1100" b="1" baseline="0" dirty="0" smtClean="0">
                          <a:latin typeface="+mn-lt"/>
                        </a:rPr>
                        <a:t>Cierre: </a:t>
                      </a:r>
                      <a:r>
                        <a:rPr lang="es-MX" sz="1100" b="0" baseline="0" dirty="0" smtClean="0">
                          <a:latin typeface="+mn-lt"/>
                        </a:rPr>
                        <a:t>Los alumnos mencionaran las características de los reptiles elaborados.</a:t>
                      </a:r>
                    </a:p>
                    <a:p>
                      <a:pPr algn="l"/>
                      <a:endParaRPr lang="es-MX" sz="1100" b="1" baseline="0" dirty="0" smtClean="0">
                        <a:latin typeface="+mn-lt"/>
                      </a:endParaRPr>
                    </a:p>
                    <a:p>
                      <a:pPr marL="171450" indent="-171450" algn="l">
                        <a:buFont typeface="Arial" panose="020B0604020202020204" pitchFamily="34" charset="0"/>
                        <a:buChar char="•"/>
                      </a:pPr>
                      <a:r>
                        <a:rPr lang="es-MX" sz="1100" b="1" baseline="0" dirty="0" smtClean="0">
                          <a:latin typeface="+mn-lt"/>
                        </a:rPr>
                        <a:t>Video: “Los reptiles”.</a:t>
                      </a:r>
                    </a:p>
                    <a:p>
                      <a:pPr marL="171450" indent="-171450" algn="l">
                        <a:buFont typeface="Arial" panose="020B0604020202020204" pitchFamily="34" charset="0"/>
                        <a:buChar char="•"/>
                      </a:pPr>
                      <a:endParaRPr lang="es-MX" sz="1100" b="1" baseline="0" dirty="0" smtClean="0">
                        <a:latin typeface="+mn-lt"/>
                      </a:endParaRPr>
                    </a:p>
                    <a:p>
                      <a:pPr marL="171450" indent="-171450" algn="l">
                        <a:buFont typeface="Arial" panose="020B0604020202020204" pitchFamily="34" charset="0"/>
                        <a:buChar char="•"/>
                      </a:pPr>
                      <a:endParaRPr lang="es-MX" sz="1100" b="1" baseline="0" dirty="0" smtClean="0">
                        <a:latin typeface="+mn-lt"/>
                      </a:endParaRPr>
                    </a:p>
                    <a:p>
                      <a:pPr marL="171450" indent="-171450" algn="l">
                        <a:buFont typeface="Arial" panose="020B0604020202020204" pitchFamily="34" charset="0"/>
                        <a:buChar char="•"/>
                      </a:pPr>
                      <a:endParaRPr lang="es-MX" sz="1100" b="1" baseline="0" dirty="0" smtClean="0">
                        <a:latin typeface="+mn-lt"/>
                      </a:endParaRPr>
                    </a:p>
                    <a:p>
                      <a:pPr marL="171450" indent="-171450" algn="l">
                        <a:buFont typeface="Arial" panose="020B0604020202020204" pitchFamily="34" charset="0"/>
                        <a:buChar char="•"/>
                      </a:pPr>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dirty="0" smtClean="0">
                        <a:latin typeface="+mn-lt"/>
                      </a:endParaRPr>
                    </a:p>
                    <a:p>
                      <a:pPr algn="l"/>
                      <a:endParaRPr lang="es-MX" sz="1100" b="1" dirty="0">
                        <a:latin typeface="+mn-lt"/>
                      </a:endParaRPr>
                    </a:p>
                  </a:txBody>
                  <a:tcPr/>
                </a:tc>
                <a:tc>
                  <a:txBody>
                    <a:bodyPr/>
                    <a:lstStyle/>
                    <a:p>
                      <a:pPr algn="l"/>
                      <a:r>
                        <a:rPr lang="es-MX" sz="1100" b="1" dirty="0" smtClean="0">
                          <a:latin typeface="+mn-lt"/>
                        </a:rPr>
                        <a:t>TIEMPO</a:t>
                      </a:r>
                    </a:p>
                    <a:p>
                      <a:pPr algn="l"/>
                      <a:endParaRPr lang="es-MX" sz="1100" b="1" dirty="0" smtClean="0">
                        <a:latin typeface="+mn-lt"/>
                      </a:endParaRPr>
                    </a:p>
                    <a:p>
                      <a:pPr algn="l"/>
                      <a:endParaRPr lang="es-MX" sz="1100" b="1" dirty="0" smtClean="0">
                        <a:latin typeface="+mn-lt"/>
                      </a:endParaRPr>
                    </a:p>
                    <a:p>
                      <a:pPr algn="l"/>
                      <a:r>
                        <a:rPr lang="es-MX" sz="1100" b="1" dirty="0" smtClean="0">
                          <a:latin typeface="+mn-lt"/>
                        </a:rPr>
                        <a:t>10 minutos.</a:t>
                      </a: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r>
                        <a:rPr lang="es-MX" sz="1100" b="1" dirty="0" smtClean="0">
                          <a:latin typeface="+mn-lt"/>
                        </a:rPr>
                        <a:t>5 minutos.</a:t>
                      </a: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r>
                        <a:rPr lang="es-MX" sz="1100" b="1" dirty="0" smtClean="0">
                          <a:latin typeface="+mn-lt"/>
                        </a:rPr>
                        <a:t>15</a:t>
                      </a:r>
                      <a:r>
                        <a:rPr lang="es-MX" sz="1100" b="1" baseline="0" dirty="0" smtClean="0">
                          <a:latin typeface="+mn-lt"/>
                        </a:rPr>
                        <a:t> minutos.</a:t>
                      </a: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r>
                        <a:rPr lang="es-MX" sz="1100" b="1" baseline="0" dirty="0" smtClean="0">
                          <a:latin typeface="+mn-lt"/>
                        </a:rPr>
                        <a:t>7 minutos.</a:t>
                      </a:r>
                    </a:p>
                  </a:txBody>
                  <a:tcPr/>
                </a:tc>
                <a:tc>
                  <a:txBody>
                    <a:bodyPr/>
                    <a:lstStyle/>
                    <a:p>
                      <a:pPr algn="l"/>
                      <a:r>
                        <a:rPr lang="es-MX" sz="1100" b="1" dirty="0" smtClean="0">
                          <a:latin typeface="+mn-lt"/>
                        </a:rPr>
                        <a:t>ORGANIZACIÓN</a:t>
                      </a:r>
                    </a:p>
                    <a:p>
                      <a:pPr algn="l"/>
                      <a:r>
                        <a:rPr lang="es-MX" sz="1100" b="1" dirty="0" smtClean="0">
                          <a:latin typeface="+mn-lt"/>
                        </a:rPr>
                        <a:t>Y ESPACIO</a:t>
                      </a:r>
                    </a:p>
                    <a:p>
                      <a:pPr algn="l"/>
                      <a:endParaRPr lang="es-MX" sz="1100" b="1" dirty="0" smtClean="0">
                        <a:latin typeface="+mn-lt"/>
                      </a:endParaRPr>
                    </a:p>
                    <a:p>
                      <a:pPr algn="l"/>
                      <a:r>
                        <a:rPr lang="es-MX" sz="1100" b="1" dirty="0" smtClean="0">
                          <a:latin typeface="+mn-lt"/>
                        </a:rPr>
                        <a:t>Grupal.</a:t>
                      </a:r>
                    </a:p>
                    <a:p>
                      <a:pPr algn="l"/>
                      <a:r>
                        <a:rPr lang="es-MX" sz="1100" b="1" dirty="0" smtClean="0">
                          <a:latin typeface="+mn-lt"/>
                        </a:rPr>
                        <a:t>Dentro</a:t>
                      </a:r>
                      <a:r>
                        <a:rPr lang="es-MX" sz="1100" b="1" baseline="0" dirty="0" smtClean="0">
                          <a:latin typeface="+mn-lt"/>
                        </a:rPr>
                        <a:t> del aula.</a:t>
                      </a: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r>
                        <a:rPr lang="es-MX" sz="1100" b="1" baseline="0" dirty="0" smtClean="0">
                          <a:latin typeface="+mn-lt"/>
                        </a:rPr>
                        <a:t>Grupal.</a:t>
                      </a:r>
                    </a:p>
                    <a:p>
                      <a:pPr algn="l"/>
                      <a:r>
                        <a:rPr lang="es-MX" sz="1100" b="1" baseline="0" dirty="0" smtClean="0">
                          <a:latin typeface="+mn-lt"/>
                        </a:rPr>
                        <a:t>Dentro del aula.</a:t>
                      </a: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r>
                        <a:rPr lang="es-MX" sz="1100" b="1" baseline="0" dirty="0" smtClean="0">
                          <a:latin typeface="+mn-lt"/>
                        </a:rPr>
                        <a:t>Individual.</a:t>
                      </a:r>
                    </a:p>
                    <a:p>
                      <a:pPr algn="l"/>
                      <a:r>
                        <a:rPr lang="es-MX" sz="1100" b="1" baseline="0" dirty="0" smtClean="0">
                          <a:latin typeface="+mn-lt"/>
                        </a:rPr>
                        <a:t>Dentro del aula.</a:t>
                      </a: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r>
                        <a:rPr lang="es-MX" sz="1100" b="1" baseline="0" dirty="0" smtClean="0">
                          <a:latin typeface="+mn-lt"/>
                        </a:rPr>
                        <a:t>Grupal.</a:t>
                      </a:r>
                    </a:p>
                    <a:p>
                      <a:pPr algn="l"/>
                      <a:r>
                        <a:rPr lang="es-MX" sz="1100" b="1" baseline="0" dirty="0" smtClean="0">
                          <a:latin typeface="+mn-lt"/>
                        </a:rPr>
                        <a:t>Dentro del aula.</a:t>
                      </a:r>
                    </a:p>
                  </a:txBody>
                  <a:tcPr/>
                </a:tc>
                <a:tc>
                  <a:txBody>
                    <a:bodyPr/>
                    <a:lstStyle/>
                    <a:p>
                      <a:pPr algn="l"/>
                      <a:r>
                        <a:rPr lang="es-MX" sz="1100" b="1" dirty="0" smtClean="0">
                          <a:latin typeface="+mn-lt"/>
                        </a:rPr>
                        <a:t>MATERIALES</a:t>
                      </a:r>
                    </a:p>
                    <a:p>
                      <a:pPr algn="l"/>
                      <a:endParaRPr lang="es-MX" sz="1100" b="1" dirty="0" smtClean="0">
                        <a:latin typeface="+mn-lt"/>
                      </a:endParaRPr>
                    </a:p>
                    <a:p>
                      <a:pPr algn="l"/>
                      <a:endParaRPr lang="es-MX" sz="1100" b="1" dirty="0" smtClean="0">
                        <a:latin typeface="+mn-lt"/>
                      </a:endParaRPr>
                    </a:p>
                    <a:p>
                      <a:pPr algn="l"/>
                      <a:r>
                        <a:rPr lang="es-MX" sz="1100" b="1" dirty="0" smtClean="0">
                          <a:latin typeface="+mn-lt"/>
                        </a:rPr>
                        <a:t>Preguntas</a:t>
                      </a:r>
                      <a:r>
                        <a:rPr lang="es-MX" sz="1100" b="1" baseline="0" dirty="0" smtClean="0">
                          <a:latin typeface="+mn-lt"/>
                        </a:rPr>
                        <a:t> escritas en cartoncillo.</a:t>
                      </a: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r>
                        <a:rPr lang="es-MX" sz="1100" b="1" baseline="0" dirty="0" smtClean="0">
                          <a:latin typeface="+mn-lt"/>
                        </a:rPr>
                        <a:t>Friso.</a:t>
                      </a: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r>
                        <a:rPr lang="es-MX" sz="1100" b="1" baseline="0" dirty="0" smtClean="0">
                          <a:latin typeface="+mn-lt"/>
                        </a:rPr>
                        <a:t>Masa.</a:t>
                      </a: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r>
                        <a:rPr lang="es-MX" sz="1100" b="1" baseline="0" dirty="0" smtClean="0">
                          <a:latin typeface="+mn-lt"/>
                        </a:rPr>
                        <a:t>Video y laptop.</a:t>
                      </a:r>
                    </a:p>
                  </a:txBody>
                  <a:tcPr/>
                </a:tc>
                <a:tc>
                  <a:txBody>
                    <a:bodyPr/>
                    <a:lstStyle/>
                    <a:p>
                      <a:pPr algn="l"/>
                      <a:r>
                        <a:rPr lang="es-MX" sz="1100" b="1" dirty="0" smtClean="0">
                          <a:latin typeface="+mn-lt"/>
                        </a:rPr>
                        <a:t>EVALUACION</a:t>
                      </a:r>
                    </a:p>
                    <a:p>
                      <a:pPr algn="l"/>
                      <a:endParaRPr lang="es-MX" sz="1100" b="1" dirty="0" smtClean="0">
                        <a:latin typeface="+mn-lt"/>
                      </a:endParaRPr>
                    </a:p>
                    <a:p>
                      <a:pPr algn="l"/>
                      <a:endParaRPr lang="es-MX" sz="1100" b="1" dirty="0" smtClean="0">
                        <a:latin typeface="+mn-lt"/>
                      </a:endParaRPr>
                    </a:p>
                    <a:p>
                      <a:pPr algn="l"/>
                      <a:r>
                        <a:rPr lang="es-MX" sz="1100" b="1" dirty="0" smtClean="0">
                          <a:latin typeface="+mn-lt"/>
                        </a:rPr>
                        <a:t>Mediante los cuestionamientos de la actividad.</a:t>
                      </a: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r>
                        <a:rPr lang="es-MX" sz="1100" b="1" dirty="0" smtClean="0">
                          <a:latin typeface="+mn-lt"/>
                        </a:rPr>
                        <a:t>Mediantes</a:t>
                      </a:r>
                      <a:r>
                        <a:rPr lang="es-MX" sz="1100" b="1" baseline="0" dirty="0" smtClean="0">
                          <a:latin typeface="+mn-lt"/>
                        </a:rPr>
                        <a:t> sus ideas.</a:t>
                      </a: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r>
                        <a:rPr lang="es-MX" sz="1100" b="1" baseline="0" dirty="0" smtClean="0">
                          <a:latin typeface="+mn-lt"/>
                        </a:rPr>
                        <a:t>Mediante la manipulación del material.</a:t>
                      </a: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r>
                        <a:rPr lang="es-MX" sz="1100" b="1" baseline="0" dirty="0" smtClean="0">
                          <a:latin typeface="+mn-lt"/>
                        </a:rPr>
                        <a:t>Cuestionamientos.</a:t>
                      </a:r>
                      <a:endParaRPr lang="es-MX" sz="1100" b="1" dirty="0" smtClean="0">
                        <a:latin typeface="+mn-lt"/>
                      </a:endParaRPr>
                    </a:p>
                  </a:txBody>
                  <a:tcPr/>
                </a:tc>
                <a:tc>
                  <a:txBody>
                    <a:bodyPr/>
                    <a:lstStyle/>
                    <a:p>
                      <a:pPr algn="l"/>
                      <a:r>
                        <a:rPr lang="es-MX" sz="1100" b="1" dirty="0" smtClean="0">
                          <a:latin typeface="+mn-lt"/>
                        </a:rPr>
                        <a:t>OBSERVACION</a:t>
                      </a:r>
                      <a:endParaRPr lang="es-MX" sz="1100" b="1" dirty="0">
                        <a:latin typeface="+mn-lt"/>
                      </a:endParaRPr>
                    </a:p>
                  </a:txBody>
                  <a:tcPr/>
                </a:tc>
              </a:tr>
            </a:tbl>
          </a:graphicData>
        </a:graphic>
      </p:graphicFrame>
      <p:cxnSp>
        <p:nvCxnSpPr>
          <p:cNvPr id="3" name="2 Conector recto"/>
          <p:cNvCxnSpPr/>
          <p:nvPr/>
        </p:nvCxnSpPr>
        <p:spPr>
          <a:xfrm>
            <a:off x="107504" y="836712"/>
            <a:ext cx="9043144" cy="0"/>
          </a:xfrm>
          <a:prstGeom prst="line">
            <a:avLst/>
          </a:prstGeom>
          <a:ln>
            <a:solidFill>
              <a:schemeClr val="tx1"/>
            </a:solidFill>
          </a:ln>
        </p:spPr>
        <p:style>
          <a:lnRef idx="1">
            <a:schemeClr val="accent4"/>
          </a:lnRef>
          <a:fillRef idx="0">
            <a:schemeClr val="accent4"/>
          </a:fillRef>
          <a:effectRef idx="0">
            <a:schemeClr val="accent4"/>
          </a:effectRef>
          <a:fontRef idx="minor">
            <a:schemeClr val="tx1"/>
          </a:fontRef>
        </p:style>
      </p:cxnSp>
      <p:sp>
        <p:nvSpPr>
          <p:cNvPr id="5" name="4 CuadroTexto"/>
          <p:cNvSpPr txBox="1"/>
          <p:nvPr/>
        </p:nvSpPr>
        <p:spPr>
          <a:xfrm>
            <a:off x="395536" y="116632"/>
            <a:ext cx="5485541" cy="369332"/>
          </a:xfrm>
          <a:prstGeom prst="rect">
            <a:avLst/>
          </a:prstGeom>
          <a:noFill/>
        </p:spPr>
        <p:txBody>
          <a:bodyPr wrap="none" rtlCol="0">
            <a:spAutoFit/>
          </a:bodyPr>
          <a:lstStyle/>
          <a:p>
            <a:r>
              <a:rPr lang="es-MX" b="1" dirty="0" smtClean="0"/>
              <a:t>Fecha: Lunes 24 de Noviembre.                                            </a:t>
            </a:r>
            <a:endParaRPr lang="es-MX" b="1" dirty="0"/>
          </a:p>
        </p:txBody>
      </p:sp>
    </p:spTree>
    <p:extLst>
      <p:ext uri="{BB962C8B-B14F-4D97-AF65-F5344CB8AC3E}">
        <p14:creationId xmlns:p14="http://schemas.microsoft.com/office/powerpoint/2010/main" val="12707010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258495669"/>
              </p:ext>
            </p:extLst>
          </p:nvPr>
        </p:nvGraphicFramePr>
        <p:xfrm>
          <a:off x="72007" y="538648"/>
          <a:ext cx="9071994" cy="8061960"/>
        </p:xfrm>
        <a:graphic>
          <a:graphicData uri="http://schemas.openxmlformats.org/drawingml/2006/table">
            <a:tbl>
              <a:tblPr firstRow="1" bandRow="1">
                <a:tableStyleId>{5940675A-B579-460E-94D1-54222C63F5DA}</a:tableStyleId>
              </a:tblPr>
              <a:tblGrid>
                <a:gridCol w="1170580"/>
                <a:gridCol w="2537325"/>
                <a:gridCol w="754931"/>
                <a:gridCol w="1316902"/>
                <a:gridCol w="1097419"/>
                <a:gridCol w="1079220"/>
                <a:gridCol w="1115617"/>
              </a:tblGrid>
              <a:tr h="205037">
                <a:tc>
                  <a:txBody>
                    <a:bodyPr/>
                    <a:lstStyle/>
                    <a:p>
                      <a:pPr algn="l"/>
                      <a:r>
                        <a:rPr lang="es-MX" sz="1100" b="1" dirty="0" smtClean="0">
                          <a:latin typeface="+mn-lt"/>
                        </a:rPr>
                        <a:t>CAMPO</a:t>
                      </a:r>
                      <a:r>
                        <a:rPr lang="es-MX" sz="1100" b="1" baseline="0" dirty="0" smtClean="0">
                          <a:latin typeface="+mn-lt"/>
                        </a:rPr>
                        <a:t>, COMP. Y AP ESP.</a:t>
                      </a:r>
                      <a:endParaRPr lang="es-MX" sz="1100" b="1" dirty="0">
                        <a:latin typeface="+mn-lt"/>
                      </a:endParaRPr>
                    </a:p>
                  </a:txBody>
                  <a:tcPr/>
                </a:tc>
                <a:tc>
                  <a:txBody>
                    <a:bodyPr/>
                    <a:lstStyle/>
                    <a:p>
                      <a:pPr algn="l"/>
                      <a:r>
                        <a:rPr lang="es-MX" sz="1100" b="1" dirty="0" smtClean="0">
                          <a:latin typeface="+mn-lt"/>
                        </a:rPr>
                        <a:t>ACTIVIDAD</a:t>
                      </a:r>
                      <a:endParaRPr lang="es-MX" sz="1100" b="1" dirty="0">
                        <a:latin typeface="+mn-lt"/>
                      </a:endParaRPr>
                    </a:p>
                  </a:txBody>
                  <a:tcPr/>
                </a:tc>
                <a:tc>
                  <a:txBody>
                    <a:bodyPr/>
                    <a:lstStyle/>
                    <a:p>
                      <a:pPr algn="l"/>
                      <a:r>
                        <a:rPr lang="es-MX" sz="1100" b="1" dirty="0" smtClean="0">
                          <a:latin typeface="+mn-lt"/>
                        </a:rPr>
                        <a:t>TIEMPO</a:t>
                      </a:r>
                      <a:endParaRPr lang="es-MX" sz="1100" b="1" dirty="0">
                        <a:latin typeface="+mn-lt"/>
                      </a:endParaRPr>
                    </a:p>
                  </a:txBody>
                  <a:tcPr/>
                </a:tc>
                <a:tc>
                  <a:txBody>
                    <a:bodyPr/>
                    <a:lstStyle/>
                    <a:p>
                      <a:pPr algn="l"/>
                      <a:r>
                        <a:rPr lang="es-MX" sz="1100" b="1" dirty="0" smtClean="0">
                          <a:latin typeface="+mn-lt"/>
                        </a:rPr>
                        <a:t>ORGANIZACIÓN</a:t>
                      </a:r>
                    </a:p>
                    <a:p>
                      <a:pPr algn="l"/>
                      <a:r>
                        <a:rPr lang="es-MX" sz="1100" b="1" dirty="0" smtClean="0">
                          <a:latin typeface="+mn-lt"/>
                        </a:rPr>
                        <a:t>Y ESPACIO</a:t>
                      </a:r>
                      <a:endParaRPr lang="es-MX" sz="1100" b="1" dirty="0">
                        <a:latin typeface="+mn-lt"/>
                      </a:endParaRPr>
                    </a:p>
                  </a:txBody>
                  <a:tcPr/>
                </a:tc>
                <a:tc>
                  <a:txBody>
                    <a:bodyPr/>
                    <a:lstStyle/>
                    <a:p>
                      <a:pPr algn="l"/>
                      <a:r>
                        <a:rPr lang="es-MX" sz="1100" b="1" dirty="0" smtClean="0">
                          <a:latin typeface="+mn-lt"/>
                        </a:rPr>
                        <a:t>MATERIALES</a:t>
                      </a:r>
                      <a:endParaRPr lang="es-MX" sz="1100" b="1" dirty="0">
                        <a:latin typeface="+mn-lt"/>
                      </a:endParaRPr>
                    </a:p>
                  </a:txBody>
                  <a:tcPr/>
                </a:tc>
                <a:tc>
                  <a:txBody>
                    <a:bodyPr/>
                    <a:lstStyle/>
                    <a:p>
                      <a:pPr algn="l"/>
                      <a:r>
                        <a:rPr lang="es-MX" sz="1100" b="1" dirty="0" smtClean="0">
                          <a:latin typeface="+mn-lt"/>
                        </a:rPr>
                        <a:t>EVALUACION</a:t>
                      </a:r>
                      <a:endParaRPr lang="es-MX" sz="1100" b="1" dirty="0">
                        <a:latin typeface="+mn-lt"/>
                      </a:endParaRPr>
                    </a:p>
                  </a:txBody>
                  <a:tcPr/>
                </a:tc>
                <a:tc>
                  <a:txBody>
                    <a:bodyPr/>
                    <a:lstStyle/>
                    <a:p>
                      <a:pPr algn="l"/>
                      <a:r>
                        <a:rPr lang="es-MX" sz="1100" b="1" dirty="0" smtClean="0">
                          <a:latin typeface="+mn-lt"/>
                        </a:rPr>
                        <a:t>OBSERVACION</a:t>
                      </a:r>
                      <a:endParaRPr lang="es-MX" sz="1100" b="1" dirty="0">
                        <a:latin typeface="+mn-lt"/>
                      </a:endParaRPr>
                    </a:p>
                  </a:txBody>
                  <a:tcPr/>
                </a:tc>
              </a:tr>
              <a:tr h="5349611">
                <a:tc>
                  <a:txBody>
                    <a:bodyPr/>
                    <a:lstStyle/>
                    <a:p>
                      <a:pPr algn="l"/>
                      <a:r>
                        <a:rPr lang="es-ES" sz="1100" b="1" kern="1200" dirty="0" smtClean="0">
                          <a:solidFill>
                            <a:schemeClr val="tx1"/>
                          </a:solidFill>
                          <a:effectLst/>
                          <a:latin typeface="+mn-lt"/>
                          <a:ea typeface="+mn-ea"/>
                          <a:cs typeface="+mn-cs"/>
                        </a:rPr>
                        <a:t>C.F: </a:t>
                      </a:r>
                      <a:r>
                        <a:rPr lang="es-MX" sz="1100" kern="1200" dirty="0" smtClean="0">
                          <a:solidFill>
                            <a:schemeClr val="tx1"/>
                          </a:solidFill>
                          <a:effectLst/>
                          <a:latin typeface="+mn-lt"/>
                          <a:ea typeface="+mn-ea"/>
                          <a:cs typeface="+mn-cs"/>
                        </a:rPr>
                        <a:t>Lenguaje y Comunicación</a:t>
                      </a:r>
                    </a:p>
                    <a:p>
                      <a:pPr algn="l"/>
                      <a:r>
                        <a:rPr lang="es-ES" sz="1100" b="1" kern="1200" dirty="0" smtClean="0">
                          <a:solidFill>
                            <a:schemeClr val="tx1"/>
                          </a:solidFill>
                          <a:effectLst/>
                          <a:latin typeface="+mn-lt"/>
                          <a:ea typeface="+mn-ea"/>
                          <a:cs typeface="+mn-cs"/>
                        </a:rPr>
                        <a:t>Competencia: </a:t>
                      </a:r>
                      <a:r>
                        <a:rPr lang="es-ES" sz="1100" kern="1200" dirty="0" smtClean="0">
                          <a:solidFill>
                            <a:schemeClr val="tx1"/>
                          </a:solidFill>
                          <a:effectLst/>
                          <a:latin typeface="+mn-lt"/>
                          <a:ea typeface="+mn-ea"/>
                          <a:cs typeface="+mn-cs"/>
                        </a:rPr>
                        <a:t>Expresa gráficamente las ideas que quiere comunicar y las verbaliza para construir un texto con ayuda de alguien.</a:t>
                      </a:r>
                      <a:endParaRPr lang="es-MX" sz="1100" kern="1200" dirty="0" smtClean="0">
                        <a:solidFill>
                          <a:schemeClr val="tx1"/>
                        </a:solidFill>
                        <a:effectLst/>
                        <a:latin typeface="+mn-lt"/>
                        <a:ea typeface="+mn-ea"/>
                        <a:cs typeface="+mn-cs"/>
                      </a:endParaRPr>
                    </a:p>
                    <a:p>
                      <a:pPr algn="l"/>
                      <a:r>
                        <a:rPr lang="es-ES" sz="1100" b="1" kern="1200" dirty="0" smtClean="0">
                          <a:solidFill>
                            <a:schemeClr val="tx1"/>
                          </a:solidFill>
                          <a:effectLst/>
                          <a:latin typeface="+mn-lt"/>
                          <a:ea typeface="+mn-ea"/>
                          <a:cs typeface="+mn-cs"/>
                        </a:rPr>
                        <a:t>A.F: </a:t>
                      </a:r>
                      <a:r>
                        <a:rPr lang="es-ES" sz="1100" kern="1200" dirty="0" smtClean="0">
                          <a:solidFill>
                            <a:schemeClr val="tx1"/>
                          </a:solidFill>
                          <a:effectLst/>
                          <a:latin typeface="+mn-lt"/>
                          <a:ea typeface="+mn-ea"/>
                          <a:cs typeface="+mn-cs"/>
                        </a:rPr>
                        <a:t>Utiliza marcas graficas o letras con diversas intenciones de escrituras y explica “que dice su texto”.</a:t>
                      </a:r>
                      <a:endParaRPr lang="es-MX" sz="1100" kern="1200" dirty="0" smtClean="0">
                        <a:solidFill>
                          <a:schemeClr val="tx1"/>
                        </a:solidFill>
                        <a:effectLst/>
                        <a:latin typeface="+mn-lt"/>
                        <a:ea typeface="+mn-ea"/>
                        <a:cs typeface="+mn-cs"/>
                      </a:endParaRPr>
                    </a:p>
                    <a:p>
                      <a:pPr algn="l"/>
                      <a:r>
                        <a:rPr lang="es-ES" sz="1100" b="1" kern="1200" dirty="0" smtClean="0">
                          <a:solidFill>
                            <a:schemeClr val="tx1"/>
                          </a:solidFill>
                          <a:effectLst/>
                          <a:latin typeface="+mn-lt"/>
                          <a:ea typeface="+mn-ea"/>
                          <a:cs typeface="+mn-cs"/>
                        </a:rPr>
                        <a:t>Aspecto: </a:t>
                      </a:r>
                      <a:r>
                        <a:rPr lang="es-ES" sz="1100" kern="1200" dirty="0" smtClean="0">
                          <a:solidFill>
                            <a:schemeClr val="tx1"/>
                          </a:solidFill>
                          <a:effectLst/>
                          <a:latin typeface="+mn-lt"/>
                          <a:ea typeface="+mn-ea"/>
                          <a:cs typeface="+mn-cs"/>
                        </a:rPr>
                        <a:t>Lenguaje escrito.</a:t>
                      </a:r>
                      <a:endParaRPr lang="es-MX" sz="1100" kern="1200" dirty="0" smtClean="0">
                        <a:solidFill>
                          <a:schemeClr val="tx1"/>
                        </a:solidFill>
                        <a:effectLst/>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b="1" kern="1200" dirty="0" smtClean="0">
                          <a:solidFill>
                            <a:schemeClr val="tx1"/>
                          </a:solidFill>
                          <a:effectLst/>
                          <a:latin typeface="+mn-lt"/>
                          <a:ea typeface="+mn-ea"/>
                          <a:cs typeface="+mn-cs"/>
                        </a:rPr>
                        <a:t>¿Qué crees que dice aquí?</a:t>
                      </a:r>
                    </a:p>
                    <a:p>
                      <a:pPr algn="l"/>
                      <a:r>
                        <a:rPr lang="es-ES" sz="1100" b="1" kern="1200" dirty="0" smtClean="0">
                          <a:solidFill>
                            <a:schemeClr val="tx1"/>
                          </a:solidFill>
                          <a:effectLst/>
                          <a:latin typeface="+mn-lt"/>
                          <a:ea typeface="+mn-ea"/>
                          <a:cs typeface="+mn-cs"/>
                        </a:rPr>
                        <a:t>Inicio: </a:t>
                      </a:r>
                      <a:r>
                        <a:rPr lang="es-ES" sz="1100" kern="1200" dirty="0" smtClean="0">
                          <a:solidFill>
                            <a:schemeClr val="tx1"/>
                          </a:solidFill>
                          <a:effectLst/>
                          <a:latin typeface="+mn-lt"/>
                          <a:ea typeface="+mn-ea"/>
                          <a:cs typeface="+mn-cs"/>
                        </a:rPr>
                        <a:t>Actividades permanentes, el saludo, se cantará la canción de ¡Hola, hola, cómo estás? Se verá el calendario, algunos niños pasaran a colocar la fecha, el mes y año, el clima, estación y estado de ánimo. El pase de lista, será por medio del gafete que se entregará a cada alumno.</a:t>
                      </a:r>
                      <a:r>
                        <a:rPr lang="es-ES" sz="1100" b="1" kern="1200" dirty="0" smtClean="0">
                          <a:solidFill>
                            <a:schemeClr val="tx1"/>
                          </a:solidFill>
                          <a:effectLst/>
                          <a:latin typeface="+mn-lt"/>
                          <a:ea typeface="+mn-ea"/>
                          <a:cs typeface="+mn-cs"/>
                        </a:rPr>
                        <a:t> </a:t>
                      </a:r>
                      <a:r>
                        <a:rPr lang="es-MX" sz="1100" kern="1200" dirty="0" smtClean="0">
                          <a:solidFill>
                            <a:schemeClr val="tx1"/>
                          </a:solidFill>
                          <a:effectLst/>
                          <a:latin typeface="+mn-lt"/>
                          <a:ea typeface="+mn-ea"/>
                          <a:cs typeface="+mn-cs"/>
                        </a:rPr>
                        <a:t>Se presentan letreros que se observan comúnmente a diario, como es la “Coca-Cola”, “Sabritas”, </a:t>
                      </a:r>
                    </a:p>
                    <a:p>
                      <a:pPr algn="l"/>
                      <a:r>
                        <a:rPr lang="es-MX" sz="1100" kern="1200" dirty="0" smtClean="0">
                          <a:solidFill>
                            <a:schemeClr val="tx1"/>
                          </a:solidFill>
                          <a:effectLst/>
                          <a:latin typeface="+mn-lt"/>
                          <a:ea typeface="+mn-ea"/>
                          <a:cs typeface="+mn-cs"/>
                        </a:rPr>
                        <a:t>“Soriana” entre otras.</a:t>
                      </a:r>
                    </a:p>
                    <a:p>
                      <a:pPr algn="l"/>
                      <a:r>
                        <a:rPr lang="es-ES" sz="1100" b="1" kern="1200" dirty="0" smtClean="0">
                          <a:solidFill>
                            <a:schemeClr val="tx1"/>
                          </a:solidFill>
                          <a:effectLst/>
                          <a:latin typeface="+mn-lt"/>
                          <a:ea typeface="+mn-ea"/>
                          <a:cs typeface="+mn-cs"/>
                        </a:rPr>
                        <a:t>Desarrollo: </a:t>
                      </a:r>
                      <a:r>
                        <a:rPr lang="es-MX" sz="1100" kern="1200" dirty="0" smtClean="0">
                          <a:solidFill>
                            <a:schemeClr val="tx1"/>
                          </a:solidFill>
                          <a:effectLst/>
                          <a:latin typeface="+mn-lt"/>
                          <a:ea typeface="+mn-ea"/>
                          <a:cs typeface="+mn-cs"/>
                        </a:rPr>
                        <a:t>Se les pregunta qué es lo que creen que dice.</a:t>
                      </a:r>
                    </a:p>
                    <a:p>
                      <a:pPr algn="l"/>
                      <a:r>
                        <a:rPr lang="es-MX" sz="1100" b="1" kern="1200" dirty="0" smtClean="0">
                          <a:solidFill>
                            <a:schemeClr val="tx1"/>
                          </a:solidFill>
                          <a:effectLst/>
                          <a:latin typeface="+mn-lt"/>
                          <a:ea typeface="+mn-ea"/>
                          <a:cs typeface="+mn-cs"/>
                        </a:rPr>
                        <a:t>Cierre:</a:t>
                      </a:r>
                      <a:r>
                        <a:rPr lang="es-MX" sz="1100" kern="1200" dirty="0" smtClean="0">
                          <a:solidFill>
                            <a:schemeClr val="tx1"/>
                          </a:solidFill>
                          <a:effectLst/>
                          <a:latin typeface="+mn-lt"/>
                          <a:ea typeface="+mn-ea"/>
                          <a:cs typeface="+mn-cs"/>
                        </a:rPr>
                        <a:t> El alumno dirá que hay o que se encuentra en ese lugar o marca, es decir lo describirá.</a:t>
                      </a:r>
                    </a:p>
                    <a:p>
                      <a:pPr algn="l"/>
                      <a:endParaRPr lang="es-MX" sz="1100" b="1" baseline="0" dirty="0" smtClean="0">
                        <a:latin typeface="+mn-lt"/>
                      </a:endParaRPr>
                    </a:p>
                    <a:p>
                      <a:pPr algn="l"/>
                      <a:r>
                        <a:rPr lang="es-MX" sz="1100" b="1" baseline="0" dirty="0" smtClean="0">
                          <a:latin typeface="+mn-lt"/>
                        </a:rPr>
                        <a:t>Los Dinosaurios.</a:t>
                      </a:r>
                    </a:p>
                    <a:p>
                      <a:pPr algn="l"/>
                      <a:r>
                        <a:rPr lang="es-MX" sz="1100" baseline="0" dirty="0" smtClean="0">
                          <a:latin typeface="+mn-lt"/>
                        </a:rPr>
                        <a:t>Se cuestionará al alumno: ¿Qué es un dinosaurio? ¿Alguien tiene  uno en su casa, de verdad? ¿De juguete? ¿Qué color son? ¿Qué tamaño tienen? ¿Qué comían? ¿Aún existen los dinosaurios? ¿Por qué desaparecieron? ¿Alguien sabe que es un fósil?</a:t>
                      </a:r>
                    </a:p>
                    <a:p>
                      <a:pPr algn="l"/>
                      <a:endParaRPr lang="es-MX" sz="1100" baseline="0" dirty="0" smtClean="0">
                        <a:latin typeface="+mn-lt"/>
                      </a:endParaRPr>
                    </a:p>
                  </a:txBody>
                  <a:tcPr/>
                </a:tc>
                <a:tc>
                  <a:txBody>
                    <a:bodyPr/>
                    <a:lstStyle/>
                    <a:p>
                      <a:pPr algn="l"/>
                      <a:r>
                        <a:rPr lang="es-ES" sz="1100" kern="1200" dirty="0" smtClean="0">
                          <a:solidFill>
                            <a:schemeClr val="tx1"/>
                          </a:solidFill>
                          <a:effectLst/>
                          <a:latin typeface="+mn-lt"/>
                          <a:ea typeface="+mn-ea"/>
                          <a:cs typeface="+mn-cs"/>
                        </a:rPr>
                        <a:t>15 minutos.</a:t>
                      </a:r>
                    </a:p>
                    <a:p>
                      <a:pPr algn="l"/>
                      <a:endParaRPr lang="es-ES" sz="1100" kern="1200" baseline="0" dirty="0" smtClean="0">
                        <a:solidFill>
                          <a:schemeClr val="tx1"/>
                        </a:solidFill>
                        <a:effectLst/>
                        <a:latin typeface="+mn-lt"/>
                        <a:ea typeface="+mn-ea"/>
                        <a:cs typeface="+mn-cs"/>
                      </a:endParaRPr>
                    </a:p>
                    <a:p>
                      <a:pPr algn="l"/>
                      <a:endParaRPr lang="es-ES" sz="1100" kern="1200" baseline="0" dirty="0" smtClean="0">
                        <a:solidFill>
                          <a:schemeClr val="tx1"/>
                        </a:solidFill>
                        <a:effectLst/>
                        <a:latin typeface="+mn-lt"/>
                        <a:ea typeface="+mn-ea"/>
                        <a:cs typeface="+mn-cs"/>
                      </a:endParaRPr>
                    </a:p>
                    <a:p>
                      <a:pPr algn="l"/>
                      <a:endParaRPr lang="es-ES" sz="1100" kern="1200" baseline="0" dirty="0" smtClean="0">
                        <a:solidFill>
                          <a:schemeClr val="tx1"/>
                        </a:solidFill>
                        <a:effectLst/>
                        <a:latin typeface="+mn-lt"/>
                        <a:ea typeface="+mn-ea"/>
                        <a:cs typeface="+mn-cs"/>
                      </a:endParaRPr>
                    </a:p>
                    <a:p>
                      <a:pPr algn="l"/>
                      <a:endParaRPr lang="es-ES" sz="1100" kern="1200" baseline="0" dirty="0" smtClean="0">
                        <a:solidFill>
                          <a:schemeClr val="tx1"/>
                        </a:solidFill>
                        <a:effectLst/>
                        <a:latin typeface="+mn-lt"/>
                        <a:ea typeface="+mn-ea"/>
                        <a:cs typeface="+mn-cs"/>
                      </a:endParaRPr>
                    </a:p>
                    <a:p>
                      <a:pPr algn="l"/>
                      <a:endParaRPr lang="es-ES" sz="1100" kern="1200" baseline="0" dirty="0" smtClean="0">
                        <a:solidFill>
                          <a:schemeClr val="tx1"/>
                        </a:solidFill>
                        <a:effectLst/>
                        <a:latin typeface="+mn-lt"/>
                        <a:ea typeface="+mn-ea"/>
                        <a:cs typeface="+mn-cs"/>
                      </a:endParaRPr>
                    </a:p>
                    <a:p>
                      <a:pPr algn="l"/>
                      <a:endParaRPr lang="es-ES" sz="1100" kern="1200" baseline="0" dirty="0" smtClean="0">
                        <a:solidFill>
                          <a:schemeClr val="tx1"/>
                        </a:solidFill>
                        <a:effectLst/>
                        <a:latin typeface="+mn-lt"/>
                        <a:ea typeface="+mn-ea"/>
                        <a:cs typeface="+mn-cs"/>
                      </a:endParaRPr>
                    </a:p>
                    <a:p>
                      <a:pPr algn="l"/>
                      <a:endParaRPr lang="es-ES" sz="1100" kern="1200" baseline="0" dirty="0" smtClean="0">
                        <a:solidFill>
                          <a:schemeClr val="tx1"/>
                        </a:solidFill>
                        <a:effectLst/>
                        <a:latin typeface="+mn-lt"/>
                        <a:ea typeface="+mn-ea"/>
                        <a:cs typeface="+mn-cs"/>
                      </a:endParaRPr>
                    </a:p>
                    <a:p>
                      <a:pPr algn="l"/>
                      <a:endParaRPr lang="es-ES" sz="1100" kern="1200" baseline="0" dirty="0" smtClean="0">
                        <a:solidFill>
                          <a:schemeClr val="tx1"/>
                        </a:solidFill>
                        <a:effectLst/>
                        <a:latin typeface="+mn-lt"/>
                        <a:ea typeface="+mn-ea"/>
                        <a:cs typeface="+mn-cs"/>
                      </a:endParaRPr>
                    </a:p>
                    <a:p>
                      <a:pPr algn="l"/>
                      <a:endParaRPr lang="es-ES" sz="1100" kern="1200" baseline="0" dirty="0" smtClean="0">
                        <a:solidFill>
                          <a:schemeClr val="tx1"/>
                        </a:solidFill>
                        <a:effectLst/>
                        <a:latin typeface="+mn-lt"/>
                        <a:ea typeface="+mn-ea"/>
                        <a:cs typeface="+mn-cs"/>
                      </a:endParaRPr>
                    </a:p>
                    <a:p>
                      <a:pPr algn="l"/>
                      <a:endParaRPr lang="es-ES" sz="1100" kern="1200" baseline="0" dirty="0" smtClean="0">
                        <a:solidFill>
                          <a:schemeClr val="tx1"/>
                        </a:solidFill>
                        <a:effectLst/>
                        <a:latin typeface="+mn-lt"/>
                        <a:ea typeface="+mn-ea"/>
                        <a:cs typeface="+mn-cs"/>
                      </a:endParaRPr>
                    </a:p>
                    <a:p>
                      <a:pPr algn="l"/>
                      <a:endParaRPr lang="es-ES" sz="1100" kern="1200" baseline="0" dirty="0" smtClean="0">
                        <a:solidFill>
                          <a:schemeClr val="tx1"/>
                        </a:solidFill>
                        <a:effectLst/>
                        <a:latin typeface="+mn-lt"/>
                        <a:ea typeface="+mn-ea"/>
                        <a:cs typeface="+mn-cs"/>
                      </a:endParaRPr>
                    </a:p>
                    <a:p>
                      <a:pPr algn="l"/>
                      <a:endParaRPr lang="es-ES" sz="1100" kern="1200" baseline="0" dirty="0" smtClean="0">
                        <a:solidFill>
                          <a:schemeClr val="tx1"/>
                        </a:solidFill>
                        <a:effectLst/>
                        <a:latin typeface="+mn-lt"/>
                        <a:ea typeface="+mn-ea"/>
                        <a:cs typeface="+mn-cs"/>
                      </a:endParaRPr>
                    </a:p>
                    <a:p>
                      <a:pPr algn="l"/>
                      <a:endParaRPr lang="es-ES" sz="1100" kern="1200" baseline="0" dirty="0" smtClean="0">
                        <a:solidFill>
                          <a:schemeClr val="tx1"/>
                        </a:solidFill>
                        <a:effectLst/>
                        <a:latin typeface="+mn-lt"/>
                        <a:ea typeface="+mn-ea"/>
                        <a:cs typeface="+mn-cs"/>
                      </a:endParaRPr>
                    </a:p>
                    <a:p>
                      <a:pPr algn="l"/>
                      <a:endParaRPr lang="es-ES" sz="1100" kern="1200" baseline="0" dirty="0" smtClean="0">
                        <a:solidFill>
                          <a:schemeClr val="tx1"/>
                        </a:solidFill>
                        <a:effectLst/>
                        <a:latin typeface="+mn-lt"/>
                        <a:ea typeface="+mn-ea"/>
                        <a:cs typeface="+mn-cs"/>
                      </a:endParaRPr>
                    </a:p>
                    <a:p>
                      <a:pPr algn="l"/>
                      <a:endParaRPr lang="es-ES" sz="1100" kern="1200" baseline="0" dirty="0" smtClean="0">
                        <a:solidFill>
                          <a:schemeClr val="tx1"/>
                        </a:solidFill>
                        <a:effectLst/>
                        <a:latin typeface="+mn-lt"/>
                        <a:ea typeface="+mn-ea"/>
                        <a:cs typeface="+mn-cs"/>
                      </a:endParaRPr>
                    </a:p>
                    <a:p>
                      <a:pPr algn="l"/>
                      <a:endParaRPr lang="es-ES" sz="1100" kern="1200" baseline="0" dirty="0" smtClean="0">
                        <a:solidFill>
                          <a:schemeClr val="tx1"/>
                        </a:solidFill>
                        <a:effectLst/>
                        <a:latin typeface="+mn-lt"/>
                        <a:ea typeface="+mn-ea"/>
                        <a:cs typeface="+mn-cs"/>
                      </a:endParaRPr>
                    </a:p>
                    <a:p>
                      <a:pPr algn="l"/>
                      <a:endParaRPr lang="es-ES" sz="1100" kern="1200" baseline="0" dirty="0" smtClean="0">
                        <a:solidFill>
                          <a:schemeClr val="tx1"/>
                        </a:solidFill>
                        <a:effectLst/>
                        <a:latin typeface="+mn-lt"/>
                        <a:ea typeface="+mn-ea"/>
                        <a:cs typeface="+mn-cs"/>
                      </a:endParaRPr>
                    </a:p>
                    <a:p>
                      <a:pPr algn="l"/>
                      <a:endParaRPr lang="es-ES" sz="1100" kern="1200" baseline="0" dirty="0" smtClean="0">
                        <a:solidFill>
                          <a:schemeClr val="tx1"/>
                        </a:solidFill>
                        <a:effectLst/>
                        <a:latin typeface="+mn-lt"/>
                        <a:ea typeface="+mn-ea"/>
                        <a:cs typeface="+mn-cs"/>
                      </a:endParaRPr>
                    </a:p>
                    <a:p>
                      <a:pPr algn="l"/>
                      <a:r>
                        <a:rPr lang="es-ES" sz="1100" kern="1200" baseline="0" dirty="0" smtClean="0">
                          <a:solidFill>
                            <a:schemeClr val="tx1"/>
                          </a:solidFill>
                          <a:effectLst/>
                          <a:latin typeface="+mn-lt"/>
                          <a:ea typeface="+mn-ea"/>
                          <a:cs typeface="+mn-cs"/>
                        </a:rPr>
                        <a:t>10 minutos </a:t>
                      </a:r>
                      <a:endParaRPr lang="es-MX" sz="1100" baseline="0" dirty="0" smtClean="0">
                        <a:latin typeface="+mn-lt"/>
                      </a:endParaRPr>
                    </a:p>
                  </a:txBody>
                  <a:tcPr/>
                </a:tc>
                <a:tc>
                  <a:txBody>
                    <a:bodyPr/>
                    <a:lstStyle/>
                    <a:p>
                      <a:pPr algn="l"/>
                      <a:r>
                        <a:rPr lang="es-ES" sz="1100" kern="1200" dirty="0" smtClean="0">
                          <a:solidFill>
                            <a:schemeClr val="tx1"/>
                          </a:solidFill>
                          <a:effectLst/>
                          <a:latin typeface="+mn-lt"/>
                          <a:ea typeface="+mn-ea"/>
                          <a:cs typeface="+mn-cs"/>
                        </a:rPr>
                        <a:t>Grupal.</a:t>
                      </a:r>
                    </a:p>
                    <a:p>
                      <a:pPr algn="l"/>
                      <a:r>
                        <a:rPr lang="es-ES" sz="1100" kern="1200" dirty="0" smtClean="0">
                          <a:solidFill>
                            <a:schemeClr val="tx1"/>
                          </a:solidFill>
                          <a:effectLst/>
                          <a:latin typeface="+mn-lt"/>
                          <a:ea typeface="+mn-ea"/>
                          <a:cs typeface="+mn-cs"/>
                        </a:rPr>
                        <a:t>Dentro del aula.</a:t>
                      </a:r>
                    </a:p>
                    <a:p>
                      <a:pPr algn="l"/>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r>
                        <a:rPr lang="es-ES" sz="1100" kern="1200" dirty="0" smtClean="0">
                          <a:solidFill>
                            <a:schemeClr val="tx1"/>
                          </a:solidFill>
                          <a:effectLst/>
                          <a:latin typeface="+mn-lt"/>
                          <a:ea typeface="+mn-ea"/>
                          <a:cs typeface="+mn-cs"/>
                        </a:rPr>
                        <a:t>Grupal.</a:t>
                      </a:r>
                    </a:p>
                    <a:p>
                      <a:pPr algn="l"/>
                      <a:r>
                        <a:rPr lang="es-ES" sz="1100" kern="1200" dirty="0" smtClean="0">
                          <a:solidFill>
                            <a:schemeClr val="tx1"/>
                          </a:solidFill>
                          <a:effectLst/>
                          <a:latin typeface="+mn-lt"/>
                          <a:ea typeface="+mn-ea"/>
                          <a:cs typeface="+mn-cs"/>
                        </a:rPr>
                        <a:t>Dentro del aula</a:t>
                      </a:r>
                      <a:endParaRPr lang="es-MX" sz="1100" dirty="0">
                        <a:latin typeface="+mn-lt"/>
                      </a:endParaRPr>
                    </a:p>
                  </a:txBody>
                  <a:tcPr/>
                </a:tc>
                <a:tc>
                  <a:txBody>
                    <a:bodyPr/>
                    <a:lstStyle/>
                    <a:p>
                      <a:pPr marL="0" indent="0" algn="l">
                        <a:buFontTx/>
                        <a:buNone/>
                      </a:pPr>
                      <a:r>
                        <a:rPr lang="es-ES" sz="1100" kern="1200" dirty="0" smtClean="0">
                          <a:solidFill>
                            <a:schemeClr val="tx1"/>
                          </a:solidFill>
                          <a:effectLst/>
                          <a:latin typeface="+mn-lt"/>
                          <a:ea typeface="+mn-ea"/>
                          <a:cs typeface="+mn-cs"/>
                        </a:rPr>
                        <a:t>Letreros, calendario, estados de ánimo y pase de lista.</a:t>
                      </a:r>
                    </a:p>
                    <a:p>
                      <a:pPr marL="0" indent="0" algn="l">
                        <a:buFontTx/>
                        <a:buNone/>
                      </a:pPr>
                      <a:endParaRPr lang="es-ES" sz="1100" kern="1200" baseline="0" dirty="0" smtClean="0">
                        <a:solidFill>
                          <a:schemeClr val="tx1"/>
                        </a:solidFill>
                        <a:effectLst/>
                        <a:latin typeface="+mn-lt"/>
                        <a:ea typeface="+mn-ea"/>
                        <a:cs typeface="+mn-cs"/>
                      </a:endParaRPr>
                    </a:p>
                    <a:p>
                      <a:pPr marL="0" indent="0" algn="l">
                        <a:buFontTx/>
                        <a:buNone/>
                      </a:pPr>
                      <a:endParaRPr lang="es-ES" sz="1100" kern="1200" baseline="0" dirty="0" smtClean="0">
                        <a:solidFill>
                          <a:schemeClr val="tx1"/>
                        </a:solidFill>
                        <a:effectLst/>
                        <a:latin typeface="+mn-lt"/>
                        <a:ea typeface="+mn-ea"/>
                        <a:cs typeface="+mn-cs"/>
                      </a:endParaRPr>
                    </a:p>
                    <a:p>
                      <a:pPr marL="0" indent="0" algn="l">
                        <a:buFontTx/>
                        <a:buNone/>
                      </a:pPr>
                      <a:endParaRPr lang="es-ES" sz="1100" kern="1200" baseline="0" dirty="0" smtClean="0">
                        <a:solidFill>
                          <a:schemeClr val="tx1"/>
                        </a:solidFill>
                        <a:effectLst/>
                        <a:latin typeface="+mn-lt"/>
                        <a:ea typeface="+mn-ea"/>
                        <a:cs typeface="+mn-cs"/>
                      </a:endParaRPr>
                    </a:p>
                    <a:p>
                      <a:pPr marL="0" indent="0" algn="l">
                        <a:buFontTx/>
                        <a:buNone/>
                      </a:pPr>
                      <a:endParaRPr lang="es-ES" sz="1100" kern="1200" baseline="0" dirty="0" smtClean="0">
                        <a:solidFill>
                          <a:schemeClr val="tx1"/>
                        </a:solidFill>
                        <a:effectLst/>
                        <a:latin typeface="+mn-lt"/>
                        <a:ea typeface="+mn-ea"/>
                        <a:cs typeface="+mn-cs"/>
                      </a:endParaRPr>
                    </a:p>
                    <a:p>
                      <a:pPr marL="0" indent="0" algn="l">
                        <a:buFontTx/>
                        <a:buNone/>
                      </a:pPr>
                      <a:endParaRPr lang="es-ES" sz="1100" kern="1200" baseline="0" dirty="0" smtClean="0">
                        <a:solidFill>
                          <a:schemeClr val="tx1"/>
                        </a:solidFill>
                        <a:effectLst/>
                        <a:latin typeface="+mn-lt"/>
                        <a:ea typeface="+mn-ea"/>
                        <a:cs typeface="+mn-cs"/>
                      </a:endParaRPr>
                    </a:p>
                    <a:p>
                      <a:pPr marL="0" indent="0" algn="l">
                        <a:buFontTx/>
                        <a:buNone/>
                      </a:pPr>
                      <a:endParaRPr lang="es-ES" sz="1100" kern="1200" baseline="0" dirty="0" smtClean="0">
                        <a:solidFill>
                          <a:schemeClr val="tx1"/>
                        </a:solidFill>
                        <a:effectLst/>
                        <a:latin typeface="+mn-lt"/>
                        <a:ea typeface="+mn-ea"/>
                        <a:cs typeface="+mn-cs"/>
                      </a:endParaRPr>
                    </a:p>
                    <a:p>
                      <a:pPr marL="0" indent="0" algn="l">
                        <a:buFontTx/>
                        <a:buNone/>
                      </a:pPr>
                      <a:endParaRPr lang="es-ES" sz="1100" kern="1200" baseline="0" dirty="0" smtClean="0">
                        <a:solidFill>
                          <a:schemeClr val="tx1"/>
                        </a:solidFill>
                        <a:effectLst/>
                        <a:latin typeface="+mn-lt"/>
                        <a:ea typeface="+mn-ea"/>
                        <a:cs typeface="+mn-cs"/>
                      </a:endParaRPr>
                    </a:p>
                    <a:p>
                      <a:pPr marL="0" indent="0" algn="l">
                        <a:buFontTx/>
                        <a:buNone/>
                      </a:pPr>
                      <a:endParaRPr lang="es-ES" sz="1100" kern="1200" baseline="0" dirty="0" smtClean="0">
                        <a:solidFill>
                          <a:schemeClr val="tx1"/>
                        </a:solidFill>
                        <a:effectLst/>
                        <a:latin typeface="+mn-lt"/>
                        <a:ea typeface="+mn-ea"/>
                        <a:cs typeface="+mn-cs"/>
                      </a:endParaRPr>
                    </a:p>
                    <a:p>
                      <a:pPr marL="0" indent="0" algn="l">
                        <a:buFontTx/>
                        <a:buNone/>
                      </a:pPr>
                      <a:endParaRPr lang="es-ES" sz="1100" kern="1200" baseline="0" dirty="0" smtClean="0">
                        <a:solidFill>
                          <a:schemeClr val="tx1"/>
                        </a:solidFill>
                        <a:effectLst/>
                        <a:latin typeface="+mn-lt"/>
                        <a:ea typeface="+mn-ea"/>
                        <a:cs typeface="+mn-cs"/>
                      </a:endParaRPr>
                    </a:p>
                    <a:p>
                      <a:pPr marL="0" indent="0" algn="l">
                        <a:buFontTx/>
                        <a:buNone/>
                      </a:pPr>
                      <a:endParaRPr lang="es-ES" sz="1100" kern="1200" baseline="0" dirty="0" smtClean="0">
                        <a:solidFill>
                          <a:schemeClr val="tx1"/>
                        </a:solidFill>
                        <a:effectLst/>
                        <a:latin typeface="+mn-lt"/>
                        <a:ea typeface="+mn-ea"/>
                        <a:cs typeface="+mn-cs"/>
                      </a:endParaRPr>
                    </a:p>
                    <a:p>
                      <a:pPr marL="0" indent="0" algn="l">
                        <a:buFontTx/>
                        <a:buNone/>
                      </a:pPr>
                      <a:endParaRPr lang="es-ES" sz="1100" kern="1200" baseline="0" dirty="0" smtClean="0">
                        <a:solidFill>
                          <a:schemeClr val="tx1"/>
                        </a:solidFill>
                        <a:effectLst/>
                        <a:latin typeface="+mn-lt"/>
                        <a:ea typeface="+mn-ea"/>
                        <a:cs typeface="+mn-cs"/>
                      </a:endParaRPr>
                    </a:p>
                    <a:p>
                      <a:pPr marL="0" indent="0" algn="l">
                        <a:buFontTx/>
                        <a:buNone/>
                      </a:pPr>
                      <a:endParaRPr lang="es-ES" sz="1100" kern="1200" baseline="0" dirty="0" smtClean="0">
                        <a:solidFill>
                          <a:schemeClr val="tx1"/>
                        </a:solidFill>
                        <a:effectLst/>
                        <a:latin typeface="+mn-lt"/>
                        <a:ea typeface="+mn-ea"/>
                        <a:cs typeface="+mn-cs"/>
                      </a:endParaRPr>
                    </a:p>
                    <a:p>
                      <a:pPr marL="0" indent="0" algn="l">
                        <a:buFontTx/>
                        <a:buNone/>
                      </a:pPr>
                      <a:endParaRPr lang="es-ES" sz="1100" kern="1200" baseline="0" dirty="0" smtClean="0">
                        <a:solidFill>
                          <a:schemeClr val="tx1"/>
                        </a:solidFill>
                        <a:effectLst/>
                        <a:latin typeface="+mn-lt"/>
                        <a:ea typeface="+mn-ea"/>
                        <a:cs typeface="+mn-cs"/>
                      </a:endParaRPr>
                    </a:p>
                    <a:p>
                      <a:pPr marL="0" indent="0" algn="l">
                        <a:buFontTx/>
                        <a:buNone/>
                      </a:pPr>
                      <a:endParaRPr lang="es-ES" sz="1100" kern="1200" baseline="0" dirty="0" smtClean="0">
                        <a:solidFill>
                          <a:schemeClr val="tx1"/>
                        </a:solidFill>
                        <a:effectLst/>
                        <a:latin typeface="+mn-lt"/>
                        <a:ea typeface="+mn-ea"/>
                        <a:cs typeface="+mn-cs"/>
                      </a:endParaRPr>
                    </a:p>
                    <a:p>
                      <a:pPr marL="0" indent="0" algn="l">
                        <a:buFontTx/>
                        <a:buNone/>
                      </a:pPr>
                      <a:endParaRPr lang="es-ES" sz="1100" kern="1200" baseline="0" dirty="0" smtClean="0">
                        <a:solidFill>
                          <a:schemeClr val="tx1"/>
                        </a:solidFill>
                        <a:effectLst/>
                        <a:latin typeface="+mn-lt"/>
                        <a:ea typeface="+mn-ea"/>
                        <a:cs typeface="+mn-cs"/>
                      </a:endParaRPr>
                    </a:p>
                    <a:p>
                      <a:pPr marL="0" indent="0" algn="l">
                        <a:buFontTx/>
                        <a:buNone/>
                      </a:pPr>
                      <a:r>
                        <a:rPr lang="es-ES" sz="1100" kern="1200" baseline="0" dirty="0" smtClean="0">
                          <a:solidFill>
                            <a:schemeClr val="tx1"/>
                          </a:solidFill>
                          <a:effectLst/>
                          <a:latin typeface="+mn-lt"/>
                          <a:ea typeface="+mn-ea"/>
                          <a:cs typeface="+mn-cs"/>
                        </a:rPr>
                        <a:t>Preguntas generadoras.</a:t>
                      </a:r>
                      <a:endParaRPr lang="es-MX" sz="1100" baseline="0" dirty="0" smtClean="0">
                        <a:latin typeface="+mn-lt"/>
                      </a:endParaRPr>
                    </a:p>
                    <a:p>
                      <a:pPr marL="0" indent="0" algn="l">
                        <a:buFontTx/>
                        <a:buNone/>
                      </a:pPr>
                      <a:endParaRPr lang="es-MX" sz="1100" baseline="0" dirty="0" smtClean="0">
                        <a:latin typeface="+mn-lt"/>
                      </a:endParaRPr>
                    </a:p>
                    <a:p>
                      <a:pPr marL="171450" indent="-171450" algn="l">
                        <a:buFontTx/>
                        <a:buChar char="-"/>
                      </a:pPr>
                      <a:endParaRPr lang="es-MX" sz="1100" baseline="0" dirty="0" smtClean="0">
                        <a:latin typeface="+mn-lt"/>
                      </a:endParaRPr>
                    </a:p>
                    <a:p>
                      <a:pPr marL="171450" indent="-171450" algn="l">
                        <a:buFontTx/>
                        <a:buChar char="-"/>
                      </a:pPr>
                      <a:endParaRPr lang="es-MX" sz="1100" baseline="0" dirty="0" smtClean="0">
                        <a:latin typeface="+mn-lt"/>
                      </a:endParaRPr>
                    </a:p>
                    <a:p>
                      <a:pPr marL="0" indent="0" algn="l">
                        <a:buFontTx/>
                        <a:buNone/>
                      </a:pPr>
                      <a:endParaRPr lang="es-MX" sz="1100" baseline="0" dirty="0" smtClean="0">
                        <a:latin typeface="+mn-lt"/>
                      </a:endParaRPr>
                    </a:p>
                    <a:p>
                      <a:pPr marL="0" indent="0" algn="l">
                        <a:buFontTx/>
                        <a:buNone/>
                      </a:pPr>
                      <a:endParaRPr lang="es-MX" sz="1100" baseline="0" dirty="0" smtClean="0">
                        <a:latin typeface="+mn-lt"/>
                      </a:endParaRPr>
                    </a:p>
                    <a:p>
                      <a:pPr marL="0" indent="0" algn="l">
                        <a:buFontTx/>
                        <a:buNone/>
                      </a:pPr>
                      <a:endParaRPr lang="es-MX" sz="1100" baseline="0" dirty="0" smtClean="0">
                        <a:latin typeface="+mn-lt"/>
                      </a:endParaRPr>
                    </a:p>
                  </a:txBody>
                  <a:tcPr/>
                </a:tc>
                <a:tc>
                  <a:txBody>
                    <a:bodyPr/>
                    <a:lstStyle/>
                    <a:p>
                      <a:pPr algn="l"/>
                      <a:r>
                        <a:rPr lang="es-ES" sz="1100" kern="1200" dirty="0" smtClean="0">
                          <a:solidFill>
                            <a:schemeClr val="tx1"/>
                          </a:solidFill>
                          <a:effectLst/>
                          <a:latin typeface="+mn-lt"/>
                          <a:ea typeface="+mn-ea"/>
                          <a:cs typeface="+mn-cs"/>
                        </a:rPr>
                        <a:t>Se hará mediante la observación,</a:t>
                      </a:r>
                      <a:r>
                        <a:rPr lang="es-ES" sz="1100" kern="1200" baseline="0" dirty="0" smtClean="0">
                          <a:solidFill>
                            <a:schemeClr val="tx1"/>
                          </a:solidFill>
                          <a:effectLst/>
                          <a:latin typeface="+mn-lt"/>
                          <a:ea typeface="+mn-ea"/>
                          <a:cs typeface="+mn-cs"/>
                        </a:rPr>
                        <a:t> el trazo al escribir.</a:t>
                      </a:r>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endParaRPr lang="es-ES" sz="1100" kern="1200" dirty="0" smtClean="0">
                        <a:solidFill>
                          <a:schemeClr val="tx1"/>
                        </a:solidFill>
                        <a:effectLst/>
                        <a:latin typeface="+mn-lt"/>
                        <a:ea typeface="+mn-ea"/>
                        <a:cs typeface="+mn-cs"/>
                      </a:endParaRPr>
                    </a:p>
                    <a:p>
                      <a:pPr algn="l"/>
                      <a:r>
                        <a:rPr lang="es-ES" sz="1100" kern="1200" dirty="0" smtClean="0">
                          <a:solidFill>
                            <a:schemeClr val="tx1"/>
                          </a:solidFill>
                          <a:effectLst/>
                          <a:latin typeface="+mn-lt"/>
                          <a:ea typeface="+mn-ea"/>
                          <a:cs typeface="+mn-cs"/>
                        </a:rPr>
                        <a:t>Mediante el cuestionamiento</a:t>
                      </a:r>
                      <a:r>
                        <a:rPr lang="es-ES" sz="1100" kern="1200" baseline="0" dirty="0" smtClean="0">
                          <a:solidFill>
                            <a:schemeClr val="tx1"/>
                          </a:solidFill>
                          <a:effectLst/>
                          <a:latin typeface="+mn-lt"/>
                          <a:ea typeface="+mn-ea"/>
                          <a:cs typeface="+mn-cs"/>
                        </a:rPr>
                        <a:t> de la actividad.</a:t>
                      </a:r>
                      <a:endParaRPr lang="es-MX" sz="1100" dirty="0" smtClean="0">
                        <a:latin typeface="+mn-lt"/>
                      </a:endParaRPr>
                    </a:p>
                    <a:p>
                      <a:pPr algn="l"/>
                      <a:endParaRPr lang="es-MX" sz="1100" dirty="0" smtClean="0">
                        <a:latin typeface="+mn-lt"/>
                      </a:endParaRPr>
                    </a:p>
                    <a:p>
                      <a:pPr algn="l"/>
                      <a:endParaRPr lang="es-MX" sz="1100" dirty="0" smtClean="0">
                        <a:latin typeface="+mn-lt"/>
                      </a:endParaRPr>
                    </a:p>
                    <a:p>
                      <a:pPr algn="l"/>
                      <a:endParaRPr lang="es-MX" sz="1100" dirty="0" smtClean="0">
                        <a:latin typeface="+mn-lt"/>
                      </a:endParaRPr>
                    </a:p>
                    <a:p>
                      <a:pPr algn="l"/>
                      <a:endParaRPr lang="es-MX" sz="1100" dirty="0" smtClean="0">
                        <a:latin typeface="+mn-lt"/>
                      </a:endParaRPr>
                    </a:p>
                    <a:p>
                      <a:pPr algn="l"/>
                      <a:endParaRPr lang="es-MX" sz="1100" dirty="0" smtClean="0">
                        <a:latin typeface="+mn-lt"/>
                      </a:endParaRPr>
                    </a:p>
                    <a:p>
                      <a:pPr algn="l"/>
                      <a:endParaRPr lang="es-MX" sz="1100" dirty="0" smtClean="0">
                        <a:latin typeface="+mn-lt"/>
                      </a:endParaRPr>
                    </a:p>
                    <a:p>
                      <a:pPr algn="l"/>
                      <a:endParaRPr lang="es-MX" sz="1100" dirty="0" smtClean="0">
                        <a:latin typeface="+mn-lt"/>
                      </a:endParaRPr>
                    </a:p>
                    <a:p>
                      <a:pPr algn="l"/>
                      <a:endParaRPr lang="es-MX" sz="1100" dirty="0" smtClean="0">
                        <a:latin typeface="+mn-lt"/>
                      </a:endParaRPr>
                    </a:p>
                    <a:p>
                      <a:pPr algn="l"/>
                      <a:endParaRPr lang="es-MX" sz="1100" dirty="0" smtClean="0">
                        <a:latin typeface="+mn-lt"/>
                      </a:endParaRPr>
                    </a:p>
                    <a:p>
                      <a:pPr algn="l"/>
                      <a:endParaRPr lang="es-MX" sz="1100" dirty="0" smtClean="0">
                        <a:latin typeface="+mn-lt"/>
                      </a:endParaRPr>
                    </a:p>
                    <a:p>
                      <a:pPr algn="l"/>
                      <a:endParaRPr lang="es-MX" sz="1100" dirty="0" smtClean="0">
                        <a:latin typeface="+mn-lt"/>
                      </a:endParaRPr>
                    </a:p>
                    <a:p>
                      <a:pPr algn="l"/>
                      <a:endParaRPr lang="es-MX" sz="1100" dirty="0" smtClean="0">
                        <a:latin typeface="+mn-lt"/>
                      </a:endParaRPr>
                    </a:p>
                    <a:p>
                      <a:pPr algn="l"/>
                      <a:endParaRPr lang="es-MX" sz="1100" dirty="0" smtClean="0">
                        <a:latin typeface="+mn-lt"/>
                      </a:endParaRPr>
                    </a:p>
                    <a:p>
                      <a:pPr algn="l"/>
                      <a:endParaRPr lang="es-MX" sz="1100" dirty="0" smtClean="0">
                        <a:latin typeface="+mn-lt"/>
                      </a:endParaRPr>
                    </a:p>
                    <a:p>
                      <a:pPr algn="l"/>
                      <a:endParaRPr lang="es-MX" sz="1100" dirty="0" smtClean="0">
                        <a:latin typeface="+mn-lt"/>
                      </a:endParaRPr>
                    </a:p>
                    <a:p>
                      <a:pPr algn="l"/>
                      <a:endParaRPr lang="es-MX" sz="1100" dirty="0" smtClean="0">
                        <a:latin typeface="+mn-lt"/>
                      </a:endParaRPr>
                    </a:p>
                    <a:p>
                      <a:pPr algn="l"/>
                      <a:endParaRPr lang="es-MX" sz="1100" dirty="0" smtClean="0">
                        <a:latin typeface="+mn-lt"/>
                      </a:endParaRPr>
                    </a:p>
                    <a:p>
                      <a:pPr algn="l"/>
                      <a:endParaRPr lang="es-MX" sz="1100" dirty="0" smtClean="0">
                        <a:latin typeface="+mn-lt"/>
                      </a:endParaRPr>
                    </a:p>
                    <a:p>
                      <a:pPr algn="l"/>
                      <a:endParaRPr lang="es-MX" sz="1100" dirty="0" smtClean="0">
                        <a:latin typeface="+mn-lt"/>
                      </a:endParaRPr>
                    </a:p>
                    <a:p>
                      <a:pPr algn="l"/>
                      <a:endParaRPr lang="es-MX" sz="1100" dirty="0" smtClean="0">
                        <a:latin typeface="+mn-lt"/>
                      </a:endParaRPr>
                    </a:p>
                  </a:txBody>
                  <a:tcPr/>
                </a:tc>
                <a:tc>
                  <a:txBody>
                    <a:bodyPr/>
                    <a:lstStyle/>
                    <a:p>
                      <a:pPr algn="l"/>
                      <a:endParaRPr lang="es-MX" sz="1100" dirty="0">
                        <a:latin typeface="+mn-lt"/>
                      </a:endParaRPr>
                    </a:p>
                  </a:txBody>
                  <a:tcPr/>
                </a:tc>
              </a:tr>
            </a:tbl>
          </a:graphicData>
        </a:graphic>
      </p:graphicFrame>
      <p:sp>
        <p:nvSpPr>
          <p:cNvPr id="2" name="1 CuadroTexto"/>
          <p:cNvSpPr txBox="1"/>
          <p:nvPr/>
        </p:nvSpPr>
        <p:spPr>
          <a:xfrm>
            <a:off x="395536" y="116632"/>
            <a:ext cx="5509970" cy="369332"/>
          </a:xfrm>
          <a:prstGeom prst="rect">
            <a:avLst/>
          </a:prstGeom>
          <a:noFill/>
        </p:spPr>
        <p:txBody>
          <a:bodyPr wrap="none" rtlCol="0">
            <a:spAutoFit/>
          </a:bodyPr>
          <a:lstStyle/>
          <a:p>
            <a:r>
              <a:rPr lang="es-MX" b="1" dirty="0" smtClean="0"/>
              <a:t>Fecha: Martes 25 de Noviembre.                                          </a:t>
            </a:r>
            <a:endParaRPr lang="es-MX" b="1" dirty="0"/>
          </a:p>
        </p:txBody>
      </p:sp>
    </p:spTree>
    <p:extLst>
      <p:ext uri="{BB962C8B-B14F-4D97-AF65-F5344CB8AC3E}">
        <p14:creationId xmlns:p14="http://schemas.microsoft.com/office/powerpoint/2010/main" val="36065622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696570942"/>
              </p:ext>
            </p:extLst>
          </p:nvPr>
        </p:nvGraphicFramePr>
        <p:xfrm>
          <a:off x="72007" y="116632"/>
          <a:ext cx="9036497" cy="8808720"/>
        </p:xfrm>
        <a:graphic>
          <a:graphicData uri="http://schemas.openxmlformats.org/drawingml/2006/table">
            <a:tbl>
              <a:tblPr firstRow="1" bandRow="1">
                <a:tableStyleId>{5940675A-B579-460E-94D1-54222C63F5DA}</a:tableStyleId>
              </a:tblPr>
              <a:tblGrid>
                <a:gridCol w="1475657"/>
                <a:gridCol w="2304256"/>
                <a:gridCol w="792088"/>
                <a:gridCol w="1152128"/>
                <a:gridCol w="1126119"/>
                <a:gridCol w="1106129"/>
                <a:gridCol w="1080120"/>
              </a:tblGrid>
              <a:tr h="5688632">
                <a:tc>
                  <a:txBody>
                    <a:bodyPr/>
                    <a:lstStyle/>
                    <a:p>
                      <a:pPr algn="l"/>
                      <a:r>
                        <a:rPr lang="es-MX" sz="1100" b="1" dirty="0" smtClean="0">
                          <a:latin typeface="+mn-lt"/>
                        </a:rPr>
                        <a:t>CAMPO</a:t>
                      </a:r>
                      <a:r>
                        <a:rPr lang="es-MX" sz="1100" b="1" baseline="0" dirty="0" smtClean="0">
                          <a:latin typeface="+mn-lt"/>
                        </a:rPr>
                        <a:t>, COMP. Y AP ESP.</a:t>
                      </a:r>
                    </a:p>
                    <a:p>
                      <a:pPr algn="l"/>
                      <a:endParaRPr lang="es-MX" sz="1100" b="1" baseline="0" dirty="0" smtClean="0">
                        <a:latin typeface="+mn-lt"/>
                      </a:endParaRPr>
                    </a:p>
                    <a:p>
                      <a:pPr algn="l"/>
                      <a:r>
                        <a:rPr lang="es-MX" sz="1100" b="1" kern="1200" dirty="0" smtClean="0">
                          <a:solidFill>
                            <a:schemeClr val="tx1"/>
                          </a:solidFill>
                          <a:effectLst/>
                          <a:latin typeface="+mn-lt"/>
                          <a:ea typeface="+mn-ea"/>
                          <a:cs typeface="+mn-cs"/>
                        </a:rPr>
                        <a:t>C.F: </a:t>
                      </a:r>
                      <a:r>
                        <a:rPr lang="es-MX" sz="1100" kern="1200" dirty="0" smtClean="0">
                          <a:solidFill>
                            <a:schemeClr val="tx1"/>
                          </a:solidFill>
                          <a:effectLst/>
                          <a:latin typeface="+mn-lt"/>
                          <a:ea typeface="+mn-ea"/>
                          <a:cs typeface="+mn-cs"/>
                        </a:rPr>
                        <a:t>Pensamiento Matemático</a:t>
                      </a:r>
                    </a:p>
                    <a:p>
                      <a:pPr algn="l"/>
                      <a:r>
                        <a:rPr lang="es-MX" sz="1100" b="1" kern="1200" dirty="0" smtClean="0">
                          <a:solidFill>
                            <a:schemeClr val="tx1"/>
                          </a:solidFill>
                          <a:effectLst/>
                          <a:latin typeface="+mn-lt"/>
                          <a:ea typeface="+mn-ea"/>
                          <a:cs typeface="+mn-cs"/>
                        </a:rPr>
                        <a:t>Aspecto: </a:t>
                      </a:r>
                      <a:r>
                        <a:rPr lang="es-MX" sz="1100" kern="1200" dirty="0" smtClean="0">
                          <a:solidFill>
                            <a:schemeClr val="tx1"/>
                          </a:solidFill>
                          <a:effectLst/>
                          <a:latin typeface="+mn-lt"/>
                          <a:ea typeface="+mn-ea"/>
                          <a:cs typeface="+mn-cs"/>
                        </a:rPr>
                        <a:t>Forma, Espacio y Medida</a:t>
                      </a:r>
                    </a:p>
                    <a:p>
                      <a:pPr algn="l"/>
                      <a:r>
                        <a:rPr lang="es-MX" sz="1100" b="1" kern="1200" dirty="0" smtClean="0">
                          <a:solidFill>
                            <a:schemeClr val="tx1"/>
                          </a:solidFill>
                          <a:effectLst/>
                          <a:latin typeface="+mn-lt"/>
                          <a:ea typeface="+mn-ea"/>
                          <a:cs typeface="+mn-cs"/>
                        </a:rPr>
                        <a:t>Competencia: </a:t>
                      </a:r>
                      <a:r>
                        <a:rPr lang="es-MX" sz="1100" kern="1200" dirty="0" smtClean="0">
                          <a:solidFill>
                            <a:schemeClr val="tx1"/>
                          </a:solidFill>
                          <a:effectLst/>
                          <a:latin typeface="+mn-lt"/>
                          <a:ea typeface="+mn-ea"/>
                          <a:cs typeface="+mn-cs"/>
                        </a:rPr>
                        <a:t>Identifica regularidades en una secuencia, a partir de criterios de repetición, crecimiento y ordenamiento.</a:t>
                      </a:r>
                    </a:p>
                    <a:p>
                      <a:pPr algn="l"/>
                      <a:r>
                        <a:rPr lang="es-MX" sz="1100" b="1" kern="1200" dirty="0" smtClean="0">
                          <a:solidFill>
                            <a:schemeClr val="tx1"/>
                          </a:solidFill>
                          <a:effectLst/>
                          <a:latin typeface="+mn-lt"/>
                          <a:ea typeface="+mn-ea"/>
                          <a:cs typeface="+mn-cs"/>
                        </a:rPr>
                        <a:t>A.E:</a:t>
                      </a:r>
                      <a:r>
                        <a:rPr lang="es-MX" sz="1100" b="1" kern="1200" baseline="0" dirty="0" smtClean="0">
                          <a:solidFill>
                            <a:schemeClr val="tx1"/>
                          </a:solidFill>
                          <a:effectLst/>
                          <a:latin typeface="+mn-lt"/>
                          <a:ea typeface="+mn-ea"/>
                          <a:cs typeface="+mn-cs"/>
                        </a:rPr>
                        <a:t> </a:t>
                      </a:r>
                      <a:r>
                        <a:rPr lang="es-MX" sz="1100" kern="1200" dirty="0" smtClean="0">
                          <a:solidFill>
                            <a:schemeClr val="tx1"/>
                          </a:solidFill>
                          <a:effectLst/>
                          <a:latin typeface="+mn-lt"/>
                          <a:ea typeface="+mn-ea"/>
                          <a:cs typeface="+mn-cs"/>
                        </a:rPr>
                        <a:t>Distingue la regularidad de patrones.</a:t>
                      </a:r>
                    </a:p>
                    <a:p>
                      <a:pPr algn="l"/>
                      <a:endParaRPr lang="es-MX" sz="1100" b="1" dirty="0" smtClean="0">
                        <a:latin typeface="+mn-lt"/>
                      </a:endParaRPr>
                    </a:p>
                    <a:p>
                      <a:pPr algn="l"/>
                      <a:r>
                        <a:rPr lang="es-ES" sz="1100" b="1" kern="1200" dirty="0" smtClean="0">
                          <a:solidFill>
                            <a:schemeClr val="tx1"/>
                          </a:solidFill>
                          <a:effectLst/>
                          <a:latin typeface="+mn-lt"/>
                          <a:ea typeface="+mn-ea"/>
                          <a:cs typeface="+mn-cs"/>
                        </a:rPr>
                        <a:t>C.F: </a:t>
                      </a:r>
                      <a:r>
                        <a:rPr lang="es-ES" sz="1100" kern="1200" dirty="0" smtClean="0">
                          <a:solidFill>
                            <a:schemeClr val="tx1"/>
                          </a:solidFill>
                          <a:effectLst/>
                          <a:latin typeface="+mn-lt"/>
                          <a:ea typeface="+mn-ea"/>
                          <a:cs typeface="+mn-cs"/>
                        </a:rPr>
                        <a:t>Desarrollo físico y salud.</a:t>
                      </a:r>
                      <a:endParaRPr lang="es-MX" sz="1100" kern="1200" dirty="0" smtClean="0">
                        <a:solidFill>
                          <a:schemeClr val="tx1"/>
                        </a:solidFill>
                        <a:effectLst/>
                        <a:latin typeface="+mn-lt"/>
                        <a:ea typeface="+mn-ea"/>
                        <a:cs typeface="+mn-cs"/>
                      </a:endParaRPr>
                    </a:p>
                    <a:p>
                      <a:pPr algn="l"/>
                      <a:r>
                        <a:rPr lang="es-ES" sz="1100" b="1" kern="1200" dirty="0" smtClean="0">
                          <a:solidFill>
                            <a:schemeClr val="tx1"/>
                          </a:solidFill>
                          <a:effectLst/>
                          <a:latin typeface="+mn-lt"/>
                          <a:ea typeface="+mn-ea"/>
                          <a:cs typeface="+mn-cs"/>
                        </a:rPr>
                        <a:t>Competencia: </a:t>
                      </a:r>
                      <a:r>
                        <a:rPr lang="es-ES" sz="1100" kern="1200" dirty="0" smtClean="0">
                          <a:solidFill>
                            <a:schemeClr val="tx1"/>
                          </a:solidFill>
                          <a:effectLst/>
                          <a:latin typeface="+mn-lt"/>
                          <a:ea typeface="+mn-ea"/>
                          <a:cs typeface="+mn-cs"/>
                        </a:rPr>
                        <a:t>Utiliza objetos e instrumentos de trabajo que le permiten resolver problemas y realizar actividad diversas.</a:t>
                      </a:r>
                      <a:endParaRPr lang="es-MX" sz="1100" kern="1200" dirty="0" smtClean="0">
                        <a:solidFill>
                          <a:schemeClr val="tx1"/>
                        </a:solidFill>
                        <a:effectLst/>
                        <a:latin typeface="+mn-lt"/>
                        <a:ea typeface="+mn-ea"/>
                        <a:cs typeface="+mn-cs"/>
                      </a:endParaRPr>
                    </a:p>
                    <a:p>
                      <a:pPr algn="l"/>
                      <a:r>
                        <a:rPr lang="es-ES" sz="1100" b="1" kern="1200" dirty="0" smtClean="0">
                          <a:solidFill>
                            <a:schemeClr val="tx1"/>
                          </a:solidFill>
                          <a:effectLst/>
                          <a:latin typeface="+mn-lt"/>
                          <a:ea typeface="+mn-ea"/>
                          <a:cs typeface="+mn-cs"/>
                        </a:rPr>
                        <a:t>A.E: </a:t>
                      </a:r>
                      <a:r>
                        <a:rPr lang="es-ES" sz="1100" kern="1200" dirty="0" smtClean="0">
                          <a:solidFill>
                            <a:schemeClr val="tx1"/>
                          </a:solidFill>
                          <a:effectLst/>
                          <a:latin typeface="+mn-lt"/>
                          <a:ea typeface="+mn-ea"/>
                          <a:cs typeface="+mn-cs"/>
                        </a:rPr>
                        <a:t>Arma rompecabezas que implican distinto grado de dificultad.</a:t>
                      </a:r>
                      <a:endParaRPr lang="es-MX" sz="1100" kern="1200" dirty="0" smtClean="0">
                        <a:solidFill>
                          <a:schemeClr val="tx1"/>
                        </a:solidFill>
                        <a:effectLst/>
                        <a:latin typeface="+mn-lt"/>
                        <a:ea typeface="+mn-ea"/>
                        <a:cs typeface="+mn-cs"/>
                      </a:endParaRPr>
                    </a:p>
                    <a:p>
                      <a:pPr algn="l"/>
                      <a:r>
                        <a:rPr lang="es-ES" sz="1100" b="1" kern="1200" dirty="0" smtClean="0">
                          <a:solidFill>
                            <a:schemeClr val="tx1"/>
                          </a:solidFill>
                          <a:effectLst/>
                          <a:latin typeface="+mn-lt"/>
                          <a:ea typeface="+mn-ea"/>
                          <a:cs typeface="+mn-cs"/>
                        </a:rPr>
                        <a:t>Aspecto: </a:t>
                      </a:r>
                      <a:r>
                        <a:rPr lang="es-ES" sz="1100" kern="1200" dirty="0" smtClean="0">
                          <a:solidFill>
                            <a:schemeClr val="tx1"/>
                          </a:solidFill>
                          <a:effectLst/>
                          <a:latin typeface="+mn-lt"/>
                          <a:ea typeface="+mn-ea"/>
                          <a:cs typeface="+mn-cs"/>
                        </a:rPr>
                        <a:t>Coordinación, fuerza</a:t>
                      </a:r>
                      <a:r>
                        <a:rPr lang="es-ES" sz="1100" kern="1200" baseline="0" dirty="0" smtClean="0">
                          <a:solidFill>
                            <a:schemeClr val="tx1"/>
                          </a:solidFill>
                          <a:effectLst/>
                          <a:latin typeface="+mn-lt"/>
                          <a:ea typeface="+mn-ea"/>
                          <a:cs typeface="+mn-cs"/>
                        </a:rPr>
                        <a:t> </a:t>
                      </a:r>
                      <a:r>
                        <a:rPr lang="es-ES" sz="1100" kern="1200" dirty="0" smtClean="0">
                          <a:solidFill>
                            <a:schemeClr val="tx1"/>
                          </a:solidFill>
                          <a:effectLst/>
                          <a:latin typeface="+mn-lt"/>
                          <a:ea typeface="+mn-ea"/>
                          <a:cs typeface="+mn-cs"/>
                        </a:rPr>
                        <a:t>y equilibrio.</a:t>
                      </a:r>
                      <a:endParaRPr lang="es-MX" sz="1100" kern="1200" dirty="0" smtClean="0">
                        <a:solidFill>
                          <a:schemeClr val="tx1"/>
                        </a:solidFill>
                        <a:effectLst/>
                        <a:latin typeface="+mn-lt"/>
                        <a:ea typeface="+mn-ea"/>
                        <a:cs typeface="+mn-cs"/>
                      </a:endParaRPr>
                    </a:p>
                    <a:p>
                      <a:pPr algn="l"/>
                      <a:endParaRPr lang="es-MX" sz="1100" b="1" dirty="0">
                        <a:latin typeface="+mn-lt"/>
                      </a:endParaRPr>
                    </a:p>
                  </a:txBody>
                  <a:tcPr/>
                </a:tc>
                <a:tc>
                  <a:txBody>
                    <a:bodyPr/>
                    <a:lstStyle/>
                    <a:p>
                      <a:pPr algn="l"/>
                      <a:r>
                        <a:rPr lang="es-MX" sz="1100" b="1" dirty="0" smtClean="0">
                          <a:latin typeface="+mn-lt"/>
                        </a:rPr>
                        <a:t>ACTIVIDAD</a:t>
                      </a:r>
                    </a:p>
                    <a:p>
                      <a:pPr algn="l"/>
                      <a:endParaRPr lang="es-MX" sz="1100" b="1" dirty="0" smtClean="0">
                        <a:latin typeface="+mn-lt"/>
                      </a:endParaRPr>
                    </a:p>
                    <a:p>
                      <a:pPr algn="l"/>
                      <a:endParaRPr lang="es-MX" sz="1100" b="1" dirty="0" smtClean="0">
                        <a:latin typeface="+mn-lt"/>
                      </a:endParaRPr>
                    </a:p>
                    <a:p>
                      <a:pPr algn="l"/>
                      <a:r>
                        <a:rPr lang="es-MX" sz="1100" b="1" dirty="0" smtClean="0">
                          <a:latin typeface="+mn-lt"/>
                        </a:rPr>
                        <a:t>Memorama.</a:t>
                      </a:r>
                    </a:p>
                    <a:p>
                      <a:pPr algn="l"/>
                      <a:r>
                        <a:rPr lang="es-MX" sz="1100" b="1" kern="1200" dirty="0" smtClean="0">
                          <a:solidFill>
                            <a:schemeClr val="tx1"/>
                          </a:solidFill>
                          <a:effectLst/>
                          <a:latin typeface="+mn-lt"/>
                          <a:ea typeface="+mn-ea"/>
                          <a:cs typeface="+mn-cs"/>
                        </a:rPr>
                        <a:t>Inicio: </a:t>
                      </a:r>
                      <a:r>
                        <a:rPr lang="es-MX" sz="1100" kern="1200" dirty="0" smtClean="0">
                          <a:solidFill>
                            <a:schemeClr val="tx1"/>
                          </a:solidFill>
                          <a:effectLst/>
                          <a:latin typeface="+mn-lt"/>
                          <a:ea typeface="+mn-ea"/>
                          <a:cs typeface="+mn-cs"/>
                        </a:rPr>
                        <a:t>Se explicará el juego, se colocará el memorama con la imagen hacia abajo y se revolverán dos veces, las cartas se colocan por toda la mesa.</a:t>
                      </a:r>
                    </a:p>
                    <a:p>
                      <a:pPr algn="l"/>
                      <a:r>
                        <a:rPr lang="es-MX" sz="1100" b="1" kern="1200" dirty="0" smtClean="0">
                          <a:solidFill>
                            <a:schemeClr val="tx1"/>
                          </a:solidFill>
                          <a:effectLst/>
                          <a:latin typeface="+mn-lt"/>
                          <a:ea typeface="+mn-ea"/>
                          <a:cs typeface="+mn-cs"/>
                        </a:rPr>
                        <a:t>Desarrollo: </a:t>
                      </a:r>
                      <a:r>
                        <a:rPr lang="es-MX" sz="1100" kern="1200" dirty="0" smtClean="0">
                          <a:solidFill>
                            <a:schemeClr val="tx1"/>
                          </a:solidFill>
                          <a:effectLst/>
                          <a:latin typeface="+mn-lt"/>
                          <a:ea typeface="+mn-ea"/>
                          <a:cs typeface="+mn-cs"/>
                        </a:rPr>
                        <a:t>Los alumnos irán turnándose quien volteará dos cartas,</a:t>
                      </a:r>
                      <a:r>
                        <a:rPr lang="es-MX" sz="1100" b="1" kern="1200" dirty="0" smtClean="0">
                          <a:solidFill>
                            <a:schemeClr val="tx1"/>
                          </a:solidFill>
                          <a:effectLst/>
                          <a:latin typeface="+mn-lt"/>
                          <a:ea typeface="+mn-ea"/>
                          <a:cs typeface="+mn-cs"/>
                        </a:rPr>
                        <a:t> </a:t>
                      </a:r>
                      <a:r>
                        <a:rPr lang="es-MX" sz="1100" kern="1200" dirty="0" smtClean="0">
                          <a:solidFill>
                            <a:schemeClr val="tx1"/>
                          </a:solidFill>
                          <a:effectLst/>
                          <a:latin typeface="+mn-lt"/>
                          <a:ea typeface="+mn-ea"/>
                          <a:cs typeface="+mn-cs"/>
                        </a:rPr>
                        <a:t>cada alumno pasará una vez y hasta que se encuentren todos los pares.</a:t>
                      </a:r>
                    </a:p>
                    <a:p>
                      <a:pPr algn="l"/>
                      <a:r>
                        <a:rPr lang="es-MX" sz="1100" b="1" kern="1200" dirty="0" smtClean="0">
                          <a:solidFill>
                            <a:schemeClr val="tx1"/>
                          </a:solidFill>
                          <a:effectLst/>
                          <a:latin typeface="+mn-lt"/>
                          <a:ea typeface="+mn-ea"/>
                          <a:cs typeface="+mn-cs"/>
                        </a:rPr>
                        <a:t>Cierre: </a:t>
                      </a:r>
                      <a:r>
                        <a:rPr lang="es-MX" sz="1100" kern="1200" dirty="0" smtClean="0">
                          <a:solidFill>
                            <a:schemeClr val="tx1"/>
                          </a:solidFill>
                          <a:effectLst/>
                          <a:latin typeface="+mn-lt"/>
                          <a:ea typeface="+mn-ea"/>
                          <a:cs typeface="+mn-cs"/>
                        </a:rPr>
                        <a:t>Concluye contando los pares hechos, el que tenga más, ganará.</a:t>
                      </a: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s-ES" sz="1100" kern="1200" dirty="0" smtClean="0">
                          <a:solidFill>
                            <a:schemeClr val="tx1"/>
                          </a:solidFill>
                          <a:effectLst/>
                          <a:latin typeface="+mn-lt"/>
                          <a:ea typeface="+mn-ea"/>
                          <a:cs typeface="+mn-cs"/>
                        </a:rPr>
                        <a:t>¿</a:t>
                      </a:r>
                      <a:r>
                        <a:rPr lang="es-ES" sz="1100" b="1" kern="1200" dirty="0" smtClean="0">
                          <a:solidFill>
                            <a:schemeClr val="tx1"/>
                          </a:solidFill>
                          <a:effectLst/>
                          <a:latin typeface="+mn-lt"/>
                          <a:ea typeface="+mn-ea"/>
                          <a:cs typeface="+mn-cs"/>
                        </a:rPr>
                        <a:t>Dónde van las piezas?</a:t>
                      </a:r>
                      <a:endParaRPr lang="es-MX" sz="1100" b="1" kern="1200" dirty="0" smtClean="0">
                        <a:solidFill>
                          <a:schemeClr val="tx1"/>
                        </a:solidFill>
                        <a:effectLst/>
                        <a:latin typeface="+mn-lt"/>
                        <a:ea typeface="+mn-ea"/>
                        <a:cs typeface="+mn-cs"/>
                      </a:endParaRPr>
                    </a:p>
                    <a:p>
                      <a:pPr algn="l"/>
                      <a:r>
                        <a:rPr lang="es-ES" sz="1100" b="1" kern="1200" dirty="0" smtClean="0">
                          <a:solidFill>
                            <a:schemeClr val="tx1"/>
                          </a:solidFill>
                          <a:effectLst/>
                          <a:latin typeface="+mn-lt"/>
                          <a:ea typeface="+mn-ea"/>
                          <a:cs typeface="+mn-cs"/>
                        </a:rPr>
                        <a:t>Inicio: </a:t>
                      </a:r>
                      <a:r>
                        <a:rPr lang="es-ES" sz="1100" kern="1200" dirty="0" smtClean="0">
                          <a:solidFill>
                            <a:schemeClr val="tx1"/>
                          </a:solidFill>
                          <a:effectLst/>
                          <a:latin typeface="+mn-lt"/>
                          <a:ea typeface="+mn-ea"/>
                          <a:cs typeface="+mn-cs"/>
                        </a:rPr>
                        <a:t>Se colocaran varios rompecabezas en la mesa de trabajo.</a:t>
                      </a:r>
                      <a:endParaRPr lang="es-MX" sz="1100" kern="1200" dirty="0" smtClean="0">
                        <a:solidFill>
                          <a:schemeClr val="tx1"/>
                        </a:solidFill>
                        <a:effectLst/>
                        <a:latin typeface="+mn-lt"/>
                        <a:ea typeface="+mn-ea"/>
                        <a:cs typeface="+mn-cs"/>
                      </a:endParaRPr>
                    </a:p>
                    <a:p>
                      <a:pPr algn="l"/>
                      <a:r>
                        <a:rPr lang="es-ES" sz="1100" b="1" kern="1200" dirty="0" smtClean="0">
                          <a:solidFill>
                            <a:schemeClr val="tx1"/>
                          </a:solidFill>
                          <a:effectLst/>
                          <a:latin typeface="+mn-lt"/>
                          <a:ea typeface="+mn-ea"/>
                          <a:cs typeface="+mn-cs"/>
                        </a:rPr>
                        <a:t>Desarrollo:</a:t>
                      </a:r>
                      <a:r>
                        <a:rPr lang="es-ES" sz="1100" kern="1200" dirty="0" smtClean="0">
                          <a:solidFill>
                            <a:schemeClr val="tx1"/>
                          </a:solidFill>
                          <a:effectLst/>
                          <a:latin typeface="+mn-lt"/>
                          <a:ea typeface="+mn-ea"/>
                          <a:cs typeface="+mn-cs"/>
                        </a:rPr>
                        <a:t> Se armará el rompecabezas que se le asigne a cada uno. </a:t>
                      </a:r>
                      <a:endParaRPr lang="es-MX" sz="1100" kern="1200" dirty="0" smtClean="0">
                        <a:solidFill>
                          <a:schemeClr val="tx1"/>
                        </a:solidFill>
                        <a:effectLst/>
                        <a:latin typeface="+mn-lt"/>
                        <a:ea typeface="+mn-ea"/>
                        <a:cs typeface="+mn-cs"/>
                      </a:endParaRPr>
                    </a:p>
                    <a:p>
                      <a:pPr algn="l"/>
                      <a:r>
                        <a:rPr lang="es-ES" sz="1100" b="1" kern="1200" dirty="0" smtClean="0">
                          <a:solidFill>
                            <a:schemeClr val="tx1"/>
                          </a:solidFill>
                          <a:effectLst/>
                          <a:latin typeface="+mn-lt"/>
                          <a:ea typeface="+mn-ea"/>
                          <a:cs typeface="+mn-cs"/>
                        </a:rPr>
                        <a:t>Cierre: </a:t>
                      </a:r>
                      <a:r>
                        <a:rPr lang="es-ES" sz="1100" kern="1200" dirty="0" smtClean="0">
                          <a:solidFill>
                            <a:schemeClr val="tx1"/>
                          </a:solidFill>
                          <a:effectLst/>
                          <a:latin typeface="+mn-lt"/>
                          <a:ea typeface="+mn-ea"/>
                          <a:cs typeface="+mn-cs"/>
                        </a:rPr>
                        <a:t>Se desarmará el rompecabezas y se guardará, para mencionar las características de la imagen que formaron.</a:t>
                      </a:r>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a:latin typeface="+mn-lt"/>
                      </a:endParaRPr>
                    </a:p>
                  </a:txBody>
                  <a:tcPr/>
                </a:tc>
                <a:tc>
                  <a:txBody>
                    <a:bodyPr/>
                    <a:lstStyle/>
                    <a:p>
                      <a:pPr algn="l"/>
                      <a:r>
                        <a:rPr lang="es-MX" sz="1100" b="1" dirty="0" smtClean="0">
                          <a:latin typeface="+mn-lt"/>
                        </a:rPr>
                        <a:t>TIEMPO</a:t>
                      </a:r>
                    </a:p>
                    <a:p>
                      <a:pPr algn="l"/>
                      <a:endParaRPr lang="es-MX" sz="1100" b="1" dirty="0" smtClean="0">
                        <a:latin typeface="+mn-lt"/>
                      </a:endParaRPr>
                    </a:p>
                    <a:p>
                      <a:pPr algn="l"/>
                      <a:endParaRPr lang="es-MX" sz="1100" b="1" dirty="0" smtClean="0">
                        <a:latin typeface="+mn-lt"/>
                      </a:endParaRPr>
                    </a:p>
                    <a:p>
                      <a:pPr algn="l"/>
                      <a:r>
                        <a:rPr lang="es-MX" sz="1100" kern="1200" dirty="0" smtClean="0">
                          <a:solidFill>
                            <a:schemeClr val="tx1"/>
                          </a:solidFill>
                          <a:effectLst/>
                          <a:latin typeface="+mn-lt"/>
                          <a:ea typeface="+mn-ea"/>
                          <a:cs typeface="+mn-cs"/>
                        </a:rPr>
                        <a:t>15 minutos </a:t>
                      </a: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r>
                        <a:rPr lang="es-ES" sz="1100" kern="1200" dirty="0" smtClean="0">
                          <a:solidFill>
                            <a:schemeClr val="tx1"/>
                          </a:solidFill>
                          <a:effectLst/>
                          <a:latin typeface="+mn-lt"/>
                          <a:ea typeface="+mn-ea"/>
                          <a:cs typeface="+mn-cs"/>
                        </a:rPr>
                        <a:t>15 minutos.</a:t>
                      </a:r>
                      <a:endParaRPr lang="es-MX" sz="1100" b="1" kern="1200" dirty="0" smtClean="0">
                        <a:solidFill>
                          <a:schemeClr val="tx1"/>
                        </a:solidFill>
                        <a:effectLst/>
                        <a:latin typeface="+mn-lt"/>
                        <a:ea typeface="+mn-ea"/>
                        <a:cs typeface="+mn-cs"/>
                      </a:endParaRPr>
                    </a:p>
                  </a:txBody>
                  <a:tcPr/>
                </a:tc>
                <a:tc>
                  <a:txBody>
                    <a:bodyPr/>
                    <a:lstStyle/>
                    <a:p>
                      <a:pPr algn="l"/>
                      <a:r>
                        <a:rPr lang="es-MX" sz="1100" b="1" dirty="0" smtClean="0">
                          <a:latin typeface="+mn-lt"/>
                        </a:rPr>
                        <a:t>ORGANIZACIÓN</a:t>
                      </a:r>
                    </a:p>
                    <a:p>
                      <a:pPr algn="l"/>
                      <a:r>
                        <a:rPr lang="es-MX" sz="1100" b="1" dirty="0" smtClean="0">
                          <a:latin typeface="+mn-lt"/>
                        </a:rPr>
                        <a:t>Y ESPACIO</a:t>
                      </a:r>
                    </a:p>
                    <a:p>
                      <a:pPr algn="l"/>
                      <a:endParaRPr lang="es-MX" sz="1100" b="1" dirty="0" smtClean="0">
                        <a:latin typeface="+mn-lt"/>
                      </a:endParaRPr>
                    </a:p>
                    <a:p>
                      <a:pPr algn="l"/>
                      <a:endParaRPr lang="es-MX" sz="1100" b="1" dirty="0" smtClean="0">
                        <a:latin typeface="+mn-lt"/>
                      </a:endParaRPr>
                    </a:p>
                    <a:p>
                      <a:pPr algn="l"/>
                      <a:r>
                        <a:rPr lang="es-MX" sz="1100" b="0" kern="1200" dirty="0" smtClean="0">
                          <a:solidFill>
                            <a:schemeClr val="tx1"/>
                          </a:solidFill>
                          <a:effectLst/>
                          <a:latin typeface="+mn-lt"/>
                          <a:ea typeface="+mn-ea"/>
                          <a:cs typeface="+mn-cs"/>
                        </a:rPr>
                        <a:t>Por equipos.</a:t>
                      </a:r>
                    </a:p>
                    <a:p>
                      <a:pPr algn="l"/>
                      <a:r>
                        <a:rPr lang="es-MX" sz="1100" b="0" kern="1200" dirty="0" smtClean="0">
                          <a:solidFill>
                            <a:schemeClr val="tx1"/>
                          </a:solidFill>
                          <a:effectLst/>
                          <a:latin typeface="+mn-lt"/>
                          <a:ea typeface="+mn-ea"/>
                          <a:cs typeface="+mn-cs"/>
                        </a:rPr>
                        <a:t>Dentro del salón.</a:t>
                      </a: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r>
                        <a:rPr lang="es-MX" sz="1100" b="0" kern="1200" dirty="0" smtClean="0">
                          <a:solidFill>
                            <a:schemeClr val="tx1"/>
                          </a:solidFill>
                          <a:effectLst/>
                          <a:latin typeface="+mn-lt"/>
                          <a:ea typeface="+mn-ea"/>
                          <a:cs typeface="+mn-cs"/>
                        </a:rPr>
                        <a:t>Por</a:t>
                      </a:r>
                      <a:r>
                        <a:rPr lang="es-MX" sz="1100" b="0" kern="1200" baseline="0" dirty="0" smtClean="0">
                          <a:solidFill>
                            <a:schemeClr val="tx1"/>
                          </a:solidFill>
                          <a:effectLst/>
                          <a:latin typeface="+mn-lt"/>
                          <a:ea typeface="+mn-ea"/>
                          <a:cs typeface="+mn-cs"/>
                        </a:rPr>
                        <a:t> Equipos.</a:t>
                      </a:r>
                    </a:p>
                    <a:p>
                      <a:pPr algn="l"/>
                      <a:r>
                        <a:rPr lang="es-MX" sz="1100" b="0" kern="1200" baseline="0" dirty="0" smtClean="0">
                          <a:solidFill>
                            <a:schemeClr val="tx1"/>
                          </a:solidFill>
                          <a:effectLst/>
                          <a:latin typeface="+mn-lt"/>
                          <a:ea typeface="+mn-ea"/>
                          <a:cs typeface="+mn-cs"/>
                        </a:rPr>
                        <a:t>Dentro del salón.</a:t>
                      </a:r>
                      <a:endParaRPr lang="es-MX" sz="1100" b="0" kern="1200" dirty="0" smtClean="0">
                        <a:solidFill>
                          <a:schemeClr val="tx1"/>
                        </a:solidFill>
                        <a:effectLst/>
                        <a:latin typeface="+mn-lt"/>
                        <a:ea typeface="+mn-ea"/>
                        <a:cs typeface="+mn-cs"/>
                      </a:endParaRPr>
                    </a:p>
                  </a:txBody>
                  <a:tcPr/>
                </a:tc>
                <a:tc>
                  <a:txBody>
                    <a:bodyPr/>
                    <a:lstStyle/>
                    <a:p>
                      <a:pPr algn="l"/>
                      <a:r>
                        <a:rPr lang="es-MX" sz="1100" b="1" dirty="0" smtClean="0">
                          <a:latin typeface="+mn-lt"/>
                        </a:rPr>
                        <a:t>MATERIALES</a:t>
                      </a:r>
                    </a:p>
                    <a:p>
                      <a:pPr algn="l"/>
                      <a:endParaRPr lang="es-MX" sz="1100" b="1" dirty="0" smtClean="0">
                        <a:latin typeface="+mn-lt"/>
                      </a:endParaRPr>
                    </a:p>
                    <a:p>
                      <a:pPr algn="l"/>
                      <a:endParaRPr lang="es-MX" sz="1100" b="1" dirty="0" smtClean="0">
                        <a:latin typeface="+mn-lt"/>
                      </a:endParaRPr>
                    </a:p>
                    <a:p>
                      <a:pPr algn="l"/>
                      <a:r>
                        <a:rPr lang="es-MX" sz="1100" kern="1200" dirty="0" smtClean="0">
                          <a:solidFill>
                            <a:schemeClr val="tx1"/>
                          </a:solidFill>
                          <a:effectLst/>
                          <a:latin typeface="+mn-lt"/>
                          <a:ea typeface="+mn-ea"/>
                          <a:cs typeface="+mn-cs"/>
                        </a:rPr>
                        <a:t>Memorama de dinosaurios</a:t>
                      </a: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r>
                        <a:rPr lang="es-MX" sz="1100" b="0" kern="1200" dirty="0" smtClean="0">
                          <a:solidFill>
                            <a:schemeClr val="tx1"/>
                          </a:solidFill>
                          <a:effectLst/>
                          <a:latin typeface="+mn-lt"/>
                          <a:ea typeface="+mn-ea"/>
                          <a:cs typeface="+mn-cs"/>
                        </a:rPr>
                        <a:t>Rompecabezas</a:t>
                      </a:r>
                      <a:r>
                        <a:rPr lang="es-MX" sz="1100" b="0" kern="1200" baseline="0" dirty="0" smtClean="0">
                          <a:solidFill>
                            <a:schemeClr val="tx1"/>
                          </a:solidFill>
                          <a:effectLst/>
                          <a:latin typeface="+mn-lt"/>
                          <a:ea typeface="+mn-ea"/>
                          <a:cs typeface="+mn-cs"/>
                        </a:rPr>
                        <a:t> de dinosaurios.</a:t>
                      </a:r>
                      <a:endParaRPr lang="es-MX" sz="1100" b="0" dirty="0">
                        <a:latin typeface="+mn-lt"/>
                      </a:endParaRPr>
                    </a:p>
                  </a:txBody>
                  <a:tcPr/>
                </a:tc>
                <a:tc>
                  <a:txBody>
                    <a:bodyPr/>
                    <a:lstStyle/>
                    <a:p>
                      <a:pPr algn="l"/>
                      <a:r>
                        <a:rPr lang="es-MX" sz="1100" b="1" dirty="0" smtClean="0">
                          <a:latin typeface="+mn-lt"/>
                        </a:rPr>
                        <a:t>EVALUACION</a:t>
                      </a:r>
                    </a:p>
                    <a:p>
                      <a:pPr algn="l"/>
                      <a:endParaRPr lang="es-MX" sz="1100" b="1" dirty="0" smtClean="0">
                        <a:latin typeface="+mn-lt"/>
                      </a:endParaRPr>
                    </a:p>
                    <a:p>
                      <a:pPr algn="l"/>
                      <a:endParaRPr lang="es-MX" sz="1100" b="1"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s-MX" sz="1100" kern="1200" dirty="0" smtClean="0">
                          <a:solidFill>
                            <a:schemeClr val="tx1"/>
                          </a:solidFill>
                          <a:effectLst/>
                          <a:latin typeface="+mn-lt"/>
                          <a:ea typeface="+mn-ea"/>
                          <a:cs typeface="+mn-cs"/>
                        </a:rPr>
                        <a:t>Seguimiento de instrucciones de la actividad.</a:t>
                      </a: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r>
                        <a:rPr lang="es-ES" sz="1100" kern="1200" dirty="0" smtClean="0">
                          <a:solidFill>
                            <a:schemeClr val="tx1"/>
                          </a:solidFill>
                          <a:effectLst/>
                          <a:latin typeface="+mn-lt"/>
                          <a:ea typeface="+mn-ea"/>
                          <a:cs typeface="+mn-cs"/>
                        </a:rPr>
                        <a:t>Se observará como el alumno forma el rompecabezas, como lo hace y encaja las piezas.</a:t>
                      </a:r>
                      <a:endParaRPr lang="es-MX" sz="1100" b="1" dirty="0">
                        <a:latin typeface="+mn-lt"/>
                      </a:endParaRPr>
                    </a:p>
                  </a:txBody>
                  <a:tcPr/>
                </a:tc>
                <a:tc>
                  <a:txBody>
                    <a:bodyPr/>
                    <a:lstStyle/>
                    <a:p>
                      <a:pPr algn="l"/>
                      <a:r>
                        <a:rPr lang="es-MX" sz="1100" b="1" dirty="0" smtClean="0">
                          <a:latin typeface="+mn-lt"/>
                        </a:rPr>
                        <a:t>OBSERVACION</a:t>
                      </a:r>
                      <a:endParaRPr lang="es-MX" sz="1100" b="1" dirty="0">
                        <a:latin typeface="+mn-lt"/>
                      </a:endParaRPr>
                    </a:p>
                  </a:txBody>
                  <a:tcPr/>
                </a:tc>
              </a:tr>
            </a:tbl>
          </a:graphicData>
        </a:graphic>
      </p:graphicFrame>
      <p:cxnSp>
        <p:nvCxnSpPr>
          <p:cNvPr id="4" name="3 Conector recto"/>
          <p:cNvCxnSpPr/>
          <p:nvPr/>
        </p:nvCxnSpPr>
        <p:spPr>
          <a:xfrm>
            <a:off x="0" y="548680"/>
            <a:ext cx="9150648" cy="0"/>
          </a:xfrm>
          <a:prstGeom prst="line">
            <a:avLst/>
          </a:prstGeom>
          <a:ln>
            <a:solidFill>
              <a:schemeClr val="tx1"/>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1344142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2732006482"/>
              </p:ext>
            </p:extLst>
          </p:nvPr>
        </p:nvGraphicFramePr>
        <p:xfrm>
          <a:off x="72007" y="116632"/>
          <a:ext cx="9036497" cy="6797040"/>
        </p:xfrm>
        <a:graphic>
          <a:graphicData uri="http://schemas.openxmlformats.org/drawingml/2006/table">
            <a:tbl>
              <a:tblPr firstRow="1" bandRow="1">
                <a:tableStyleId>{5940675A-B579-460E-94D1-54222C63F5DA}</a:tableStyleId>
              </a:tblPr>
              <a:tblGrid>
                <a:gridCol w="1331641"/>
                <a:gridCol w="2312109"/>
                <a:gridCol w="801624"/>
                <a:gridCol w="1311749"/>
                <a:gridCol w="1093125"/>
                <a:gridCol w="1034121"/>
                <a:gridCol w="1152128"/>
              </a:tblGrid>
              <a:tr h="353415">
                <a:tc>
                  <a:txBody>
                    <a:bodyPr/>
                    <a:lstStyle/>
                    <a:p>
                      <a:pPr algn="l"/>
                      <a:r>
                        <a:rPr lang="es-MX" sz="1100" b="1" dirty="0" smtClean="0">
                          <a:latin typeface="+mn-lt"/>
                        </a:rPr>
                        <a:t>CAMPO</a:t>
                      </a:r>
                      <a:r>
                        <a:rPr lang="es-MX" sz="1100" b="1" baseline="0" dirty="0" smtClean="0">
                          <a:latin typeface="+mn-lt"/>
                        </a:rPr>
                        <a:t>, COMP. Y AP ESP.</a:t>
                      </a:r>
                    </a:p>
                    <a:p>
                      <a:pPr algn="l"/>
                      <a:endParaRPr lang="es-MX" sz="1100" b="1" baseline="0" dirty="0" smtClean="0">
                        <a:latin typeface="+mn-lt"/>
                      </a:endParaRPr>
                    </a:p>
                    <a:p>
                      <a:pPr algn="l"/>
                      <a:r>
                        <a:rPr lang="es-MX" sz="1100" b="1" kern="1200" dirty="0" smtClean="0">
                          <a:solidFill>
                            <a:schemeClr val="tx1"/>
                          </a:solidFill>
                          <a:effectLst/>
                          <a:latin typeface="+mn-lt"/>
                          <a:ea typeface="+mn-ea"/>
                          <a:cs typeface="+mn-cs"/>
                        </a:rPr>
                        <a:t>C.F:: </a:t>
                      </a:r>
                      <a:r>
                        <a:rPr lang="es-MX" sz="1100" kern="1200" dirty="0" smtClean="0">
                          <a:solidFill>
                            <a:schemeClr val="tx1"/>
                          </a:solidFill>
                          <a:effectLst/>
                          <a:latin typeface="+mn-lt"/>
                          <a:ea typeface="+mn-ea"/>
                          <a:cs typeface="+mn-cs"/>
                        </a:rPr>
                        <a:t>Expresión y apreciación</a:t>
                      </a:r>
                      <a:r>
                        <a:rPr lang="es-MX" sz="1100" kern="1200" baseline="0" dirty="0" smtClean="0">
                          <a:solidFill>
                            <a:schemeClr val="tx1"/>
                          </a:solidFill>
                          <a:effectLst/>
                          <a:latin typeface="+mn-lt"/>
                          <a:ea typeface="+mn-ea"/>
                          <a:cs typeface="+mn-cs"/>
                        </a:rPr>
                        <a:t> </a:t>
                      </a:r>
                      <a:r>
                        <a:rPr lang="es-MX" sz="1100" kern="1200" dirty="0" smtClean="0">
                          <a:solidFill>
                            <a:schemeClr val="tx1"/>
                          </a:solidFill>
                          <a:effectLst/>
                          <a:latin typeface="+mn-lt"/>
                          <a:ea typeface="+mn-ea"/>
                          <a:cs typeface="+mn-cs"/>
                        </a:rPr>
                        <a:t>artísticas</a:t>
                      </a:r>
                    </a:p>
                    <a:p>
                      <a:pPr algn="l"/>
                      <a:r>
                        <a:rPr lang="es-MX" sz="1100" b="1" kern="1200" dirty="0" smtClean="0">
                          <a:solidFill>
                            <a:schemeClr val="tx1"/>
                          </a:solidFill>
                          <a:effectLst/>
                          <a:latin typeface="+mn-lt"/>
                          <a:ea typeface="+mn-ea"/>
                          <a:cs typeface="+mn-cs"/>
                        </a:rPr>
                        <a:t>Aspecto: </a:t>
                      </a:r>
                      <a:r>
                        <a:rPr lang="es-MX" sz="1100" kern="1200" dirty="0" smtClean="0">
                          <a:solidFill>
                            <a:schemeClr val="tx1"/>
                          </a:solidFill>
                          <a:effectLst/>
                          <a:latin typeface="+mn-lt"/>
                          <a:ea typeface="+mn-ea"/>
                          <a:cs typeface="+mn-cs"/>
                        </a:rPr>
                        <a:t>Expresión y apreciación visual</a:t>
                      </a:r>
                    </a:p>
                    <a:p>
                      <a:pPr algn="l"/>
                      <a:r>
                        <a:rPr lang="es-MX" sz="1100" b="1" kern="1200" dirty="0" smtClean="0">
                          <a:solidFill>
                            <a:schemeClr val="tx1"/>
                          </a:solidFill>
                          <a:effectLst/>
                          <a:latin typeface="+mn-lt"/>
                          <a:ea typeface="+mn-ea"/>
                          <a:cs typeface="+mn-cs"/>
                        </a:rPr>
                        <a:t>Competencia: </a:t>
                      </a:r>
                      <a:r>
                        <a:rPr lang="es-MX" sz="1100" kern="1200" dirty="0" smtClean="0">
                          <a:solidFill>
                            <a:schemeClr val="tx1"/>
                          </a:solidFill>
                          <a:effectLst/>
                          <a:latin typeface="+mn-lt"/>
                          <a:ea typeface="+mn-ea"/>
                          <a:cs typeface="+mn-cs"/>
                        </a:rPr>
                        <a:t>Expresa ideas, sentimientos y fantasías mediante la creación de representaciones visuales, usando técnicas y materiales variados.</a:t>
                      </a:r>
                    </a:p>
                    <a:p>
                      <a:pPr algn="l"/>
                      <a:r>
                        <a:rPr lang="es-MX" sz="1100" b="1" kern="1200" dirty="0" smtClean="0">
                          <a:solidFill>
                            <a:schemeClr val="tx1"/>
                          </a:solidFill>
                          <a:effectLst/>
                          <a:latin typeface="+mn-lt"/>
                          <a:ea typeface="+mn-ea"/>
                          <a:cs typeface="+mn-cs"/>
                        </a:rPr>
                        <a:t>A.E:</a:t>
                      </a:r>
                      <a:r>
                        <a:rPr lang="es-MX" sz="1100" b="1" kern="1200" baseline="0" dirty="0" smtClean="0">
                          <a:solidFill>
                            <a:schemeClr val="tx1"/>
                          </a:solidFill>
                          <a:effectLst/>
                          <a:latin typeface="+mn-lt"/>
                          <a:ea typeface="+mn-ea"/>
                          <a:cs typeface="+mn-cs"/>
                        </a:rPr>
                        <a:t> </a:t>
                      </a:r>
                      <a:r>
                        <a:rPr lang="es-MX" sz="1100" kern="1200" dirty="0" smtClean="0">
                          <a:solidFill>
                            <a:schemeClr val="tx1"/>
                          </a:solidFill>
                          <a:effectLst/>
                          <a:latin typeface="+mn-lt"/>
                          <a:ea typeface="+mn-ea"/>
                          <a:cs typeface="+mn-cs"/>
                        </a:rPr>
                        <a:t>Experimenta con gamas, contrastes, matices y tonos en sus producciones plásticas, y las reconoce como características del color.</a:t>
                      </a:r>
                    </a:p>
                    <a:p>
                      <a:pPr algn="l"/>
                      <a:endParaRPr lang="es-MX" sz="1100" b="1" dirty="0">
                        <a:latin typeface="+mn-lt"/>
                      </a:endParaRPr>
                    </a:p>
                  </a:txBody>
                  <a:tcPr/>
                </a:tc>
                <a:tc>
                  <a:txBody>
                    <a:bodyPr/>
                    <a:lstStyle/>
                    <a:p>
                      <a:pPr algn="l"/>
                      <a:r>
                        <a:rPr lang="es-MX" sz="1100" b="1" dirty="0" smtClean="0">
                          <a:latin typeface="+mn-lt"/>
                        </a:rPr>
                        <a:t>ACTIVIDAD</a:t>
                      </a:r>
                    </a:p>
                    <a:p>
                      <a:pPr algn="l"/>
                      <a:endParaRPr lang="es-MX" sz="1100" b="1" dirty="0" smtClean="0">
                        <a:latin typeface="+mn-lt"/>
                      </a:endParaRPr>
                    </a:p>
                    <a:p>
                      <a:pPr algn="l"/>
                      <a:endParaRPr lang="es-MX" sz="1100" b="1"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s-MX" sz="1100" b="1" kern="1200" dirty="0" smtClean="0">
                          <a:solidFill>
                            <a:schemeClr val="tx1"/>
                          </a:solidFill>
                          <a:effectLst/>
                          <a:latin typeface="+mn-lt"/>
                          <a:ea typeface="+mn-ea"/>
                          <a:cs typeface="+mn-cs"/>
                        </a:rPr>
                        <a:t>¿De dónde nacen los dinosaurios?</a:t>
                      </a:r>
                    </a:p>
                    <a:p>
                      <a:pPr algn="l"/>
                      <a:r>
                        <a:rPr lang="es-MX" sz="1100" b="1" kern="1200" dirty="0" smtClean="0">
                          <a:solidFill>
                            <a:schemeClr val="tx1"/>
                          </a:solidFill>
                          <a:effectLst/>
                          <a:latin typeface="+mn-lt"/>
                          <a:ea typeface="+mn-ea"/>
                          <a:cs typeface="+mn-cs"/>
                        </a:rPr>
                        <a:t>Inicio: </a:t>
                      </a:r>
                      <a:r>
                        <a:rPr lang="es-MX" sz="1100" kern="1200" dirty="0" smtClean="0">
                          <a:solidFill>
                            <a:schemeClr val="tx1"/>
                          </a:solidFill>
                          <a:effectLst/>
                          <a:latin typeface="+mn-lt"/>
                          <a:ea typeface="+mn-ea"/>
                          <a:cs typeface="+mn-cs"/>
                        </a:rPr>
                        <a:t>Con el huevo hecho de periódico y forrado o pintado de un color blanco en esta actividad.</a:t>
                      </a:r>
                    </a:p>
                    <a:p>
                      <a:pPr algn="l"/>
                      <a:r>
                        <a:rPr lang="es-MX" sz="1100" b="1" kern="1200" dirty="0" smtClean="0">
                          <a:solidFill>
                            <a:schemeClr val="tx1"/>
                          </a:solidFill>
                          <a:effectLst/>
                          <a:latin typeface="+mn-lt"/>
                          <a:ea typeface="+mn-ea"/>
                          <a:cs typeface="+mn-cs"/>
                        </a:rPr>
                        <a:t>Desarrollo: </a:t>
                      </a:r>
                      <a:r>
                        <a:rPr lang="es-MX" sz="1100" kern="1200" dirty="0" smtClean="0">
                          <a:solidFill>
                            <a:schemeClr val="tx1"/>
                          </a:solidFill>
                          <a:effectLst/>
                          <a:latin typeface="+mn-lt"/>
                          <a:ea typeface="+mn-ea"/>
                          <a:cs typeface="+mn-cs"/>
                        </a:rPr>
                        <a:t>El alumno tendrá la oportunidad de decorarlo de acuerdo a la idea que él tenga de cómo es que fueron los huevos de dinosaurio.</a:t>
                      </a:r>
                    </a:p>
                    <a:p>
                      <a:pPr algn="l"/>
                      <a:r>
                        <a:rPr lang="es-MX" sz="1100" b="1" kern="1200" dirty="0" smtClean="0">
                          <a:solidFill>
                            <a:schemeClr val="tx1"/>
                          </a:solidFill>
                          <a:effectLst/>
                          <a:latin typeface="+mn-lt"/>
                          <a:ea typeface="+mn-ea"/>
                          <a:cs typeface="+mn-cs"/>
                        </a:rPr>
                        <a:t>Cierre: </a:t>
                      </a:r>
                      <a:r>
                        <a:rPr lang="es-MX" sz="1100" kern="1200" dirty="0" smtClean="0">
                          <a:solidFill>
                            <a:schemeClr val="tx1"/>
                          </a:solidFill>
                          <a:effectLst/>
                          <a:latin typeface="+mn-lt"/>
                          <a:ea typeface="+mn-ea"/>
                          <a:cs typeface="+mn-cs"/>
                        </a:rPr>
                        <a:t>Al terminar de pintarlo</a:t>
                      </a:r>
                      <a:r>
                        <a:rPr lang="es-MX" sz="1100" kern="1200" baseline="0" dirty="0" smtClean="0">
                          <a:solidFill>
                            <a:schemeClr val="tx1"/>
                          </a:solidFill>
                          <a:effectLst/>
                          <a:latin typeface="+mn-lt"/>
                          <a:ea typeface="+mn-ea"/>
                          <a:cs typeface="+mn-cs"/>
                        </a:rPr>
                        <a:t>, dejaremos el huevo en el salón y al día siguiente le haremos una abertura como si el dinosaurio estuviera saliendo de su caparazón.</a:t>
                      </a:r>
                      <a:endParaRPr lang="es-MX" sz="1100" kern="1200" dirty="0" smtClean="0">
                        <a:solidFill>
                          <a:schemeClr val="tx1"/>
                        </a:solidFill>
                        <a:effectLst/>
                        <a:latin typeface="+mn-lt"/>
                        <a:ea typeface="+mn-ea"/>
                        <a:cs typeface="+mn-cs"/>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a:latin typeface="+mn-lt"/>
                      </a:endParaRPr>
                    </a:p>
                    <a:p>
                      <a:pPr algn="l"/>
                      <a:endParaRPr lang="es-MX" sz="1100" b="1" dirty="0" smtClean="0">
                        <a:latin typeface="+mn-lt"/>
                      </a:endParaRPr>
                    </a:p>
                  </a:txBody>
                  <a:tcPr/>
                </a:tc>
                <a:tc>
                  <a:txBody>
                    <a:bodyPr/>
                    <a:lstStyle/>
                    <a:p>
                      <a:pPr algn="l"/>
                      <a:r>
                        <a:rPr lang="es-MX" sz="1100" b="1" dirty="0" smtClean="0">
                          <a:latin typeface="+mn-lt"/>
                        </a:rPr>
                        <a:t>TIEMPO</a:t>
                      </a:r>
                    </a:p>
                    <a:p>
                      <a:pPr algn="l"/>
                      <a:endParaRPr lang="es-MX" sz="1100" b="0" dirty="0" smtClean="0">
                        <a:latin typeface="+mn-lt"/>
                      </a:endParaRPr>
                    </a:p>
                    <a:p>
                      <a:pPr algn="l"/>
                      <a:endParaRPr lang="es-MX" sz="1100" b="0" dirty="0" smtClean="0">
                        <a:latin typeface="+mn-lt"/>
                      </a:endParaRPr>
                    </a:p>
                    <a:p>
                      <a:pPr algn="l"/>
                      <a:r>
                        <a:rPr lang="es-MX" sz="1100" b="0" dirty="0" smtClean="0">
                          <a:latin typeface="+mn-lt"/>
                        </a:rPr>
                        <a:t>10 minutos</a:t>
                      </a:r>
                      <a:endParaRPr lang="es-MX" sz="1100" b="0" dirty="0">
                        <a:latin typeface="+mn-lt"/>
                      </a:endParaRPr>
                    </a:p>
                  </a:txBody>
                  <a:tcPr/>
                </a:tc>
                <a:tc>
                  <a:txBody>
                    <a:bodyPr/>
                    <a:lstStyle/>
                    <a:p>
                      <a:pPr algn="l"/>
                      <a:r>
                        <a:rPr lang="es-MX" sz="1100" b="1" dirty="0" smtClean="0">
                          <a:latin typeface="+mn-lt"/>
                        </a:rPr>
                        <a:t>ORGANIZACIÓN</a:t>
                      </a:r>
                    </a:p>
                    <a:p>
                      <a:pPr algn="l"/>
                      <a:r>
                        <a:rPr lang="es-MX" sz="1100" b="1" dirty="0" smtClean="0">
                          <a:latin typeface="+mn-lt"/>
                        </a:rPr>
                        <a:t>Y ESPACIO</a:t>
                      </a:r>
                    </a:p>
                    <a:p>
                      <a:pPr algn="l"/>
                      <a:endParaRPr lang="es-MX" sz="1100" b="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s-MX" sz="1100" b="0" kern="1200" dirty="0" smtClean="0">
                          <a:solidFill>
                            <a:schemeClr val="tx1"/>
                          </a:solidFill>
                          <a:effectLst/>
                          <a:latin typeface="+mn-lt"/>
                          <a:ea typeface="+mn-ea"/>
                          <a:cs typeface="+mn-cs"/>
                        </a:rPr>
                        <a:t>Individual</a:t>
                      </a:r>
                    </a:p>
                    <a:p>
                      <a:pPr algn="l"/>
                      <a:r>
                        <a:rPr lang="es-MX" sz="1100" b="0" dirty="0" smtClean="0">
                          <a:latin typeface="+mn-lt"/>
                        </a:rPr>
                        <a:t>Dentro del salón.</a:t>
                      </a:r>
                      <a:endParaRPr lang="es-MX" sz="1100" b="0" dirty="0">
                        <a:latin typeface="+mn-lt"/>
                      </a:endParaRPr>
                    </a:p>
                  </a:txBody>
                  <a:tcPr/>
                </a:tc>
                <a:tc>
                  <a:txBody>
                    <a:bodyPr/>
                    <a:lstStyle/>
                    <a:p>
                      <a:pPr algn="l"/>
                      <a:r>
                        <a:rPr lang="es-MX" sz="1100" b="1" dirty="0" smtClean="0">
                          <a:latin typeface="+mn-lt"/>
                        </a:rPr>
                        <a:t>MATERIALES</a:t>
                      </a:r>
                    </a:p>
                    <a:p>
                      <a:pPr algn="l"/>
                      <a:endParaRPr lang="es-MX" sz="1100" b="1" dirty="0" smtClean="0">
                        <a:latin typeface="+mn-lt"/>
                      </a:endParaRPr>
                    </a:p>
                    <a:p>
                      <a:pPr algn="l"/>
                      <a:endParaRPr lang="es-MX" sz="1100" b="1" dirty="0" smtClean="0">
                        <a:latin typeface="+mn-lt"/>
                      </a:endParaRPr>
                    </a:p>
                    <a:p>
                      <a:pPr algn="l"/>
                      <a:r>
                        <a:rPr lang="es-MX" sz="1100" kern="1200" dirty="0" smtClean="0">
                          <a:solidFill>
                            <a:schemeClr val="tx1"/>
                          </a:solidFill>
                          <a:effectLst/>
                          <a:latin typeface="+mn-lt"/>
                          <a:ea typeface="+mn-ea"/>
                          <a:cs typeface="+mn-cs"/>
                        </a:rPr>
                        <a:t>Huevos de piñata para decorar, botecitos de diversos colores de pintura y pinceles.</a:t>
                      </a:r>
                      <a:endParaRPr lang="es-MX" sz="1100" b="1" dirty="0">
                        <a:latin typeface="+mn-lt"/>
                      </a:endParaRPr>
                    </a:p>
                  </a:txBody>
                  <a:tcPr/>
                </a:tc>
                <a:tc>
                  <a:txBody>
                    <a:bodyPr/>
                    <a:lstStyle/>
                    <a:p>
                      <a:pPr algn="l"/>
                      <a:r>
                        <a:rPr lang="es-MX" sz="1100" b="1" dirty="0" smtClean="0">
                          <a:latin typeface="+mn-lt"/>
                        </a:rPr>
                        <a:t>EVALUACION</a:t>
                      </a:r>
                    </a:p>
                    <a:p>
                      <a:pPr algn="l"/>
                      <a:endParaRPr lang="es-MX" sz="1100" b="1" dirty="0" smtClean="0">
                        <a:latin typeface="+mn-lt"/>
                      </a:endParaRPr>
                    </a:p>
                    <a:p>
                      <a:pPr algn="l"/>
                      <a:endParaRPr lang="es-MX" sz="1100" b="1" dirty="0" smtClean="0">
                        <a:latin typeface="+mn-lt"/>
                      </a:endParaRPr>
                    </a:p>
                    <a:p>
                      <a:pPr algn="l"/>
                      <a:r>
                        <a:rPr lang="es-MX" sz="1100" kern="1200" dirty="0" smtClean="0">
                          <a:solidFill>
                            <a:schemeClr val="tx1"/>
                          </a:solidFill>
                          <a:effectLst/>
                          <a:latin typeface="+mn-lt"/>
                          <a:ea typeface="+mn-ea"/>
                          <a:cs typeface="+mn-cs"/>
                        </a:rPr>
                        <a:t>Participación en la actividad,</a:t>
                      </a:r>
                      <a:r>
                        <a:rPr lang="es-MX" sz="1100" kern="1200" baseline="0" dirty="0" smtClean="0">
                          <a:solidFill>
                            <a:schemeClr val="tx1"/>
                          </a:solidFill>
                          <a:effectLst/>
                          <a:latin typeface="+mn-lt"/>
                          <a:ea typeface="+mn-ea"/>
                          <a:cs typeface="+mn-cs"/>
                        </a:rPr>
                        <a:t> y el seguimiento de instrucciones.</a:t>
                      </a:r>
                      <a:endParaRPr lang="es-MX" sz="1100" b="1" dirty="0">
                        <a:latin typeface="+mn-lt"/>
                      </a:endParaRPr>
                    </a:p>
                  </a:txBody>
                  <a:tcPr/>
                </a:tc>
                <a:tc>
                  <a:txBody>
                    <a:bodyPr/>
                    <a:lstStyle/>
                    <a:p>
                      <a:pPr algn="l"/>
                      <a:r>
                        <a:rPr lang="es-MX" sz="1100" b="1" dirty="0" smtClean="0">
                          <a:latin typeface="+mn-lt"/>
                        </a:rPr>
                        <a:t>OBSERVACION</a:t>
                      </a:r>
                      <a:endParaRPr lang="es-MX" sz="1100" b="1" dirty="0">
                        <a:latin typeface="+mn-lt"/>
                      </a:endParaRPr>
                    </a:p>
                  </a:txBody>
                  <a:tcPr/>
                </a:tc>
              </a:tr>
            </a:tbl>
          </a:graphicData>
        </a:graphic>
      </p:graphicFrame>
      <p:cxnSp>
        <p:nvCxnSpPr>
          <p:cNvPr id="3" name="2 Conector recto"/>
          <p:cNvCxnSpPr/>
          <p:nvPr/>
        </p:nvCxnSpPr>
        <p:spPr>
          <a:xfrm>
            <a:off x="0" y="548680"/>
            <a:ext cx="9150648" cy="0"/>
          </a:xfrm>
          <a:prstGeom prst="line">
            <a:avLst/>
          </a:prstGeom>
          <a:ln>
            <a:solidFill>
              <a:schemeClr val="tx1"/>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2950674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1234715232"/>
              </p:ext>
            </p:extLst>
          </p:nvPr>
        </p:nvGraphicFramePr>
        <p:xfrm>
          <a:off x="72007" y="116632"/>
          <a:ext cx="9036497" cy="6294120"/>
        </p:xfrm>
        <a:graphic>
          <a:graphicData uri="http://schemas.openxmlformats.org/drawingml/2006/table">
            <a:tbl>
              <a:tblPr firstRow="1" bandRow="1">
                <a:tableStyleId>{5940675A-B579-460E-94D1-54222C63F5DA}</a:tableStyleId>
              </a:tblPr>
              <a:tblGrid>
                <a:gridCol w="1331641"/>
                <a:gridCol w="2312109"/>
                <a:gridCol w="801624"/>
                <a:gridCol w="1311749"/>
                <a:gridCol w="1093125"/>
                <a:gridCol w="1106129"/>
                <a:gridCol w="1080120"/>
              </a:tblGrid>
              <a:tr h="353415">
                <a:tc>
                  <a:txBody>
                    <a:bodyPr/>
                    <a:lstStyle/>
                    <a:p>
                      <a:pPr algn="l"/>
                      <a:r>
                        <a:rPr lang="es-MX" sz="1100" b="1" dirty="0" smtClean="0">
                          <a:latin typeface="+mn-lt"/>
                        </a:rPr>
                        <a:t>CAMPO</a:t>
                      </a:r>
                      <a:r>
                        <a:rPr lang="es-MX" sz="1100" b="1" baseline="0" dirty="0" smtClean="0">
                          <a:latin typeface="+mn-lt"/>
                        </a:rPr>
                        <a:t>, COMP. Y AP ESP.</a:t>
                      </a:r>
                    </a:p>
                    <a:p>
                      <a:pPr algn="l"/>
                      <a:endParaRPr lang="es-MX" sz="1100" b="1" baseline="0" dirty="0" smtClean="0">
                        <a:latin typeface="+mn-lt"/>
                      </a:endParaRPr>
                    </a:p>
                    <a:p>
                      <a:pPr algn="l"/>
                      <a:r>
                        <a:rPr lang="es-MX" sz="1100" b="1" kern="1200" dirty="0" smtClean="0">
                          <a:solidFill>
                            <a:schemeClr val="tx1"/>
                          </a:solidFill>
                          <a:effectLst/>
                          <a:latin typeface="+mn-lt"/>
                          <a:ea typeface="+mn-ea"/>
                          <a:cs typeface="+mn-cs"/>
                        </a:rPr>
                        <a:t>C.F: </a:t>
                      </a:r>
                      <a:r>
                        <a:rPr lang="es-MX" sz="1100" kern="1200" dirty="0" smtClean="0">
                          <a:solidFill>
                            <a:schemeClr val="tx1"/>
                          </a:solidFill>
                          <a:effectLst/>
                          <a:latin typeface="+mn-lt"/>
                          <a:ea typeface="+mn-ea"/>
                          <a:cs typeface="+mn-cs"/>
                        </a:rPr>
                        <a:t>Desarrollo Físico y Salud</a:t>
                      </a:r>
                    </a:p>
                    <a:p>
                      <a:pPr algn="l"/>
                      <a:r>
                        <a:rPr lang="es-MX" sz="1100" b="1" kern="1200" dirty="0" smtClean="0">
                          <a:solidFill>
                            <a:schemeClr val="tx1"/>
                          </a:solidFill>
                          <a:effectLst/>
                          <a:latin typeface="+mn-lt"/>
                          <a:ea typeface="+mn-ea"/>
                          <a:cs typeface="+mn-cs"/>
                        </a:rPr>
                        <a:t>Aspecto: </a:t>
                      </a:r>
                      <a:r>
                        <a:rPr lang="es-MX" sz="1100" kern="1200" dirty="0" smtClean="0">
                          <a:solidFill>
                            <a:schemeClr val="tx1"/>
                          </a:solidFill>
                          <a:effectLst/>
                          <a:latin typeface="+mn-lt"/>
                          <a:ea typeface="+mn-ea"/>
                          <a:cs typeface="+mn-cs"/>
                        </a:rPr>
                        <a:t>Coordinación, fuerza y equilibrio</a:t>
                      </a:r>
                    </a:p>
                    <a:p>
                      <a:pPr algn="l"/>
                      <a:r>
                        <a:rPr lang="es-MX" sz="1100" b="1" kern="1200" dirty="0" smtClean="0">
                          <a:solidFill>
                            <a:schemeClr val="tx1"/>
                          </a:solidFill>
                          <a:effectLst/>
                          <a:latin typeface="+mn-lt"/>
                          <a:ea typeface="+mn-ea"/>
                          <a:cs typeface="+mn-cs"/>
                        </a:rPr>
                        <a:t>Competencia: </a:t>
                      </a:r>
                      <a:r>
                        <a:rPr lang="es-MX" sz="1100" kern="1200" dirty="0" smtClean="0">
                          <a:solidFill>
                            <a:schemeClr val="tx1"/>
                          </a:solidFill>
                          <a:effectLst/>
                          <a:latin typeface="+mn-lt"/>
                          <a:ea typeface="+mn-ea"/>
                          <a:cs typeface="+mn-cs"/>
                        </a:rPr>
                        <a:t>Mantiene el control de movimientos que implican fuerza, velocidad y flexibilidad en juegos y actividades de ejercicio físico.</a:t>
                      </a:r>
                    </a:p>
                    <a:p>
                      <a:pPr algn="l"/>
                      <a:r>
                        <a:rPr lang="es-MX" sz="1100" b="1" kern="1200" dirty="0" smtClean="0">
                          <a:solidFill>
                            <a:schemeClr val="tx1"/>
                          </a:solidFill>
                          <a:effectLst/>
                          <a:latin typeface="+mn-lt"/>
                          <a:ea typeface="+mn-ea"/>
                          <a:cs typeface="+mn-cs"/>
                        </a:rPr>
                        <a:t>A.E: </a:t>
                      </a:r>
                      <a:r>
                        <a:rPr lang="es-MX" sz="1100" kern="1200" dirty="0" smtClean="0">
                          <a:solidFill>
                            <a:schemeClr val="tx1"/>
                          </a:solidFill>
                          <a:effectLst/>
                          <a:latin typeface="+mn-lt"/>
                          <a:ea typeface="+mn-ea"/>
                          <a:cs typeface="+mn-cs"/>
                        </a:rPr>
                        <a:t>Participa en juegos que implican habilidades básicas, como gatear, reptar, caminar, correr, saltar, lanzar, atrapar, golpear, trepar, patear en espacios amplios, al aire libre o en espacios cerrados.</a:t>
                      </a:r>
                    </a:p>
                    <a:p>
                      <a:pPr algn="l"/>
                      <a:endParaRPr lang="es-MX" sz="1100" b="0" dirty="0">
                        <a:latin typeface="+mn-lt"/>
                      </a:endParaRPr>
                    </a:p>
                  </a:txBody>
                  <a:tcPr/>
                </a:tc>
                <a:tc>
                  <a:txBody>
                    <a:bodyPr/>
                    <a:lstStyle/>
                    <a:p>
                      <a:pPr algn="l"/>
                      <a:r>
                        <a:rPr lang="es-MX" sz="1100" b="1" dirty="0" smtClean="0">
                          <a:latin typeface="+mn-lt"/>
                        </a:rPr>
                        <a:t>ACTIVIDAD</a:t>
                      </a:r>
                    </a:p>
                    <a:p>
                      <a:pPr algn="l"/>
                      <a:endParaRPr lang="es-MX" sz="1100" b="1" dirty="0" smtClean="0">
                        <a:latin typeface="+mn-lt"/>
                      </a:endParaRPr>
                    </a:p>
                    <a:p>
                      <a:pPr algn="l"/>
                      <a:endParaRPr lang="es-MX" sz="1100" b="1" dirty="0" smtClean="0">
                        <a:latin typeface="+mn-lt"/>
                      </a:endParaRPr>
                    </a:p>
                    <a:p>
                      <a:pPr algn="l"/>
                      <a:r>
                        <a:rPr lang="es-MX" sz="1100" b="1" kern="1200" dirty="0" smtClean="0">
                          <a:solidFill>
                            <a:schemeClr val="tx1"/>
                          </a:solidFill>
                          <a:effectLst/>
                          <a:latin typeface="+mn-lt"/>
                          <a:ea typeface="+mn-ea"/>
                          <a:cs typeface="+mn-cs"/>
                        </a:rPr>
                        <a:t>¡Dinosaurios y meteoritos!</a:t>
                      </a:r>
                      <a:endParaRPr lang="es-MX" sz="1100" b="1" dirty="0" smtClean="0">
                        <a:latin typeface="+mn-lt"/>
                      </a:endParaRPr>
                    </a:p>
                    <a:p>
                      <a:pPr algn="l"/>
                      <a:r>
                        <a:rPr lang="es-MX" sz="1100" b="1" kern="1200" dirty="0" smtClean="0">
                          <a:solidFill>
                            <a:schemeClr val="tx1"/>
                          </a:solidFill>
                          <a:effectLst/>
                          <a:latin typeface="+mn-lt"/>
                          <a:ea typeface="+mn-ea"/>
                          <a:cs typeface="+mn-cs"/>
                        </a:rPr>
                        <a:t>Inicio: </a:t>
                      </a:r>
                      <a:r>
                        <a:rPr lang="es-MX" sz="1100" kern="1200" dirty="0" smtClean="0">
                          <a:solidFill>
                            <a:schemeClr val="tx1"/>
                          </a:solidFill>
                          <a:effectLst/>
                          <a:latin typeface="+mn-lt"/>
                          <a:ea typeface="+mn-ea"/>
                          <a:cs typeface="+mn-cs"/>
                        </a:rPr>
                        <a:t>Éste juego es como el de policías y ladrones, saldremos al patio y se harán dos equipos unos serán los meteoritos y otros los dinosaurios, los dinosaurios deben de huir de los meteoritos.</a:t>
                      </a:r>
                    </a:p>
                    <a:p>
                      <a:pPr algn="l"/>
                      <a:r>
                        <a:rPr lang="es-MX" sz="1100" b="1" kern="1200" dirty="0" smtClean="0">
                          <a:solidFill>
                            <a:schemeClr val="tx1"/>
                          </a:solidFill>
                          <a:effectLst/>
                          <a:latin typeface="+mn-lt"/>
                          <a:ea typeface="+mn-ea"/>
                          <a:cs typeface="+mn-cs"/>
                        </a:rPr>
                        <a:t>Desarrollo: </a:t>
                      </a:r>
                      <a:r>
                        <a:rPr lang="es-MX" sz="1100" kern="1200" dirty="0" smtClean="0">
                          <a:solidFill>
                            <a:schemeClr val="tx1"/>
                          </a:solidFill>
                          <a:effectLst/>
                          <a:latin typeface="+mn-lt"/>
                          <a:ea typeface="+mn-ea"/>
                          <a:cs typeface="+mn-cs"/>
                        </a:rPr>
                        <a:t>Es un juego de persecución así que los niños tendrán la libertad de correr por el patio, para esto se les dará a los meteoritos un collar y a los dinosaurios un antifaz, unos perseguirán al equipo contrario.</a:t>
                      </a:r>
                    </a:p>
                    <a:p>
                      <a:pPr algn="l"/>
                      <a:r>
                        <a:rPr lang="es-MX" sz="1100" b="1" kern="1200" dirty="0" smtClean="0">
                          <a:solidFill>
                            <a:schemeClr val="tx1"/>
                          </a:solidFill>
                          <a:effectLst/>
                          <a:latin typeface="+mn-lt"/>
                          <a:ea typeface="+mn-ea"/>
                          <a:cs typeface="+mn-cs"/>
                        </a:rPr>
                        <a:t>Cierre: </a:t>
                      </a:r>
                      <a:r>
                        <a:rPr lang="es-MX" sz="1100" kern="1200" dirty="0" smtClean="0">
                          <a:solidFill>
                            <a:schemeClr val="tx1"/>
                          </a:solidFill>
                          <a:effectLst/>
                          <a:latin typeface="+mn-lt"/>
                          <a:ea typeface="+mn-ea"/>
                          <a:cs typeface="+mn-cs"/>
                        </a:rPr>
                        <a:t>Ganará quien no se deje atrapar por el meteorito.</a:t>
                      </a: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a:latin typeface="+mn-lt"/>
                      </a:endParaRPr>
                    </a:p>
                    <a:p>
                      <a:pPr algn="l"/>
                      <a:endParaRPr lang="es-MX" sz="1100" b="1" dirty="0" smtClean="0">
                        <a:latin typeface="+mn-lt"/>
                      </a:endParaRPr>
                    </a:p>
                  </a:txBody>
                  <a:tcPr/>
                </a:tc>
                <a:tc>
                  <a:txBody>
                    <a:bodyPr/>
                    <a:lstStyle/>
                    <a:p>
                      <a:pPr algn="l"/>
                      <a:r>
                        <a:rPr lang="es-MX" sz="1100" b="1" dirty="0" smtClean="0">
                          <a:latin typeface="+mn-lt"/>
                        </a:rPr>
                        <a:t>TIEMPO</a:t>
                      </a:r>
                    </a:p>
                    <a:p>
                      <a:pPr algn="l"/>
                      <a:endParaRPr lang="es-MX" sz="1100" b="0" dirty="0" smtClean="0">
                        <a:latin typeface="+mn-lt"/>
                      </a:endParaRPr>
                    </a:p>
                    <a:p>
                      <a:pPr algn="l"/>
                      <a:endParaRPr lang="es-MX" sz="1100" b="0" dirty="0" smtClean="0">
                        <a:latin typeface="+mn-lt"/>
                      </a:endParaRPr>
                    </a:p>
                    <a:p>
                      <a:pPr algn="l"/>
                      <a:r>
                        <a:rPr lang="es-MX" sz="1100" b="0" dirty="0" smtClean="0">
                          <a:latin typeface="+mn-lt"/>
                        </a:rPr>
                        <a:t>15 minutos.</a:t>
                      </a:r>
                      <a:endParaRPr lang="es-MX" sz="1100" b="0" dirty="0">
                        <a:latin typeface="+mn-lt"/>
                      </a:endParaRPr>
                    </a:p>
                  </a:txBody>
                  <a:tcPr/>
                </a:tc>
                <a:tc>
                  <a:txBody>
                    <a:bodyPr/>
                    <a:lstStyle/>
                    <a:p>
                      <a:pPr algn="l"/>
                      <a:r>
                        <a:rPr lang="es-MX" sz="1100" b="1" dirty="0" smtClean="0">
                          <a:latin typeface="+mn-lt"/>
                        </a:rPr>
                        <a:t>ORGANIZACIÓN</a:t>
                      </a:r>
                    </a:p>
                    <a:p>
                      <a:pPr algn="l"/>
                      <a:r>
                        <a:rPr lang="es-MX" sz="1100" b="1" dirty="0" smtClean="0">
                          <a:latin typeface="+mn-lt"/>
                        </a:rPr>
                        <a:t>Y ESPACIO</a:t>
                      </a:r>
                    </a:p>
                    <a:p>
                      <a:pPr algn="l"/>
                      <a:endParaRPr lang="es-MX" sz="1100" b="0" dirty="0" smtClean="0">
                        <a:latin typeface="+mn-lt"/>
                      </a:endParaRPr>
                    </a:p>
                    <a:p>
                      <a:pPr algn="l"/>
                      <a:r>
                        <a:rPr lang="es-MX" sz="1100" b="0" dirty="0" smtClean="0">
                          <a:latin typeface="+mn-lt"/>
                        </a:rPr>
                        <a:t>Por</a:t>
                      </a:r>
                      <a:r>
                        <a:rPr lang="es-MX" sz="1100" b="0" baseline="0" dirty="0" smtClean="0">
                          <a:latin typeface="+mn-lt"/>
                        </a:rPr>
                        <a:t> equipos.</a:t>
                      </a:r>
                    </a:p>
                    <a:p>
                      <a:pPr algn="l"/>
                      <a:r>
                        <a:rPr lang="es-MX" sz="1100" b="0" baseline="0" dirty="0" smtClean="0">
                          <a:latin typeface="+mn-lt"/>
                        </a:rPr>
                        <a:t>Fuera del salón.</a:t>
                      </a:r>
                      <a:endParaRPr lang="es-MX" sz="1100" b="0" dirty="0">
                        <a:latin typeface="+mn-lt"/>
                      </a:endParaRPr>
                    </a:p>
                  </a:txBody>
                  <a:tcPr/>
                </a:tc>
                <a:tc>
                  <a:txBody>
                    <a:bodyPr/>
                    <a:lstStyle/>
                    <a:p>
                      <a:pPr algn="l"/>
                      <a:r>
                        <a:rPr lang="es-MX" sz="1100" b="1" dirty="0" smtClean="0">
                          <a:latin typeface="+mn-lt"/>
                        </a:rPr>
                        <a:t>MATERIALES</a:t>
                      </a:r>
                    </a:p>
                    <a:p>
                      <a:pPr algn="l"/>
                      <a:endParaRPr lang="es-MX" sz="1100" b="0" dirty="0" smtClean="0">
                        <a:latin typeface="+mn-lt"/>
                      </a:endParaRPr>
                    </a:p>
                    <a:p>
                      <a:pPr algn="l"/>
                      <a:endParaRPr lang="es-MX" sz="1100" b="0" dirty="0" smtClean="0">
                        <a:latin typeface="+mn-lt"/>
                      </a:endParaRPr>
                    </a:p>
                    <a:p>
                      <a:pPr algn="l"/>
                      <a:r>
                        <a:rPr lang="es-MX" sz="1100" b="0" kern="1200" dirty="0" smtClean="0">
                          <a:solidFill>
                            <a:schemeClr val="tx1"/>
                          </a:solidFill>
                          <a:effectLst/>
                          <a:latin typeface="+mn-lt"/>
                          <a:ea typeface="+mn-ea"/>
                          <a:cs typeface="+mn-cs"/>
                        </a:rPr>
                        <a:t>Antifaces de dinosaurios y gafetes de meteoritos.</a:t>
                      </a:r>
                      <a:endParaRPr lang="es-MX" sz="1100" b="0" dirty="0">
                        <a:latin typeface="+mn-lt"/>
                      </a:endParaRPr>
                    </a:p>
                  </a:txBody>
                  <a:tcPr/>
                </a:tc>
                <a:tc>
                  <a:txBody>
                    <a:bodyPr/>
                    <a:lstStyle/>
                    <a:p>
                      <a:pPr algn="l"/>
                      <a:r>
                        <a:rPr lang="es-MX" sz="1100" b="1" dirty="0" smtClean="0">
                          <a:latin typeface="+mn-lt"/>
                        </a:rPr>
                        <a:t>EVALUACION</a:t>
                      </a:r>
                    </a:p>
                    <a:p>
                      <a:pPr algn="l"/>
                      <a:endParaRPr lang="es-MX" sz="1100" b="0" dirty="0" smtClean="0">
                        <a:latin typeface="+mn-lt"/>
                      </a:endParaRPr>
                    </a:p>
                    <a:p>
                      <a:pPr algn="l"/>
                      <a:endParaRPr lang="es-MX" sz="1100" b="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s-MX" sz="1100" b="0" kern="1200" dirty="0" smtClean="0">
                          <a:solidFill>
                            <a:schemeClr val="tx1"/>
                          </a:solidFill>
                          <a:effectLst/>
                          <a:latin typeface="+mn-lt"/>
                          <a:ea typeface="+mn-ea"/>
                          <a:cs typeface="+mn-cs"/>
                        </a:rPr>
                        <a:t>Velocidad, Destreza y Resistencia al correr.</a:t>
                      </a:r>
                    </a:p>
                    <a:p>
                      <a:pPr algn="l"/>
                      <a:endParaRPr lang="es-MX" sz="1100" b="0" dirty="0">
                        <a:latin typeface="+mn-lt"/>
                      </a:endParaRPr>
                    </a:p>
                  </a:txBody>
                  <a:tcPr/>
                </a:tc>
                <a:tc>
                  <a:txBody>
                    <a:bodyPr/>
                    <a:lstStyle/>
                    <a:p>
                      <a:pPr algn="l"/>
                      <a:r>
                        <a:rPr lang="es-MX" sz="1100" b="1" dirty="0" smtClean="0">
                          <a:latin typeface="+mn-lt"/>
                        </a:rPr>
                        <a:t>OBSERVACION</a:t>
                      </a:r>
                      <a:endParaRPr lang="es-MX" sz="1100" b="1" dirty="0">
                        <a:latin typeface="+mn-lt"/>
                      </a:endParaRPr>
                    </a:p>
                  </a:txBody>
                  <a:tcPr/>
                </a:tc>
              </a:tr>
            </a:tbl>
          </a:graphicData>
        </a:graphic>
      </p:graphicFrame>
      <p:cxnSp>
        <p:nvCxnSpPr>
          <p:cNvPr id="3" name="2 Conector recto"/>
          <p:cNvCxnSpPr/>
          <p:nvPr/>
        </p:nvCxnSpPr>
        <p:spPr>
          <a:xfrm>
            <a:off x="-6648" y="548680"/>
            <a:ext cx="9150648" cy="0"/>
          </a:xfrm>
          <a:prstGeom prst="line">
            <a:avLst/>
          </a:prstGeom>
          <a:ln>
            <a:solidFill>
              <a:schemeClr val="tx1"/>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2775359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1639327947"/>
              </p:ext>
            </p:extLst>
          </p:nvPr>
        </p:nvGraphicFramePr>
        <p:xfrm>
          <a:off x="323528" y="1392560"/>
          <a:ext cx="8640960" cy="5181600"/>
        </p:xfrm>
        <a:graphic>
          <a:graphicData uri="http://schemas.openxmlformats.org/drawingml/2006/table">
            <a:tbl>
              <a:tblPr firstRow="1" bandRow="1">
                <a:tableStyleId>{5940675A-B579-460E-94D1-54222C63F5DA}</a:tableStyleId>
              </a:tblPr>
              <a:tblGrid>
                <a:gridCol w="2160240"/>
                <a:gridCol w="2160240"/>
                <a:gridCol w="2160240"/>
                <a:gridCol w="2160240"/>
              </a:tblGrid>
              <a:tr h="812304">
                <a:tc>
                  <a:txBody>
                    <a:bodyPr/>
                    <a:lstStyle/>
                    <a:p>
                      <a:r>
                        <a:rPr lang="es-MX" sz="1600" dirty="0" smtClean="0"/>
                        <a:t>ACCIONES</a:t>
                      </a:r>
                    </a:p>
                  </a:txBody>
                  <a:tcPr/>
                </a:tc>
                <a:tc>
                  <a:txBody>
                    <a:bodyPr/>
                    <a:lstStyle/>
                    <a:p>
                      <a:r>
                        <a:rPr lang="es-MX" sz="1600" dirty="0" smtClean="0"/>
                        <a:t>RECURSOS</a:t>
                      </a:r>
                      <a:endParaRPr lang="es-MX" sz="1600" dirty="0"/>
                    </a:p>
                  </a:txBody>
                  <a:tcPr/>
                </a:tc>
                <a:tc>
                  <a:txBody>
                    <a:bodyPr/>
                    <a:lstStyle/>
                    <a:p>
                      <a:r>
                        <a:rPr lang="es-MX" sz="1600" dirty="0" smtClean="0"/>
                        <a:t>TIEMPOS</a:t>
                      </a:r>
                      <a:endParaRPr lang="es-MX" sz="1600" dirty="0"/>
                    </a:p>
                  </a:txBody>
                  <a:tcPr/>
                </a:tc>
                <a:tc>
                  <a:txBody>
                    <a:bodyPr/>
                    <a:lstStyle/>
                    <a:p>
                      <a:r>
                        <a:rPr lang="es-MX" sz="1600" dirty="0" smtClean="0"/>
                        <a:t>FORMAS DE SEGUIMIENTO Y EVALUACIÓN</a:t>
                      </a:r>
                      <a:endParaRPr lang="es-MX" sz="1600" dirty="0"/>
                    </a:p>
                  </a:txBody>
                  <a:tcPr/>
                </a:tc>
              </a:tr>
              <a:tr h="449684">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400" baseline="0" dirty="0" smtClean="0">
                          <a:latin typeface="+mn-lt"/>
                          <a:cs typeface="Arial" panose="020B0604020202020204" pitchFamily="34" charset="0"/>
                        </a:rPr>
                        <a:t>Conocer las características  de los reptiles.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400" baseline="0" dirty="0" smtClean="0">
                          <a:latin typeface="+mn-lt"/>
                          <a:cs typeface="Arial" panose="020B0604020202020204" pitchFamily="34" charset="0"/>
                        </a:rPr>
                        <a:t>Conocer las partes de los reptiles.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400" baseline="0" dirty="0" smtClean="0">
                          <a:latin typeface="+mn-lt"/>
                          <a:cs typeface="Arial" panose="020B0604020202020204" pitchFamily="34" charset="0"/>
                        </a:rPr>
                        <a:t>Clasificarlos por hábitats (aéreos, acuáticos y terrestres).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400" baseline="0" dirty="0" smtClean="0">
                          <a:latin typeface="+mn-lt"/>
                          <a:cs typeface="Arial" panose="020B0604020202020204" pitchFamily="34" charset="0"/>
                        </a:rPr>
                        <a:t>Conocer de donde nacen.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400" baseline="0" dirty="0" smtClean="0">
                          <a:latin typeface="+mn-lt"/>
                          <a:cs typeface="Arial" panose="020B0604020202020204" pitchFamily="34" charset="0"/>
                        </a:rPr>
                        <a:t>Conocer las etapas del niño.</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400" baseline="0" dirty="0" smtClean="0">
                          <a:latin typeface="+mn-lt"/>
                          <a:cs typeface="Arial" panose="020B0604020202020204" pitchFamily="34" charset="0"/>
                        </a:rPr>
                        <a:t>Aplicar actividades donde se implementen reglas y normas.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MX" sz="1400" baseline="0" dirty="0" smtClean="0">
                        <a:latin typeface="+mn-lt"/>
                        <a:cs typeface="Arial" panose="020B0604020202020204" pitchFamily="34" charset="0"/>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MX" sz="1400" baseline="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1400" baseline="0" dirty="0" smtClean="0">
                        <a:latin typeface="+mn-lt"/>
                        <a:cs typeface="Arial" panose="020B0604020202020204" pitchFamily="34" charset="0"/>
                      </a:endParaRPr>
                    </a:p>
                    <a:p>
                      <a:endParaRPr lang="es-MX" sz="1400" dirty="0">
                        <a:latin typeface="+mn-lt"/>
                      </a:endParaRPr>
                    </a:p>
                  </a:txBody>
                  <a:tcPr/>
                </a:tc>
                <a:tc>
                  <a:txBody>
                    <a:bodyPr/>
                    <a:lstStyle/>
                    <a:p>
                      <a:r>
                        <a:rPr lang="es-MX" sz="1400" dirty="0" smtClean="0">
                          <a:latin typeface="+mn-lt"/>
                          <a:cs typeface="Arial" panose="020B0604020202020204" pitchFamily="34" charset="0"/>
                        </a:rPr>
                        <a:t>Libros:</a:t>
                      </a:r>
                    </a:p>
                    <a:p>
                      <a:r>
                        <a:rPr lang="es-MX" sz="1400" dirty="0" smtClean="0">
                          <a:latin typeface="+mn-lt"/>
                          <a:cs typeface="Arial" panose="020B0604020202020204" pitchFamily="34" charset="0"/>
                        </a:rPr>
                        <a:t>Programa</a:t>
                      </a:r>
                      <a:r>
                        <a:rPr lang="es-MX" sz="1400" baseline="0" dirty="0" smtClean="0">
                          <a:latin typeface="+mn-lt"/>
                          <a:cs typeface="Arial" panose="020B0604020202020204" pitchFamily="34" charset="0"/>
                        </a:rPr>
                        <a:t> de educación Preescolar 2011.</a:t>
                      </a:r>
                      <a:endParaRPr lang="es-MX" sz="1400" dirty="0" smtClean="0">
                        <a:latin typeface="+mn-lt"/>
                        <a:cs typeface="Arial" panose="020B0604020202020204" pitchFamily="34" charset="0"/>
                      </a:endParaRPr>
                    </a:p>
                    <a:p>
                      <a:r>
                        <a:rPr lang="es-MX" sz="1400" dirty="0" smtClean="0">
                          <a:latin typeface="+mn-lt"/>
                          <a:cs typeface="Arial" panose="020B0604020202020204" pitchFamily="34" charset="0"/>
                        </a:rPr>
                        <a:t>¿Cómo</a:t>
                      </a:r>
                      <a:r>
                        <a:rPr lang="es-MX" sz="1400" baseline="0" dirty="0" smtClean="0">
                          <a:latin typeface="+mn-lt"/>
                          <a:cs typeface="Arial" panose="020B0604020202020204" pitchFamily="34" charset="0"/>
                        </a:rPr>
                        <a:t> son los dinosaurios? </a:t>
                      </a:r>
                    </a:p>
                    <a:p>
                      <a:r>
                        <a:rPr lang="es-MX" sz="1400" baseline="0" dirty="0" smtClean="0">
                          <a:latin typeface="+mn-lt"/>
                          <a:cs typeface="Arial" panose="020B0604020202020204" pitchFamily="34" charset="0"/>
                        </a:rPr>
                        <a:t>Los reptiles.</a:t>
                      </a:r>
                    </a:p>
                    <a:p>
                      <a:r>
                        <a:rPr lang="es-MX" sz="1400" dirty="0" smtClean="0">
                          <a:latin typeface="+mn-lt"/>
                          <a:cs typeface="Arial" panose="020B0604020202020204" pitchFamily="34" charset="0"/>
                        </a:rPr>
                        <a:t>BIBLIOGRAFICOS: sitios web.</a:t>
                      </a:r>
                    </a:p>
                    <a:p>
                      <a:pPr marL="0" marR="0" indent="0" algn="l" defTabSz="914400" rtl="0" eaLnBrk="1" fontAlgn="auto" latinLnBrk="0" hangingPunct="1">
                        <a:lnSpc>
                          <a:spcPct val="100000"/>
                        </a:lnSpc>
                        <a:spcBef>
                          <a:spcPts val="0"/>
                        </a:spcBef>
                        <a:spcAft>
                          <a:spcPts val="0"/>
                        </a:spcAft>
                        <a:buClrTx/>
                        <a:buSzTx/>
                        <a:buFontTx/>
                        <a:buNone/>
                        <a:tabLst/>
                        <a:defRPr/>
                      </a:pPr>
                      <a:r>
                        <a:rPr lang="es-MX" sz="1400" kern="1200" dirty="0" smtClean="0">
                          <a:solidFill>
                            <a:schemeClr val="tx1"/>
                          </a:solidFill>
                          <a:effectLst/>
                          <a:latin typeface="+mn-lt"/>
                          <a:ea typeface="+mn-ea"/>
                          <a:cs typeface="Arial" panose="020B0604020202020204" pitchFamily="34" charset="0"/>
                        </a:rPr>
                        <a:t>Cuento: “El cocodrilo Claudio” </a:t>
                      </a:r>
                    </a:p>
                    <a:p>
                      <a:pPr marL="0" marR="0" indent="0" algn="l" defTabSz="914400" rtl="0" eaLnBrk="1" fontAlgn="auto" latinLnBrk="0" hangingPunct="1">
                        <a:lnSpc>
                          <a:spcPct val="100000"/>
                        </a:lnSpc>
                        <a:spcBef>
                          <a:spcPts val="0"/>
                        </a:spcBef>
                        <a:spcAft>
                          <a:spcPts val="0"/>
                        </a:spcAft>
                        <a:buClrTx/>
                        <a:buSzTx/>
                        <a:buFontTx/>
                        <a:buNone/>
                        <a:tabLst/>
                        <a:defRPr/>
                      </a:pPr>
                      <a:r>
                        <a:rPr lang="es-MX" sz="1400" kern="1200" dirty="0" smtClean="0">
                          <a:solidFill>
                            <a:schemeClr val="tx1"/>
                          </a:solidFill>
                          <a:effectLst/>
                          <a:latin typeface="+mn-lt"/>
                          <a:ea typeface="+mn-ea"/>
                          <a:cs typeface="Arial" panose="020B0604020202020204" pitchFamily="34" charset="0"/>
                        </a:rPr>
                        <a:t>Videos:</a:t>
                      </a:r>
                      <a:r>
                        <a:rPr lang="es-MX" sz="1400" kern="1200" baseline="0" dirty="0" smtClean="0">
                          <a:solidFill>
                            <a:schemeClr val="tx1"/>
                          </a:solidFill>
                          <a:effectLst/>
                          <a:latin typeface="+mn-lt"/>
                          <a:ea typeface="+mn-ea"/>
                          <a:cs typeface="Arial" panose="020B0604020202020204" pitchFamily="34" charset="0"/>
                        </a:rPr>
                        <a:t> De los reptiles.</a:t>
                      </a:r>
                    </a:p>
                    <a:p>
                      <a:pPr marL="0" marR="0" indent="0" algn="l" defTabSz="914400" rtl="0" eaLnBrk="1" fontAlgn="auto" latinLnBrk="0" hangingPunct="1">
                        <a:lnSpc>
                          <a:spcPct val="100000"/>
                        </a:lnSpc>
                        <a:spcBef>
                          <a:spcPts val="0"/>
                        </a:spcBef>
                        <a:spcAft>
                          <a:spcPts val="0"/>
                        </a:spcAft>
                        <a:buClrTx/>
                        <a:buSzTx/>
                        <a:buFontTx/>
                        <a:buNone/>
                        <a:tabLst/>
                        <a:defRPr/>
                      </a:pPr>
                      <a:r>
                        <a:rPr lang="es-MX" sz="1400" kern="1200" baseline="0" dirty="0" smtClean="0">
                          <a:solidFill>
                            <a:schemeClr val="tx1"/>
                          </a:solidFill>
                          <a:effectLst/>
                          <a:latin typeface="+mn-lt"/>
                          <a:ea typeface="+mn-ea"/>
                          <a:cs typeface="Arial" panose="020B0604020202020204" pitchFamily="34" charset="0"/>
                        </a:rPr>
                        <a:t>Video: Animales invertebrados y vertebrados.</a:t>
                      </a:r>
                    </a:p>
                    <a:p>
                      <a:pPr marL="0" marR="0" indent="0" algn="l" defTabSz="914400" rtl="0" eaLnBrk="1" fontAlgn="auto" latinLnBrk="0" hangingPunct="1">
                        <a:lnSpc>
                          <a:spcPct val="100000"/>
                        </a:lnSpc>
                        <a:spcBef>
                          <a:spcPts val="0"/>
                        </a:spcBef>
                        <a:spcAft>
                          <a:spcPts val="0"/>
                        </a:spcAft>
                        <a:buClrTx/>
                        <a:buSzTx/>
                        <a:buFontTx/>
                        <a:buNone/>
                        <a:tabLst/>
                        <a:defRPr/>
                      </a:pPr>
                      <a:r>
                        <a:rPr lang="es-MX" sz="1400" kern="1200" baseline="0" dirty="0" smtClean="0">
                          <a:solidFill>
                            <a:schemeClr val="tx1"/>
                          </a:solidFill>
                          <a:effectLst/>
                          <a:latin typeface="+mn-lt"/>
                          <a:ea typeface="+mn-ea"/>
                          <a:cs typeface="Arial" panose="020B0604020202020204" pitchFamily="34" charset="0"/>
                        </a:rPr>
                        <a:t>Canciones.</a:t>
                      </a:r>
                    </a:p>
                    <a:p>
                      <a:pPr marL="0" marR="0" indent="0" algn="l" defTabSz="914400" rtl="0" eaLnBrk="1" fontAlgn="auto" latinLnBrk="0" hangingPunct="1">
                        <a:lnSpc>
                          <a:spcPct val="100000"/>
                        </a:lnSpc>
                        <a:spcBef>
                          <a:spcPts val="0"/>
                        </a:spcBef>
                        <a:spcAft>
                          <a:spcPts val="0"/>
                        </a:spcAft>
                        <a:buClrTx/>
                        <a:buSzTx/>
                        <a:buFontTx/>
                        <a:buNone/>
                        <a:tabLst/>
                        <a:defRPr/>
                      </a:pPr>
                      <a:r>
                        <a:rPr lang="es-MX" sz="1400" dirty="0" smtClean="0">
                          <a:latin typeface="+mn-lt"/>
                        </a:rPr>
                        <a:t>Actividades enfocadas</a:t>
                      </a:r>
                      <a:r>
                        <a:rPr lang="es-MX" sz="1400" baseline="0" dirty="0" smtClean="0">
                          <a:latin typeface="+mn-lt"/>
                        </a:rPr>
                        <a:t> en principios de reglas y normas así como actividades donde se vean los reptiles.</a:t>
                      </a:r>
                      <a:endParaRPr lang="es-MX" sz="1400" dirty="0" smtClean="0">
                        <a:latin typeface="+mn-lt"/>
                      </a:endParaRPr>
                    </a:p>
                  </a:txBody>
                  <a:tcPr/>
                </a:tc>
                <a:tc>
                  <a:txBody>
                    <a:bodyPr/>
                    <a:lstStyle/>
                    <a:p>
                      <a:r>
                        <a:rPr lang="es-MX" sz="1400" dirty="0" smtClean="0">
                          <a:latin typeface="+mn-lt"/>
                          <a:cs typeface="Arial" panose="020B0604020202020204" pitchFamily="34" charset="0"/>
                        </a:rPr>
                        <a:t>Desde el 14 de Noviembre.</a:t>
                      </a:r>
                      <a:r>
                        <a:rPr lang="es-MX" sz="1400" baseline="0" dirty="0" smtClean="0">
                          <a:latin typeface="+mn-lt"/>
                          <a:cs typeface="Arial" panose="020B0604020202020204" pitchFamily="34" charset="0"/>
                        </a:rPr>
                        <a:t> Práctica: 24 de Noviembre al 5 de Diciembre.</a:t>
                      </a:r>
                      <a:endParaRPr lang="es-MX" sz="1400" dirty="0">
                        <a:latin typeface="+mn-lt"/>
                        <a:cs typeface="Arial" panose="020B0604020202020204" pitchFamily="34" charset="0"/>
                      </a:endParaRPr>
                    </a:p>
                  </a:txBody>
                  <a:tcPr/>
                </a:tc>
                <a:tc>
                  <a:txBody>
                    <a:bodyPr/>
                    <a:lstStyle/>
                    <a:p>
                      <a:r>
                        <a:rPr lang="es-MX" sz="1400" dirty="0" smtClean="0">
                          <a:latin typeface="+mn-lt"/>
                          <a:cs typeface="Arial" panose="020B0604020202020204" pitchFamily="34" charset="0"/>
                        </a:rPr>
                        <a:t>Evaluación: Rubricas</a:t>
                      </a:r>
                      <a:r>
                        <a:rPr lang="es-MX" sz="1400" baseline="0" dirty="0" smtClean="0">
                          <a:latin typeface="+mn-lt"/>
                          <a:cs typeface="Arial" panose="020B0604020202020204" pitchFamily="34" charset="0"/>
                        </a:rPr>
                        <a:t> y listas de cotejo.</a:t>
                      </a:r>
                    </a:p>
                    <a:p>
                      <a:r>
                        <a:rPr lang="es-MX" sz="1400" baseline="0" dirty="0" smtClean="0">
                          <a:latin typeface="+mn-lt"/>
                          <a:cs typeface="Arial" panose="020B0604020202020204" pitchFamily="34" charset="0"/>
                        </a:rPr>
                        <a:t>Indicadores.</a:t>
                      </a:r>
                    </a:p>
                    <a:p>
                      <a:r>
                        <a:rPr lang="es-MX" sz="1400" baseline="0" dirty="0" smtClean="0">
                          <a:latin typeface="+mn-lt"/>
                          <a:cs typeface="Arial" panose="020B0604020202020204" pitchFamily="34" charset="0"/>
                        </a:rPr>
                        <a:t>Evidencias de aprendizajes (Fotografías y trabajos de los alumnos).</a:t>
                      </a:r>
                    </a:p>
                  </a:txBody>
                  <a:tcPr/>
                </a:tc>
              </a:tr>
            </a:tbl>
          </a:graphicData>
        </a:graphic>
      </p:graphicFrame>
      <p:sp>
        <p:nvSpPr>
          <p:cNvPr id="3" name="2 Título"/>
          <p:cNvSpPr>
            <a:spLocks noGrp="1"/>
          </p:cNvSpPr>
          <p:nvPr>
            <p:ph type="title"/>
          </p:nvPr>
        </p:nvSpPr>
        <p:spPr/>
        <p:txBody>
          <a:bodyPr>
            <a:normAutofit/>
          </a:bodyPr>
          <a:lstStyle/>
          <a:p>
            <a:r>
              <a:rPr lang="es-MX" sz="1800" dirty="0" smtClean="0"/>
              <a:t>Nombre del proyecto: ¿De donde nacen los reptiles?</a:t>
            </a:r>
            <a:br>
              <a:rPr lang="es-MX" sz="1800" dirty="0" smtClean="0"/>
            </a:br>
            <a:r>
              <a:rPr lang="es-MX" sz="1800" dirty="0" smtClean="0"/>
              <a:t/>
            </a:r>
            <a:br>
              <a:rPr lang="es-MX" sz="1800" dirty="0" smtClean="0"/>
            </a:br>
            <a:r>
              <a:rPr lang="es-MX" sz="1800" dirty="0" smtClean="0"/>
              <a:t>TIPO DE PROYECTO CIENTIFICO.</a:t>
            </a:r>
            <a:endParaRPr lang="es-MX" sz="1800" dirty="0"/>
          </a:p>
        </p:txBody>
      </p:sp>
    </p:spTree>
    <p:extLst>
      <p:ext uri="{BB962C8B-B14F-4D97-AF65-F5344CB8AC3E}">
        <p14:creationId xmlns:p14="http://schemas.microsoft.com/office/powerpoint/2010/main" val="23804985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664063863"/>
              </p:ext>
            </p:extLst>
          </p:nvPr>
        </p:nvGraphicFramePr>
        <p:xfrm>
          <a:off x="72007" y="116632"/>
          <a:ext cx="9036497" cy="6461760"/>
        </p:xfrm>
        <a:graphic>
          <a:graphicData uri="http://schemas.openxmlformats.org/drawingml/2006/table">
            <a:tbl>
              <a:tblPr firstRow="1" bandRow="1">
                <a:tableStyleId>{5940675A-B579-460E-94D1-54222C63F5DA}</a:tableStyleId>
              </a:tblPr>
              <a:tblGrid>
                <a:gridCol w="1166000"/>
                <a:gridCol w="2477750"/>
                <a:gridCol w="801624"/>
                <a:gridCol w="1311749"/>
                <a:gridCol w="1093125"/>
                <a:gridCol w="1034121"/>
                <a:gridCol w="1152128"/>
              </a:tblGrid>
              <a:tr h="353415">
                <a:tc>
                  <a:txBody>
                    <a:bodyPr/>
                    <a:lstStyle/>
                    <a:p>
                      <a:pPr algn="l"/>
                      <a:r>
                        <a:rPr lang="es-MX" sz="1100" b="1" dirty="0" smtClean="0">
                          <a:latin typeface="+mn-lt"/>
                        </a:rPr>
                        <a:t>CAMPO</a:t>
                      </a:r>
                      <a:r>
                        <a:rPr lang="es-MX" sz="1100" b="1" baseline="0" dirty="0" smtClean="0">
                          <a:latin typeface="+mn-lt"/>
                        </a:rPr>
                        <a:t>, COMP. Y AP ESP.</a:t>
                      </a:r>
                    </a:p>
                    <a:p>
                      <a:pPr algn="l"/>
                      <a:endParaRPr lang="es-MX" sz="1100" b="1" baseline="0" dirty="0" smtClean="0">
                        <a:latin typeface="+mn-lt"/>
                      </a:endParaRPr>
                    </a:p>
                    <a:p>
                      <a:pPr algn="l"/>
                      <a:r>
                        <a:rPr lang="es-ES" sz="1100" b="1" kern="1200" dirty="0" smtClean="0">
                          <a:solidFill>
                            <a:schemeClr val="tx1"/>
                          </a:solidFill>
                          <a:effectLst/>
                          <a:latin typeface="+mn-lt"/>
                          <a:ea typeface="+mn-ea"/>
                          <a:cs typeface="+mn-cs"/>
                        </a:rPr>
                        <a:t>C.F: </a:t>
                      </a:r>
                      <a:r>
                        <a:rPr lang="es-ES" sz="1100" kern="1200" dirty="0" smtClean="0">
                          <a:solidFill>
                            <a:schemeClr val="tx1"/>
                          </a:solidFill>
                          <a:effectLst/>
                          <a:latin typeface="+mn-lt"/>
                          <a:ea typeface="+mn-ea"/>
                          <a:cs typeface="+mn-cs"/>
                        </a:rPr>
                        <a:t>Pensamiento matemático.</a:t>
                      </a:r>
                      <a:endParaRPr lang="es-MX" sz="1100" kern="1200" dirty="0" smtClean="0">
                        <a:solidFill>
                          <a:schemeClr val="tx1"/>
                        </a:solidFill>
                        <a:effectLst/>
                        <a:latin typeface="+mn-lt"/>
                        <a:ea typeface="+mn-ea"/>
                        <a:cs typeface="+mn-cs"/>
                      </a:endParaRPr>
                    </a:p>
                    <a:p>
                      <a:pPr algn="l"/>
                      <a:r>
                        <a:rPr lang="es-ES" sz="1100" b="1" kern="1200" dirty="0" smtClean="0">
                          <a:solidFill>
                            <a:schemeClr val="tx1"/>
                          </a:solidFill>
                          <a:effectLst/>
                          <a:latin typeface="+mn-lt"/>
                          <a:ea typeface="+mn-ea"/>
                          <a:cs typeface="+mn-cs"/>
                        </a:rPr>
                        <a:t>Competencia: </a:t>
                      </a:r>
                      <a:r>
                        <a:rPr lang="es-ES" sz="1100" kern="1200" dirty="0" smtClean="0">
                          <a:solidFill>
                            <a:schemeClr val="tx1"/>
                          </a:solidFill>
                          <a:effectLst/>
                          <a:latin typeface="+mn-lt"/>
                          <a:ea typeface="+mn-ea"/>
                          <a:cs typeface="+mn-cs"/>
                        </a:rPr>
                        <a:t>Construye objetos y figuras geométricas tomando en cuenta sus características.</a:t>
                      </a:r>
                      <a:endParaRPr lang="es-MX" sz="1100" kern="1200" dirty="0" smtClean="0">
                        <a:solidFill>
                          <a:schemeClr val="tx1"/>
                        </a:solidFill>
                        <a:effectLst/>
                        <a:latin typeface="+mn-lt"/>
                        <a:ea typeface="+mn-ea"/>
                        <a:cs typeface="+mn-cs"/>
                      </a:endParaRPr>
                    </a:p>
                    <a:p>
                      <a:pPr algn="l"/>
                      <a:r>
                        <a:rPr lang="es-ES" sz="1100" b="1" kern="1200" dirty="0" smtClean="0">
                          <a:solidFill>
                            <a:schemeClr val="tx1"/>
                          </a:solidFill>
                          <a:effectLst/>
                          <a:latin typeface="+mn-lt"/>
                          <a:ea typeface="+mn-ea"/>
                          <a:cs typeface="+mn-cs"/>
                        </a:rPr>
                        <a:t>A.E: </a:t>
                      </a:r>
                      <a:r>
                        <a:rPr lang="es-MX" sz="1100" kern="1200" dirty="0" smtClean="0">
                          <a:solidFill>
                            <a:schemeClr val="tx1"/>
                          </a:solidFill>
                          <a:effectLst/>
                          <a:latin typeface="+mn-lt"/>
                          <a:ea typeface="+mn-ea"/>
                          <a:cs typeface="+mn-cs"/>
                        </a:rPr>
                        <a:t>Construye figuras geométricas, doblando, cortando, uniendo y separando sus partes, juntando varias veces una misma figura</a:t>
                      </a:r>
                    </a:p>
                    <a:p>
                      <a:pPr algn="l"/>
                      <a:r>
                        <a:rPr lang="es-ES" sz="1100" b="1" kern="1200" dirty="0" smtClean="0">
                          <a:solidFill>
                            <a:schemeClr val="tx1"/>
                          </a:solidFill>
                          <a:effectLst/>
                          <a:latin typeface="+mn-lt"/>
                          <a:ea typeface="+mn-ea"/>
                          <a:cs typeface="+mn-cs"/>
                        </a:rPr>
                        <a:t>Aspecto: </a:t>
                      </a:r>
                      <a:r>
                        <a:rPr lang="es-ES" sz="1100" kern="1200" dirty="0" smtClean="0">
                          <a:solidFill>
                            <a:schemeClr val="tx1"/>
                          </a:solidFill>
                          <a:effectLst/>
                          <a:latin typeface="+mn-lt"/>
                          <a:ea typeface="+mn-ea"/>
                          <a:cs typeface="+mn-cs"/>
                        </a:rPr>
                        <a:t>Forma, espacio y medida.</a:t>
                      </a:r>
                      <a:endParaRPr lang="es-MX" sz="1100" kern="1200" dirty="0" smtClean="0">
                        <a:solidFill>
                          <a:schemeClr val="tx1"/>
                        </a:solidFill>
                        <a:effectLst/>
                        <a:latin typeface="+mn-lt"/>
                        <a:ea typeface="+mn-ea"/>
                        <a:cs typeface="+mn-cs"/>
                      </a:endParaRPr>
                    </a:p>
                    <a:p>
                      <a:pPr algn="l"/>
                      <a:endParaRPr lang="es-MX" sz="1100" b="1" baseline="0" dirty="0" smtClean="0">
                        <a:latin typeface="+mn-lt"/>
                      </a:endParaRPr>
                    </a:p>
                    <a:p>
                      <a:pPr algn="l"/>
                      <a:endParaRPr lang="es-MX" sz="1100" b="1" baseline="0" dirty="0" smtClean="0">
                        <a:latin typeface="+mn-lt"/>
                      </a:endParaRPr>
                    </a:p>
                    <a:p>
                      <a:pPr algn="l"/>
                      <a:endParaRPr lang="es-MX" sz="1100" b="1" dirty="0">
                        <a:latin typeface="+mn-lt"/>
                      </a:endParaRPr>
                    </a:p>
                  </a:txBody>
                  <a:tcPr/>
                </a:tc>
                <a:tc>
                  <a:txBody>
                    <a:bodyPr/>
                    <a:lstStyle/>
                    <a:p>
                      <a:pPr algn="l"/>
                      <a:r>
                        <a:rPr lang="es-MX" sz="1100" b="1" dirty="0" smtClean="0">
                          <a:latin typeface="+mn-lt"/>
                        </a:rPr>
                        <a:t>ACTIVIDAD</a:t>
                      </a:r>
                    </a:p>
                    <a:p>
                      <a:pPr algn="l"/>
                      <a:endParaRPr lang="es-MX" sz="1100" b="1" dirty="0" smtClean="0">
                        <a:latin typeface="+mn-lt"/>
                      </a:endParaRPr>
                    </a:p>
                    <a:p>
                      <a:pPr algn="l"/>
                      <a:endParaRPr lang="es-MX" sz="1100" b="1"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s-MX" sz="1100" b="1" kern="1200" dirty="0" smtClean="0">
                          <a:solidFill>
                            <a:schemeClr val="tx1"/>
                          </a:solidFill>
                          <a:effectLst/>
                          <a:latin typeface="+mn-lt"/>
                          <a:ea typeface="+mn-ea"/>
                          <a:cs typeface="+mn-cs"/>
                        </a:rPr>
                        <a:t>¿Cuáles son las partes de un Dinosaurio?</a:t>
                      </a:r>
                    </a:p>
                    <a:p>
                      <a:pPr algn="l"/>
                      <a:r>
                        <a:rPr lang="es-ES" sz="1100" b="1" kern="1200" dirty="0" smtClean="0">
                          <a:solidFill>
                            <a:schemeClr val="tx1"/>
                          </a:solidFill>
                          <a:effectLst/>
                          <a:latin typeface="+mn-lt"/>
                          <a:ea typeface="+mn-ea"/>
                          <a:cs typeface="+mn-cs"/>
                        </a:rPr>
                        <a:t>Inicio: </a:t>
                      </a:r>
                      <a:r>
                        <a:rPr lang="es-MX" sz="1100" kern="1200" dirty="0" smtClean="0">
                          <a:solidFill>
                            <a:schemeClr val="tx1"/>
                          </a:solidFill>
                          <a:effectLst/>
                          <a:latin typeface="+mn-lt"/>
                          <a:ea typeface="+mn-ea"/>
                          <a:cs typeface="+mn-cs"/>
                        </a:rPr>
                        <a:t>Explicación de las partes de dinosaurios de manera general ya que son varios, se explicará lo esencial. (Las partes que más lo caracteriza)</a:t>
                      </a:r>
                    </a:p>
                    <a:p>
                      <a:pPr algn="l"/>
                      <a:r>
                        <a:rPr lang="es-ES" sz="1100" b="1" kern="1200" dirty="0" smtClean="0">
                          <a:solidFill>
                            <a:schemeClr val="tx1"/>
                          </a:solidFill>
                          <a:effectLst/>
                          <a:latin typeface="+mn-lt"/>
                          <a:ea typeface="+mn-ea"/>
                          <a:cs typeface="+mn-cs"/>
                        </a:rPr>
                        <a:t>Desarrollo: </a:t>
                      </a:r>
                      <a:r>
                        <a:rPr lang="es-MX" sz="1100" kern="1200" dirty="0" smtClean="0">
                          <a:solidFill>
                            <a:schemeClr val="tx1"/>
                          </a:solidFill>
                          <a:effectLst/>
                          <a:latin typeface="+mn-lt"/>
                          <a:ea typeface="+mn-ea"/>
                          <a:cs typeface="+mn-cs"/>
                        </a:rPr>
                        <a:t>Se les entregará material para armar su dinosaurio, para esto, tiene colorear primero, luego recortar las partes del dinosaurio por la línea y pegarlas en el lugar correspondiente.</a:t>
                      </a:r>
                    </a:p>
                    <a:p>
                      <a:pPr algn="l"/>
                      <a:r>
                        <a:rPr lang="es-MX" sz="1100" b="1" kern="1200" dirty="0" smtClean="0">
                          <a:solidFill>
                            <a:schemeClr val="tx1"/>
                          </a:solidFill>
                          <a:effectLst/>
                          <a:latin typeface="+mn-lt"/>
                          <a:ea typeface="+mn-ea"/>
                          <a:cs typeface="+mn-cs"/>
                        </a:rPr>
                        <a:t>Cierre: </a:t>
                      </a:r>
                      <a:r>
                        <a:rPr lang="es-MX" sz="1100" kern="1200" dirty="0" smtClean="0">
                          <a:solidFill>
                            <a:schemeClr val="tx1"/>
                          </a:solidFill>
                          <a:effectLst/>
                          <a:latin typeface="+mn-lt"/>
                          <a:ea typeface="+mn-ea"/>
                          <a:cs typeface="+mn-cs"/>
                        </a:rPr>
                        <a:t>Se guardará en el locker ya que se expondrá en el aula.</a:t>
                      </a: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a:latin typeface="+mn-lt"/>
                      </a:endParaRPr>
                    </a:p>
                  </a:txBody>
                  <a:tcPr/>
                </a:tc>
                <a:tc>
                  <a:txBody>
                    <a:bodyPr/>
                    <a:lstStyle/>
                    <a:p>
                      <a:pPr algn="l"/>
                      <a:r>
                        <a:rPr lang="es-MX" sz="1100" b="1" dirty="0" smtClean="0">
                          <a:latin typeface="+mn-lt"/>
                        </a:rPr>
                        <a:t>TIEMPO</a:t>
                      </a:r>
                    </a:p>
                    <a:p>
                      <a:pPr algn="l"/>
                      <a:endParaRPr lang="es-MX" sz="1100" b="0" dirty="0" smtClean="0">
                        <a:latin typeface="+mn-lt"/>
                      </a:endParaRPr>
                    </a:p>
                    <a:p>
                      <a:pPr algn="l"/>
                      <a:endParaRPr lang="es-MX" sz="1100" b="0" dirty="0" smtClean="0">
                        <a:latin typeface="+mn-lt"/>
                      </a:endParaRPr>
                    </a:p>
                    <a:p>
                      <a:pPr algn="l"/>
                      <a:r>
                        <a:rPr lang="es-MX" sz="1100" b="0" dirty="0" smtClean="0">
                          <a:latin typeface="+mn-lt"/>
                        </a:rPr>
                        <a:t>10 minutos</a:t>
                      </a:r>
                      <a:endParaRPr lang="es-MX" sz="1100" b="0" dirty="0">
                        <a:latin typeface="+mn-lt"/>
                      </a:endParaRPr>
                    </a:p>
                  </a:txBody>
                  <a:tcPr/>
                </a:tc>
                <a:tc>
                  <a:txBody>
                    <a:bodyPr/>
                    <a:lstStyle/>
                    <a:p>
                      <a:pPr algn="l"/>
                      <a:r>
                        <a:rPr lang="es-MX" sz="1100" b="1" dirty="0" smtClean="0">
                          <a:latin typeface="+mn-lt"/>
                        </a:rPr>
                        <a:t>ORGANIZACIÓN</a:t>
                      </a:r>
                    </a:p>
                    <a:p>
                      <a:pPr algn="l"/>
                      <a:r>
                        <a:rPr lang="es-MX" sz="1100" b="1" dirty="0" smtClean="0">
                          <a:latin typeface="+mn-lt"/>
                        </a:rPr>
                        <a:t>Y ESPACIO</a:t>
                      </a:r>
                    </a:p>
                    <a:p>
                      <a:pPr algn="l"/>
                      <a:endParaRPr lang="es-MX" sz="1100" b="0" dirty="0" smtClean="0">
                        <a:latin typeface="+mn-lt"/>
                      </a:endParaRPr>
                    </a:p>
                    <a:p>
                      <a:pPr algn="l"/>
                      <a:r>
                        <a:rPr lang="es-MX" sz="1100" b="0" dirty="0" smtClean="0">
                          <a:latin typeface="+mn-lt"/>
                        </a:rPr>
                        <a:t>Individual.</a:t>
                      </a:r>
                      <a:r>
                        <a:rPr lang="es-MX" sz="1100" b="0" baseline="0" dirty="0" smtClean="0">
                          <a:latin typeface="+mn-lt"/>
                        </a:rPr>
                        <a:t> </a:t>
                      </a:r>
                    </a:p>
                    <a:p>
                      <a:pPr algn="l"/>
                      <a:r>
                        <a:rPr lang="es-MX" sz="1100" b="0" baseline="0" dirty="0" smtClean="0">
                          <a:latin typeface="+mn-lt"/>
                        </a:rPr>
                        <a:t>Dentro del salón.</a:t>
                      </a:r>
                      <a:endParaRPr lang="es-MX" sz="1100" b="0" dirty="0">
                        <a:latin typeface="+mn-lt"/>
                      </a:endParaRPr>
                    </a:p>
                  </a:txBody>
                  <a:tcPr/>
                </a:tc>
                <a:tc>
                  <a:txBody>
                    <a:bodyPr/>
                    <a:lstStyle/>
                    <a:p>
                      <a:pPr algn="l"/>
                      <a:r>
                        <a:rPr lang="es-MX" sz="1100" b="1" dirty="0" smtClean="0">
                          <a:latin typeface="+mn-lt"/>
                        </a:rPr>
                        <a:t>MATERIALES</a:t>
                      </a:r>
                    </a:p>
                    <a:p>
                      <a:pPr algn="l"/>
                      <a:endParaRPr lang="es-MX" sz="1100" b="0" dirty="0" smtClean="0">
                        <a:latin typeface="+mn-lt"/>
                      </a:endParaRPr>
                    </a:p>
                    <a:p>
                      <a:pPr algn="l"/>
                      <a:endParaRPr lang="es-MX" sz="1100" b="0" kern="1200" dirty="0" smtClean="0">
                        <a:solidFill>
                          <a:schemeClr val="tx1"/>
                        </a:solidFill>
                        <a:effectLst/>
                        <a:latin typeface="+mn-lt"/>
                        <a:ea typeface="+mn-ea"/>
                        <a:cs typeface="+mn-cs"/>
                      </a:endParaRPr>
                    </a:p>
                    <a:p>
                      <a:pPr algn="l"/>
                      <a:r>
                        <a:rPr lang="es-ES" sz="1100" b="0" kern="1200" dirty="0" smtClean="0">
                          <a:solidFill>
                            <a:schemeClr val="tx1"/>
                          </a:solidFill>
                          <a:effectLst/>
                          <a:latin typeface="+mn-lt"/>
                          <a:ea typeface="+mn-ea"/>
                          <a:cs typeface="+mn-cs"/>
                        </a:rPr>
                        <a:t>Hoja con el dinosaurio, pegamento, tijeras y colores.</a:t>
                      </a:r>
                      <a:endParaRPr lang="es-MX" sz="1100" b="0" dirty="0">
                        <a:latin typeface="+mn-lt"/>
                      </a:endParaRPr>
                    </a:p>
                  </a:txBody>
                  <a:tcPr/>
                </a:tc>
                <a:tc>
                  <a:txBody>
                    <a:bodyPr/>
                    <a:lstStyle/>
                    <a:p>
                      <a:pPr algn="l"/>
                      <a:r>
                        <a:rPr lang="es-MX" sz="1100" b="1" dirty="0" smtClean="0">
                          <a:latin typeface="+mn-lt"/>
                        </a:rPr>
                        <a:t>EVALUACION</a:t>
                      </a:r>
                    </a:p>
                    <a:p>
                      <a:pPr algn="l"/>
                      <a:endParaRPr lang="es-MX" sz="1100" b="1" dirty="0" smtClean="0">
                        <a:latin typeface="+mn-lt"/>
                      </a:endParaRPr>
                    </a:p>
                    <a:p>
                      <a:pPr algn="l"/>
                      <a:endParaRPr lang="es-MX" sz="1100" b="1" dirty="0" smtClean="0">
                        <a:latin typeface="+mn-lt"/>
                      </a:endParaRPr>
                    </a:p>
                    <a:p>
                      <a:pPr algn="l"/>
                      <a:r>
                        <a:rPr lang="es-MX" sz="1100" b="0" dirty="0" smtClean="0">
                          <a:latin typeface="+mn-lt"/>
                        </a:rPr>
                        <a:t>Como</a:t>
                      </a:r>
                      <a:r>
                        <a:rPr lang="es-MX" sz="1100" b="0" baseline="0" dirty="0" smtClean="0">
                          <a:latin typeface="+mn-lt"/>
                        </a:rPr>
                        <a:t> el alumno coloca y une las partes en el dinosaurio.</a:t>
                      </a:r>
                      <a:endParaRPr lang="es-MX" sz="1100" b="0" dirty="0">
                        <a:latin typeface="+mn-lt"/>
                      </a:endParaRPr>
                    </a:p>
                  </a:txBody>
                  <a:tcPr/>
                </a:tc>
                <a:tc>
                  <a:txBody>
                    <a:bodyPr/>
                    <a:lstStyle/>
                    <a:p>
                      <a:pPr algn="l"/>
                      <a:r>
                        <a:rPr lang="es-MX" sz="1100" b="1" dirty="0" smtClean="0">
                          <a:latin typeface="+mn-lt"/>
                        </a:rPr>
                        <a:t>OBSERVACION</a:t>
                      </a:r>
                      <a:endParaRPr lang="es-MX" sz="1100" b="1" dirty="0">
                        <a:latin typeface="+mn-lt"/>
                      </a:endParaRPr>
                    </a:p>
                  </a:txBody>
                  <a:tcPr/>
                </a:tc>
              </a:tr>
            </a:tbl>
          </a:graphicData>
        </a:graphic>
      </p:graphicFrame>
      <p:cxnSp>
        <p:nvCxnSpPr>
          <p:cNvPr id="3" name="2 Conector recto"/>
          <p:cNvCxnSpPr/>
          <p:nvPr/>
        </p:nvCxnSpPr>
        <p:spPr>
          <a:xfrm>
            <a:off x="0" y="548680"/>
            <a:ext cx="9150648" cy="0"/>
          </a:xfrm>
          <a:prstGeom prst="line">
            <a:avLst/>
          </a:prstGeom>
          <a:ln>
            <a:solidFill>
              <a:schemeClr val="tx1"/>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26445637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2473299725"/>
              </p:ext>
            </p:extLst>
          </p:nvPr>
        </p:nvGraphicFramePr>
        <p:xfrm>
          <a:off x="72007" y="116632"/>
          <a:ext cx="9036497" cy="6461760"/>
        </p:xfrm>
        <a:graphic>
          <a:graphicData uri="http://schemas.openxmlformats.org/drawingml/2006/table">
            <a:tbl>
              <a:tblPr firstRow="1" bandRow="1">
                <a:tableStyleId>{5940675A-B579-460E-94D1-54222C63F5DA}</a:tableStyleId>
              </a:tblPr>
              <a:tblGrid>
                <a:gridCol w="1259633"/>
                <a:gridCol w="2384117"/>
                <a:gridCol w="801624"/>
                <a:gridCol w="1311749"/>
                <a:gridCol w="1093125"/>
                <a:gridCol w="1166000"/>
                <a:gridCol w="1020249"/>
              </a:tblGrid>
              <a:tr h="353415">
                <a:tc>
                  <a:txBody>
                    <a:bodyPr/>
                    <a:lstStyle/>
                    <a:p>
                      <a:pPr algn="l"/>
                      <a:r>
                        <a:rPr lang="es-MX" sz="1100" b="1" dirty="0" smtClean="0">
                          <a:latin typeface="+mn-lt"/>
                        </a:rPr>
                        <a:t>CAMPO</a:t>
                      </a:r>
                      <a:r>
                        <a:rPr lang="es-MX" sz="1100" b="1" baseline="0" dirty="0" smtClean="0">
                          <a:latin typeface="+mn-lt"/>
                        </a:rPr>
                        <a:t>, COMP. Y AP ESP.</a:t>
                      </a:r>
                    </a:p>
                    <a:p>
                      <a:pPr algn="l"/>
                      <a:endParaRPr lang="es-MX" sz="1100" b="1" baseline="0" dirty="0" smtClean="0">
                        <a:latin typeface="+mn-lt"/>
                      </a:endParaRPr>
                    </a:p>
                    <a:p>
                      <a:pPr algn="l"/>
                      <a:r>
                        <a:rPr lang="es-MX" sz="1100" b="1" kern="1200" dirty="0" smtClean="0">
                          <a:solidFill>
                            <a:schemeClr val="tx1"/>
                          </a:solidFill>
                          <a:effectLst/>
                          <a:latin typeface="+mn-lt"/>
                          <a:ea typeface="+mn-ea"/>
                          <a:cs typeface="+mn-cs"/>
                        </a:rPr>
                        <a:t>C.F: </a:t>
                      </a:r>
                      <a:r>
                        <a:rPr lang="es-MX" sz="1100" kern="1200" dirty="0" smtClean="0">
                          <a:solidFill>
                            <a:schemeClr val="tx1"/>
                          </a:solidFill>
                          <a:effectLst/>
                          <a:latin typeface="+mn-lt"/>
                          <a:ea typeface="+mn-ea"/>
                          <a:cs typeface="+mn-cs"/>
                        </a:rPr>
                        <a:t>Exploración y conocimiento del mundo</a:t>
                      </a:r>
                    </a:p>
                    <a:p>
                      <a:pPr algn="l"/>
                      <a:r>
                        <a:rPr lang="es-MX" sz="1100" b="1" kern="1200" dirty="0" smtClean="0">
                          <a:solidFill>
                            <a:schemeClr val="tx1"/>
                          </a:solidFill>
                          <a:effectLst/>
                          <a:latin typeface="+mn-lt"/>
                          <a:ea typeface="+mn-ea"/>
                          <a:cs typeface="+mn-cs"/>
                        </a:rPr>
                        <a:t>Aspecto: </a:t>
                      </a:r>
                      <a:r>
                        <a:rPr lang="es-MX" sz="1100" kern="1200" dirty="0" smtClean="0">
                          <a:solidFill>
                            <a:schemeClr val="tx1"/>
                          </a:solidFill>
                          <a:effectLst/>
                          <a:latin typeface="+mn-lt"/>
                          <a:ea typeface="+mn-ea"/>
                          <a:cs typeface="+mn-cs"/>
                        </a:rPr>
                        <a:t>Mundo Natural</a:t>
                      </a:r>
                    </a:p>
                    <a:p>
                      <a:pPr algn="l"/>
                      <a:r>
                        <a:rPr lang="es-MX" sz="1100" b="1" kern="1200" dirty="0" smtClean="0">
                          <a:solidFill>
                            <a:schemeClr val="tx1"/>
                          </a:solidFill>
                          <a:effectLst/>
                          <a:latin typeface="+mn-lt"/>
                          <a:ea typeface="+mn-ea"/>
                          <a:cs typeface="+mn-cs"/>
                        </a:rPr>
                        <a:t>Competencia: </a:t>
                      </a:r>
                      <a:r>
                        <a:rPr lang="es-MX" sz="1100" kern="1200" dirty="0" smtClean="0">
                          <a:solidFill>
                            <a:schemeClr val="tx1"/>
                          </a:solidFill>
                          <a:effectLst/>
                          <a:latin typeface="+mn-lt"/>
                          <a:ea typeface="+mn-ea"/>
                          <a:cs typeface="+mn-cs"/>
                        </a:rPr>
                        <a:t>Observa características relevantes de elementos del medio natural, se fija en sus propiedades y comenta lo que observa.</a:t>
                      </a:r>
                    </a:p>
                    <a:p>
                      <a:pPr algn="l"/>
                      <a:r>
                        <a:rPr lang="es-MX" sz="1100" b="1" kern="1200" dirty="0" smtClean="0">
                          <a:solidFill>
                            <a:schemeClr val="tx1"/>
                          </a:solidFill>
                          <a:effectLst/>
                          <a:latin typeface="+mn-lt"/>
                          <a:ea typeface="+mn-ea"/>
                          <a:cs typeface="+mn-cs"/>
                        </a:rPr>
                        <a:t>A.E: </a:t>
                      </a:r>
                      <a:r>
                        <a:rPr lang="es-MX" sz="1100" kern="1200" dirty="0" smtClean="0">
                          <a:solidFill>
                            <a:schemeClr val="tx1"/>
                          </a:solidFill>
                          <a:effectLst/>
                          <a:latin typeface="+mn-lt"/>
                          <a:ea typeface="+mn-ea"/>
                          <a:cs typeface="+mn-cs"/>
                        </a:rPr>
                        <a:t>Manipula y examina frutas, piedras, arena, lodo, plantas, animales y otros objetos del medio natural, se fija en sus propiedades y comenta lo que observa.</a:t>
                      </a:r>
                    </a:p>
                    <a:p>
                      <a:pPr algn="l"/>
                      <a:endParaRPr lang="es-MX" sz="1100" b="1" dirty="0">
                        <a:latin typeface="+mn-lt"/>
                      </a:endParaRPr>
                    </a:p>
                  </a:txBody>
                  <a:tcPr/>
                </a:tc>
                <a:tc>
                  <a:txBody>
                    <a:bodyPr/>
                    <a:lstStyle/>
                    <a:p>
                      <a:pPr algn="l"/>
                      <a:r>
                        <a:rPr lang="es-MX" sz="1100" b="1" dirty="0" smtClean="0">
                          <a:latin typeface="+mn-lt"/>
                        </a:rPr>
                        <a:t>ACTIVIDAD</a:t>
                      </a: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s-MX" sz="1100" b="1" kern="1200" dirty="0" smtClean="0">
                          <a:solidFill>
                            <a:schemeClr val="tx1"/>
                          </a:solidFill>
                          <a:effectLst/>
                          <a:latin typeface="+mn-lt"/>
                          <a:ea typeface="+mn-ea"/>
                          <a:cs typeface="+mn-cs"/>
                        </a:rPr>
                        <a:t>Arqueólogos.</a:t>
                      </a:r>
                    </a:p>
                    <a:p>
                      <a:pPr algn="l"/>
                      <a:r>
                        <a:rPr lang="es-MX" sz="1100" b="1" kern="1200" dirty="0" smtClean="0">
                          <a:solidFill>
                            <a:schemeClr val="tx1"/>
                          </a:solidFill>
                          <a:effectLst/>
                          <a:latin typeface="+mn-lt"/>
                          <a:ea typeface="+mn-ea"/>
                          <a:cs typeface="+mn-cs"/>
                        </a:rPr>
                        <a:t>Inicio: </a:t>
                      </a:r>
                      <a:r>
                        <a:rPr lang="es-MX" sz="1100" kern="1200" dirty="0" smtClean="0">
                          <a:solidFill>
                            <a:schemeClr val="tx1"/>
                          </a:solidFill>
                          <a:effectLst/>
                          <a:latin typeface="+mn-lt"/>
                          <a:ea typeface="+mn-ea"/>
                          <a:cs typeface="+mn-cs"/>
                        </a:rPr>
                        <a:t>Los arqueólogos son las personas que buscan y/o encuentran los restos de dinosaurios.</a:t>
                      </a:r>
                    </a:p>
                    <a:p>
                      <a:pPr algn="l"/>
                      <a:r>
                        <a:rPr lang="es-MX" sz="1100" b="1" kern="1200" dirty="0" smtClean="0">
                          <a:solidFill>
                            <a:schemeClr val="tx1"/>
                          </a:solidFill>
                          <a:effectLst/>
                          <a:latin typeface="+mn-lt"/>
                          <a:ea typeface="+mn-ea"/>
                          <a:cs typeface="+mn-cs"/>
                        </a:rPr>
                        <a:t>Desarrollo: </a:t>
                      </a:r>
                      <a:r>
                        <a:rPr lang="es-MX" sz="1100" kern="1200" dirty="0" smtClean="0">
                          <a:solidFill>
                            <a:schemeClr val="tx1"/>
                          </a:solidFill>
                          <a:effectLst/>
                          <a:latin typeface="+mn-lt"/>
                          <a:ea typeface="+mn-ea"/>
                          <a:cs typeface="+mn-cs"/>
                        </a:rPr>
                        <a:t>Primero que nada se les dará una explicación sencilla sobre los arqueólogos y después en equipos de 4 o 5 personas jugarán a ser arqueólogos, se les entregarán unos recipientes que contendrán tierra, y con ayuda de un pincel harán el trabajo que los arqueólogos hacían. </a:t>
                      </a:r>
                    </a:p>
                    <a:p>
                      <a:pPr algn="l"/>
                      <a:r>
                        <a:rPr lang="es-MX" sz="1100" b="1" kern="1200" dirty="0" smtClean="0">
                          <a:solidFill>
                            <a:schemeClr val="tx1"/>
                          </a:solidFill>
                          <a:effectLst/>
                          <a:latin typeface="+mn-lt"/>
                          <a:ea typeface="+mn-ea"/>
                          <a:cs typeface="+mn-cs"/>
                        </a:rPr>
                        <a:t>Cierre: </a:t>
                      </a:r>
                      <a:r>
                        <a:rPr lang="es-MX" sz="1100" kern="1200" dirty="0" smtClean="0">
                          <a:solidFill>
                            <a:schemeClr val="tx1"/>
                          </a:solidFill>
                          <a:effectLst/>
                          <a:latin typeface="+mn-lt"/>
                          <a:ea typeface="+mn-ea"/>
                          <a:cs typeface="+mn-cs"/>
                        </a:rPr>
                        <a:t>Descubrirán los fósiles que se encuentren en el recipiente.</a:t>
                      </a: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kern="1200" dirty="0" smtClean="0">
                        <a:solidFill>
                          <a:schemeClr val="tx1"/>
                        </a:solidFill>
                        <a:effectLst/>
                        <a:latin typeface="+mn-lt"/>
                        <a:ea typeface="+mn-ea"/>
                        <a:cs typeface="+mn-cs"/>
                      </a:endParaRPr>
                    </a:p>
                  </a:txBody>
                  <a:tcPr/>
                </a:tc>
                <a:tc>
                  <a:txBody>
                    <a:bodyPr/>
                    <a:lstStyle/>
                    <a:p>
                      <a:pPr algn="l"/>
                      <a:r>
                        <a:rPr lang="es-MX" sz="1100" b="1" dirty="0" smtClean="0">
                          <a:latin typeface="+mn-lt"/>
                        </a:rPr>
                        <a:t>TIEMPO</a:t>
                      </a:r>
                    </a:p>
                    <a:p>
                      <a:pPr algn="l"/>
                      <a:endParaRPr lang="es-MX" sz="1100" b="1" dirty="0" smtClean="0">
                        <a:latin typeface="+mn-lt"/>
                      </a:endParaRPr>
                    </a:p>
                    <a:p>
                      <a:pPr algn="l"/>
                      <a:endParaRPr lang="es-MX" sz="1100" b="1" dirty="0" smtClean="0">
                        <a:latin typeface="+mn-lt"/>
                      </a:endParaRPr>
                    </a:p>
                    <a:p>
                      <a:pPr algn="l"/>
                      <a:r>
                        <a:rPr lang="es-MX" sz="1100" b="0" dirty="0" smtClean="0">
                          <a:latin typeface="+mn-lt"/>
                        </a:rPr>
                        <a:t>15 minutos.</a:t>
                      </a:r>
                      <a:endParaRPr lang="es-MX" sz="1100" b="0" dirty="0">
                        <a:latin typeface="+mn-lt"/>
                      </a:endParaRPr>
                    </a:p>
                  </a:txBody>
                  <a:tcPr/>
                </a:tc>
                <a:tc>
                  <a:txBody>
                    <a:bodyPr/>
                    <a:lstStyle/>
                    <a:p>
                      <a:pPr algn="l"/>
                      <a:r>
                        <a:rPr lang="es-MX" sz="1100" b="1" dirty="0" smtClean="0">
                          <a:latin typeface="+mn-lt"/>
                        </a:rPr>
                        <a:t>ORGANIZACIÓN</a:t>
                      </a:r>
                    </a:p>
                    <a:p>
                      <a:pPr algn="l"/>
                      <a:r>
                        <a:rPr lang="es-MX" sz="1100" b="1" dirty="0" smtClean="0">
                          <a:latin typeface="+mn-lt"/>
                        </a:rPr>
                        <a:t>Y ESPACIO</a:t>
                      </a:r>
                    </a:p>
                    <a:p>
                      <a:pPr algn="l"/>
                      <a:endParaRPr lang="es-MX" sz="1100" b="1" dirty="0" smtClean="0">
                        <a:latin typeface="+mn-lt"/>
                      </a:endParaRPr>
                    </a:p>
                    <a:p>
                      <a:pPr algn="l"/>
                      <a:r>
                        <a:rPr lang="es-MX" sz="1100" b="0" dirty="0" smtClean="0">
                          <a:latin typeface="+mn-lt"/>
                        </a:rPr>
                        <a:t>Por equipos.</a:t>
                      </a:r>
                    </a:p>
                    <a:p>
                      <a:pPr algn="l"/>
                      <a:r>
                        <a:rPr lang="es-MX" sz="1100" b="0" dirty="0" smtClean="0">
                          <a:latin typeface="+mn-lt"/>
                        </a:rPr>
                        <a:t>Fuera</a:t>
                      </a:r>
                      <a:r>
                        <a:rPr lang="es-MX" sz="1100" b="0" baseline="0" dirty="0" smtClean="0">
                          <a:latin typeface="+mn-lt"/>
                        </a:rPr>
                        <a:t> del aula.</a:t>
                      </a:r>
                      <a:endParaRPr lang="es-MX" sz="1100" b="0" dirty="0">
                        <a:latin typeface="+mn-lt"/>
                      </a:endParaRPr>
                    </a:p>
                  </a:txBody>
                  <a:tcPr/>
                </a:tc>
                <a:tc>
                  <a:txBody>
                    <a:bodyPr/>
                    <a:lstStyle/>
                    <a:p>
                      <a:pPr algn="l"/>
                      <a:r>
                        <a:rPr lang="es-MX" sz="1100" b="1" dirty="0" smtClean="0">
                          <a:latin typeface="+mn-lt"/>
                        </a:rPr>
                        <a:t>MATERIALES</a:t>
                      </a:r>
                    </a:p>
                    <a:p>
                      <a:pPr algn="l"/>
                      <a:endParaRPr lang="es-MX" sz="1100" b="1" dirty="0" smtClean="0">
                        <a:latin typeface="+mn-lt"/>
                      </a:endParaRPr>
                    </a:p>
                    <a:p>
                      <a:pPr algn="l"/>
                      <a:endParaRPr lang="es-MX" sz="1100" b="1" dirty="0" smtClean="0">
                        <a:latin typeface="+mn-lt"/>
                      </a:endParaRPr>
                    </a:p>
                    <a:p>
                      <a:pPr algn="l"/>
                      <a:r>
                        <a:rPr lang="es-MX" sz="1100" kern="1200" dirty="0" smtClean="0">
                          <a:solidFill>
                            <a:schemeClr val="tx1"/>
                          </a:solidFill>
                          <a:effectLst/>
                          <a:latin typeface="+mn-lt"/>
                          <a:ea typeface="+mn-ea"/>
                          <a:cs typeface="+mn-cs"/>
                        </a:rPr>
                        <a:t>Recipientes, tierra y fósiles.</a:t>
                      </a:r>
                      <a:endParaRPr lang="es-MX" sz="1100" b="1" dirty="0">
                        <a:latin typeface="+mn-lt"/>
                      </a:endParaRPr>
                    </a:p>
                  </a:txBody>
                  <a:tcPr/>
                </a:tc>
                <a:tc>
                  <a:txBody>
                    <a:bodyPr/>
                    <a:lstStyle/>
                    <a:p>
                      <a:pPr algn="l"/>
                      <a:r>
                        <a:rPr lang="es-MX" sz="1100" b="1" dirty="0" smtClean="0">
                          <a:latin typeface="+mn-lt"/>
                        </a:rPr>
                        <a:t>EVALUACION</a:t>
                      </a:r>
                    </a:p>
                    <a:p>
                      <a:pPr algn="l"/>
                      <a:endParaRPr lang="es-MX" sz="1100" b="1" dirty="0" smtClean="0">
                        <a:latin typeface="+mn-lt"/>
                      </a:endParaRPr>
                    </a:p>
                    <a:p>
                      <a:pPr algn="l"/>
                      <a:endParaRPr lang="es-MX" sz="1100" b="1" dirty="0" smtClean="0">
                        <a:latin typeface="+mn-lt"/>
                      </a:endParaRPr>
                    </a:p>
                    <a:p>
                      <a:pPr algn="l"/>
                      <a:r>
                        <a:rPr lang="es-MX" sz="1100" kern="1200" dirty="0" smtClean="0">
                          <a:solidFill>
                            <a:schemeClr val="tx1"/>
                          </a:solidFill>
                          <a:effectLst/>
                          <a:latin typeface="+mn-lt"/>
                          <a:ea typeface="+mn-ea"/>
                          <a:cs typeface="+mn-cs"/>
                        </a:rPr>
                        <a:t>Seguimiento de pasos de las instrucciones, conocimiento de lo que realiza un arqueólogo.</a:t>
                      </a:r>
                      <a:endParaRPr lang="es-MX" sz="1100" b="1" dirty="0">
                        <a:latin typeface="+mn-lt"/>
                      </a:endParaRPr>
                    </a:p>
                  </a:txBody>
                  <a:tcPr/>
                </a:tc>
                <a:tc>
                  <a:txBody>
                    <a:bodyPr/>
                    <a:lstStyle/>
                    <a:p>
                      <a:pPr algn="l"/>
                      <a:r>
                        <a:rPr lang="es-MX" sz="1100" b="1" dirty="0" smtClean="0">
                          <a:latin typeface="+mn-lt"/>
                        </a:rPr>
                        <a:t>OBSERVACION</a:t>
                      </a:r>
                      <a:endParaRPr lang="es-MX" sz="1100" b="1" dirty="0">
                        <a:latin typeface="+mn-lt"/>
                      </a:endParaRPr>
                    </a:p>
                  </a:txBody>
                  <a:tcPr/>
                </a:tc>
              </a:tr>
            </a:tbl>
          </a:graphicData>
        </a:graphic>
      </p:graphicFrame>
      <p:cxnSp>
        <p:nvCxnSpPr>
          <p:cNvPr id="3" name="2 Conector recto"/>
          <p:cNvCxnSpPr/>
          <p:nvPr/>
        </p:nvCxnSpPr>
        <p:spPr>
          <a:xfrm>
            <a:off x="0" y="548680"/>
            <a:ext cx="9150648" cy="0"/>
          </a:xfrm>
          <a:prstGeom prst="line">
            <a:avLst/>
          </a:prstGeom>
          <a:ln>
            <a:solidFill>
              <a:schemeClr val="tx1"/>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20256060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2056819120"/>
              </p:ext>
            </p:extLst>
          </p:nvPr>
        </p:nvGraphicFramePr>
        <p:xfrm>
          <a:off x="72007" y="404664"/>
          <a:ext cx="9036497" cy="6461760"/>
        </p:xfrm>
        <a:graphic>
          <a:graphicData uri="http://schemas.openxmlformats.org/drawingml/2006/table">
            <a:tbl>
              <a:tblPr firstRow="1" bandRow="1">
                <a:tableStyleId>{5940675A-B579-460E-94D1-54222C63F5DA}</a:tableStyleId>
              </a:tblPr>
              <a:tblGrid>
                <a:gridCol w="1166000"/>
                <a:gridCol w="2477750"/>
                <a:gridCol w="801624"/>
                <a:gridCol w="1311749"/>
                <a:gridCol w="1093125"/>
                <a:gridCol w="1034121"/>
                <a:gridCol w="1152128"/>
              </a:tblGrid>
              <a:tr h="353415">
                <a:tc>
                  <a:txBody>
                    <a:bodyPr/>
                    <a:lstStyle/>
                    <a:p>
                      <a:pPr algn="l"/>
                      <a:r>
                        <a:rPr lang="es-MX" sz="1100" b="1" dirty="0" smtClean="0">
                          <a:latin typeface="+mn-lt"/>
                        </a:rPr>
                        <a:t>CAMPO</a:t>
                      </a:r>
                      <a:r>
                        <a:rPr lang="es-MX" sz="1100" b="1" baseline="0" dirty="0" smtClean="0">
                          <a:latin typeface="+mn-lt"/>
                        </a:rPr>
                        <a:t>, COMP. Y AP ESP.</a:t>
                      </a:r>
                    </a:p>
                    <a:p>
                      <a:pPr algn="l"/>
                      <a:endParaRPr lang="es-MX" sz="1100" b="1" baseline="0" dirty="0" smtClean="0">
                        <a:latin typeface="+mn-lt"/>
                      </a:endParaRPr>
                    </a:p>
                    <a:p>
                      <a:pPr algn="l"/>
                      <a:r>
                        <a:rPr lang="es-MX" sz="1100" b="1" baseline="0" dirty="0" smtClean="0">
                          <a:latin typeface="+mn-lt"/>
                        </a:rPr>
                        <a:t>C.F: </a:t>
                      </a:r>
                      <a:r>
                        <a:rPr lang="es-MX" sz="1100" b="0" baseline="0" dirty="0" smtClean="0">
                          <a:latin typeface="+mn-lt"/>
                        </a:rPr>
                        <a:t>Pensamiento matemático.</a:t>
                      </a:r>
                    </a:p>
                    <a:p>
                      <a:pPr algn="l"/>
                      <a:r>
                        <a:rPr lang="es-MX" sz="1100" b="1" baseline="0" dirty="0" smtClean="0">
                          <a:latin typeface="+mn-lt"/>
                        </a:rPr>
                        <a:t>Aspecto: </a:t>
                      </a:r>
                      <a:r>
                        <a:rPr lang="es-MX" sz="1100" b="0" baseline="0" dirty="0" smtClean="0">
                          <a:latin typeface="+mn-lt"/>
                        </a:rPr>
                        <a:t>Número.</a:t>
                      </a:r>
                    </a:p>
                    <a:p>
                      <a:pPr algn="l"/>
                      <a:r>
                        <a:rPr lang="es-MX" sz="1100" b="1" baseline="0" dirty="0" smtClean="0">
                          <a:latin typeface="+mn-lt"/>
                        </a:rPr>
                        <a:t>Competencia: </a:t>
                      </a:r>
                      <a:r>
                        <a:rPr lang="es-MX" sz="1100" b="0" baseline="0" dirty="0" smtClean="0">
                          <a:latin typeface="+mn-lt"/>
                        </a:rPr>
                        <a:t>Utiliza los números en situaciones variadas que implican poner en práctica los principios del conteo.</a:t>
                      </a:r>
                    </a:p>
                    <a:p>
                      <a:pPr algn="l"/>
                      <a:r>
                        <a:rPr lang="es-MX" sz="1100" b="1" baseline="0" dirty="0" smtClean="0">
                          <a:latin typeface="+mn-lt"/>
                        </a:rPr>
                        <a:t>A.E: </a:t>
                      </a:r>
                      <a:r>
                        <a:rPr lang="es-MX" sz="1100" b="0" baseline="0" dirty="0" smtClean="0">
                          <a:latin typeface="+mn-lt"/>
                        </a:rPr>
                        <a:t>Utiliza estrategias de conteo, como la organización en fila, el señalamiento de cada elemento, desplazamiento de los ya contados, añadir objetos o repartir uno a uno los elementos por contar, y sobreconteo (a partir de un número dado en una colección, continúa; 4, 5, 6).</a:t>
                      </a:r>
                    </a:p>
                  </a:txBody>
                  <a:tcPr/>
                </a:tc>
                <a:tc>
                  <a:txBody>
                    <a:bodyPr/>
                    <a:lstStyle/>
                    <a:p>
                      <a:pPr algn="l"/>
                      <a:r>
                        <a:rPr lang="es-MX" sz="1100" b="1" dirty="0" smtClean="0">
                          <a:latin typeface="+mn-lt"/>
                        </a:rPr>
                        <a:t>ACTIVIDAD</a:t>
                      </a:r>
                    </a:p>
                    <a:p>
                      <a:pPr algn="l"/>
                      <a:endParaRPr lang="es-MX" sz="1100" b="1" dirty="0" smtClean="0">
                        <a:latin typeface="+mn-lt"/>
                      </a:endParaRPr>
                    </a:p>
                    <a:p>
                      <a:pPr algn="l"/>
                      <a:endParaRPr lang="es-MX" sz="1100" b="1" dirty="0" smtClean="0">
                        <a:latin typeface="+mn-lt"/>
                      </a:endParaRPr>
                    </a:p>
                    <a:p>
                      <a:pPr algn="l"/>
                      <a:r>
                        <a:rPr lang="es-MX" sz="1100" b="1" kern="1200" dirty="0" smtClean="0">
                          <a:solidFill>
                            <a:schemeClr val="tx1"/>
                          </a:solidFill>
                          <a:effectLst/>
                          <a:latin typeface="+mn-lt"/>
                          <a:ea typeface="+mn-ea"/>
                          <a:cs typeface="+mn-cs"/>
                        </a:rPr>
                        <a:t>¡Serpientes y escaleras!</a:t>
                      </a:r>
                    </a:p>
                    <a:p>
                      <a:pPr algn="l"/>
                      <a:r>
                        <a:rPr lang="es-MX" sz="1100" b="1" kern="1200" dirty="0" smtClean="0">
                          <a:solidFill>
                            <a:schemeClr val="tx1"/>
                          </a:solidFill>
                          <a:effectLst/>
                          <a:latin typeface="+mn-lt"/>
                          <a:ea typeface="+mn-ea"/>
                          <a:cs typeface="+mn-cs"/>
                        </a:rPr>
                        <a:t>Inicio: </a:t>
                      </a:r>
                      <a:r>
                        <a:rPr lang="es-MX" sz="1100" kern="1200" dirty="0" smtClean="0">
                          <a:solidFill>
                            <a:schemeClr val="tx1"/>
                          </a:solidFill>
                          <a:effectLst/>
                          <a:latin typeface="+mn-lt"/>
                          <a:ea typeface="+mn-ea"/>
                          <a:cs typeface="+mn-cs"/>
                        </a:rPr>
                        <a:t>Se colocará un tapete en el piso que será</a:t>
                      </a:r>
                      <a:r>
                        <a:rPr lang="es-MX" sz="1100" kern="1200" baseline="0" dirty="0" smtClean="0">
                          <a:solidFill>
                            <a:schemeClr val="tx1"/>
                          </a:solidFill>
                          <a:effectLst/>
                          <a:latin typeface="+mn-lt"/>
                          <a:ea typeface="+mn-ea"/>
                          <a:cs typeface="+mn-cs"/>
                        </a:rPr>
                        <a:t> el tablero, este contiene del numero 1 al 30.</a:t>
                      </a:r>
                    </a:p>
                    <a:p>
                      <a:pPr algn="l"/>
                      <a:r>
                        <a:rPr lang="es-MX" sz="1100" b="1" kern="1200" baseline="0" dirty="0" smtClean="0">
                          <a:solidFill>
                            <a:schemeClr val="tx1"/>
                          </a:solidFill>
                          <a:effectLst/>
                          <a:latin typeface="+mn-lt"/>
                          <a:ea typeface="+mn-ea"/>
                          <a:cs typeface="+mn-cs"/>
                        </a:rPr>
                        <a:t>Desarrollo: </a:t>
                      </a:r>
                      <a:r>
                        <a:rPr lang="es-MX" sz="1100" kern="1200" baseline="0" dirty="0" smtClean="0">
                          <a:solidFill>
                            <a:schemeClr val="tx1"/>
                          </a:solidFill>
                          <a:effectLst/>
                          <a:latin typeface="+mn-lt"/>
                          <a:ea typeface="+mn-ea"/>
                          <a:cs typeface="+mn-cs"/>
                        </a:rPr>
                        <a:t>Cada uno de los alumnos girará un dado y el número que le toque, avanzará, el alumno se moverá físicamente en el cuadro , si este contiene una escalera tendrá que subir, pero si tiene una serpiente tendrá que retroceder.</a:t>
                      </a:r>
                    </a:p>
                    <a:p>
                      <a:pPr algn="l"/>
                      <a:r>
                        <a:rPr lang="es-MX" sz="1100" b="1" kern="1200" baseline="0" dirty="0" smtClean="0">
                          <a:solidFill>
                            <a:schemeClr val="tx1"/>
                          </a:solidFill>
                          <a:effectLst/>
                          <a:latin typeface="+mn-lt"/>
                          <a:ea typeface="+mn-ea"/>
                          <a:cs typeface="+mn-cs"/>
                        </a:rPr>
                        <a:t>Cierre: </a:t>
                      </a:r>
                      <a:r>
                        <a:rPr lang="es-MX" sz="1100" b="0" kern="1200" baseline="0" dirty="0" smtClean="0">
                          <a:solidFill>
                            <a:schemeClr val="tx1"/>
                          </a:solidFill>
                          <a:effectLst/>
                          <a:latin typeface="+mn-lt"/>
                          <a:ea typeface="+mn-ea"/>
                          <a:cs typeface="+mn-cs"/>
                        </a:rPr>
                        <a:t>Se mencionará quien ganó, quien llegó mas lejos, quien mas cerca.</a:t>
                      </a:r>
                      <a:endParaRPr lang="es-MX" sz="1100" b="0"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kern="1200" dirty="0" smtClean="0">
                        <a:solidFill>
                          <a:schemeClr val="tx1"/>
                        </a:solidFill>
                        <a:effectLst/>
                        <a:latin typeface="+mn-lt"/>
                        <a:ea typeface="+mn-ea"/>
                        <a:cs typeface="+mn-cs"/>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a:latin typeface="+mn-lt"/>
                      </a:endParaRPr>
                    </a:p>
                  </a:txBody>
                  <a:tcPr/>
                </a:tc>
                <a:tc>
                  <a:txBody>
                    <a:bodyPr/>
                    <a:lstStyle/>
                    <a:p>
                      <a:pPr algn="l"/>
                      <a:r>
                        <a:rPr lang="es-MX" sz="1100" b="1" dirty="0" smtClean="0">
                          <a:latin typeface="+mn-lt"/>
                        </a:rPr>
                        <a:t>TIEMPO</a:t>
                      </a:r>
                    </a:p>
                    <a:p>
                      <a:pPr algn="l"/>
                      <a:endParaRPr lang="es-MX" sz="1100" b="1" dirty="0" smtClean="0">
                        <a:latin typeface="+mn-lt"/>
                      </a:endParaRPr>
                    </a:p>
                    <a:p>
                      <a:pPr algn="l"/>
                      <a:endParaRPr lang="es-MX" sz="1100" b="1" dirty="0" smtClean="0">
                        <a:latin typeface="+mn-lt"/>
                      </a:endParaRPr>
                    </a:p>
                    <a:p>
                      <a:pPr algn="l"/>
                      <a:r>
                        <a:rPr lang="es-MX" sz="1100" b="0" dirty="0" smtClean="0">
                          <a:latin typeface="+mn-lt"/>
                        </a:rPr>
                        <a:t>20</a:t>
                      </a:r>
                      <a:r>
                        <a:rPr lang="es-MX" sz="1100" b="0" baseline="0" dirty="0" smtClean="0">
                          <a:latin typeface="+mn-lt"/>
                        </a:rPr>
                        <a:t> minutos</a:t>
                      </a: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txBody>
                  <a:tcPr/>
                </a:tc>
                <a:tc>
                  <a:txBody>
                    <a:bodyPr/>
                    <a:lstStyle/>
                    <a:p>
                      <a:pPr algn="l"/>
                      <a:r>
                        <a:rPr lang="es-MX" sz="1100" b="1" dirty="0" smtClean="0">
                          <a:latin typeface="+mn-lt"/>
                        </a:rPr>
                        <a:t>ORGANIZACIÓN</a:t>
                      </a:r>
                    </a:p>
                    <a:p>
                      <a:pPr algn="l"/>
                      <a:r>
                        <a:rPr lang="es-MX" sz="1100" b="1" dirty="0" smtClean="0">
                          <a:latin typeface="+mn-lt"/>
                        </a:rPr>
                        <a:t>Y ESPACIO</a:t>
                      </a:r>
                    </a:p>
                    <a:p>
                      <a:pPr algn="l"/>
                      <a:endParaRPr lang="es-MX" sz="1100" b="1" dirty="0" smtClean="0">
                        <a:latin typeface="+mn-lt"/>
                      </a:endParaRPr>
                    </a:p>
                    <a:p>
                      <a:pPr algn="l"/>
                      <a:r>
                        <a:rPr lang="es-MX" sz="1100" b="0" dirty="0" smtClean="0">
                          <a:latin typeface="+mn-lt"/>
                        </a:rPr>
                        <a:t>Individual.</a:t>
                      </a:r>
                    </a:p>
                    <a:p>
                      <a:pPr algn="l"/>
                      <a:r>
                        <a:rPr lang="es-MX" sz="1100" b="0" dirty="0" smtClean="0">
                          <a:latin typeface="+mn-lt"/>
                        </a:rPr>
                        <a:t>Fuera</a:t>
                      </a:r>
                      <a:r>
                        <a:rPr lang="es-MX" sz="1100" b="0" baseline="0" dirty="0" smtClean="0">
                          <a:latin typeface="+mn-lt"/>
                        </a:rPr>
                        <a:t> del salón.</a:t>
                      </a: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txBody>
                  <a:tcPr/>
                </a:tc>
                <a:tc>
                  <a:txBody>
                    <a:bodyPr/>
                    <a:lstStyle/>
                    <a:p>
                      <a:pPr algn="l"/>
                      <a:r>
                        <a:rPr lang="es-MX" sz="1100" b="1" dirty="0" smtClean="0">
                          <a:latin typeface="+mn-lt"/>
                        </a:rPr>
                        <a:t>MATERIALES</a:t>
                      </a:r>
                    </a:p>
                    <a:p>
                      <a:pPr algn="l"/>
                      <a:endParaRPr lang="es-MX" sz="1100" b="1" dirty="0" smtClean="0">
                        <a:latin typeface="+mn-lt"/>
                      </a:endParaRPr>
                    </a:p>
                    <a:p>
                      <a:pPr algn="l"/>
                      <a:endParaRPr lang="es-MX" sz="1100" b="1" dirty="0" smtClean="0">
                        <a:latin typeface="+mn-lt"/>
                      </a:endParaRPr>
                    </a:p>
                    <a:p>
                      <a:pPr algn="l"/>
                      <a:r>
                        <a:rPr lang="es-MX" sz="1100" b="0" dirty="0" smtClean="0">
                          <a:latin typeface="+mn-lt"/>
                        </a:rPr>
                        <a:t>Tapete de serpientes y escaleras</a:t>
                      </a:r>
                      <a:r>
                        <a:rPr lang="es-MX" sz="1100" b="0" baseline="0" dirty="0" smtClean="0">
                          <a:latin typeface="+mn-lt"/>
                        </a:rPr>
                        <a:t> y un dado grande.</a:t>
                      </a: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txBody>
                  <a:tcPr/>
                </a:tc>
                <a:tc>
                  <a:txBody>
                    <a:bodyPr/>
                    <a:lstStyle/>
                    <a:p>
                      <a:pPr algn="l"/>
                      <a:r>
                        <a:rPr lang="es-MX" sz="1100" b="1" dirty="0" smtClean="0">
                          <a:latin typeface="+mn-lt"/>
                        </a:rPr>
                        <a:t>EVALUACION</a:t>
                      </a:r>
                    </a:p>
                    <a:p>
                      <a:pPr algn="l"/>
                      <a:endParaRPr lang="es-MX" sz="1100" b="1" dirty="0" smtClean="0">
                        <a:latin typeface="+mn-lt"/>
                      </a:endParaRPr>
                    </a:p>
                    <a:p>
                      <a:pPr algn="l"/>
                      <a:endParaRPr lang="es-MX" sz="1100" b="1" dirty="0" smtClean="0">
                        <a:latin typeface="+mn-lt"/>
                      </a:endParaRPr>
                    </a:p>
                    <a:p>
                      <a:pPr algn="l"/>
                      <a:r>
                        <a:rPr lang="es-MX" sz="1100" b="0" dirty="0" smtClean="0">
                          <a:latin typeface="+mn-lt"/>
                        </a:rPr>
                        <a:t>Mediante el conteo.</a:t>
                      </a:r>
                    </a:p>
                    <a:p>
                      <a:pPr algn="l"/>
                      <a:endParaRPr lang="es-MX" sz="1100" b="0" dirty="0" smtClean="0">
                        <a:latin typeface="+mn-lt"/>
                      </a:endParaRPr>
                    </a:p>
                    <a:p>
                      <a:pPr algn="l"/>
                      <a:endParaRPr lang="es-MX" sz="1100" b="0" dirty="0" smtClean="0">
                        <a:latin typeface="+mn-lt"/>
                      </a:endParaRPr>
                    </a:p>
                    <a:p>
                      <a:pPr algn="l"/>
                      <a:endParaRPr lang="es-MX" sz="1100" b="0" dirty="0" smtClean="0">
                        <a:latin typeface="+mn-lt"/>
                      </a:endParaRPr>
                    </a:p>
                    <a:p>
                      <a:pPr algn="l"/>
                      <a:endParaRPr lang="es-MX" sz="1100" b="0" dirty="0" smtClean="0">
                        <a:latin typeface="+mn-lt"/>
                      </a:endParaRPr>
                    </a:p>
                    <a:p>
                      <a:pPr algn="l"/>
                      <a:endParaRPr lang="es-MX" sz="1100" b="0" dirty="0" smtClean="0">
                        <a:latin typeface="+mn-lt"/>
                      </a:endParaRPr>
                    </a:p>
                    <a:p>
                      <a:pPr algn="l"/>
                      <a:endParaRPr lang="es-MX" sz="1100" b="0" dirty="0" smtClean="0">
                        <a:latin typeface="+mn-lt"/>
                      </a:endParaRPr>
                    </a:p>
                    <a:p>
                      <a:pPr algn="l"/>
                      <a:endParaRPr lang="es-MX" sz="1100" b="0" dirty="0" smtClean="0">
                        <a:latin typeface="+mn-lt"/>
                      </a:endParaRPr>
                    </a:p>
                    <a:p>
                      <a:pPr algn="l"/>
                      <a:endParaRPr lang="es-MX" sz="1100" b="0" dirty="0" smtClean="0">
                        <a:latin typeface="+mn-lt"/>
                      </a:endParaRPr>
                    </a:p>
                    <a:p>
                      <a:pPr algn="l"/>
                      <a:endParaRPr lang="es-MX" sz="1100" b="0" dirty="0" smtClean="0">
                        <a:latin typeface="+mn-lt"/>
                      </a:endParaRPr>
                    </a:p>
                    <a:p>
                      <a:pPr algn="l"/>
                      <a:endParaRPr lang="es-MX" sz="1100" b="0" dirty="0" smtClean="0">
                        <a:latin typeface="+mn-lt"/>
                      </a:endParaRPr>
                    </a:p>
                    <a:p>
                      <a:pPr algn="l"/>
                      <a:endParaRPr lang="es-MX" sz="1100" b="0" dirty="0" smtClean="0">
                        <a:latin typeface="+mn-lt"/>
                      </a:endParaRPr>
                    </a:p>
                    <a:p>
                      <a:pPr algn="l"/>
                      <a:endParaRPr lang="es-MX" sz="1100" b="0" dirty="0" smtClean="0">
                        <a:latin typeface="+mn-lt"/>
                      </a:endParaRPr>
                    </a:p>
                    <a:p>
                      <a:pPr algn="l"/>
                      <a:endParaRPr lang="es-MX" sz="1100" b="0" dirty="0" smtClean="0">
                        <a:latin typeface="+mn-lt"/>
                      </a:endParaRPr>
                    </a:p>
                    <a:p>
                      <a:pPr algn="l"/>
                      <a:endParaRPr lang="es-MX" sz="1100" b="0" dirty="0" smtClean="0">
                        <a:latin typeface="+mn-lt"/>
                      </a:endParaRPr>
                    </a:p>
                  </a:txBody>
                  <a:tcPr/>
                </a:tc>
                <a:tc>
                  <a:txBody>
                    <a:bodyPr/>
                    <a:lstStyle/>
                    <a:p>
                      <a:pPr algn="l"/>
                      <a:r>
                        <a:rPr lang="es-MX" sz="1100" b="1" dirty="0" smtClean="0">
                          <a:latin typeface="+mn-lt"/>
                        </a:rPr>
                        <a:t>OBSERVACION</a:t>
                      </a:r>
                      <a:endParaRPr lang="es-MX" sz="1100" b="1" dirty="0">
                        <a:latin typeface="+mn-lt"/>
                      </a:endParaRPr>
                    </a:p>
                  </a:txBody>
                  <a:tcPr/>
                </a:tc>
              </a:tr>
            </a:tbl>
          </a:graphicData>
        </a:graphic>
      </p:graphicFrame>
      <p:cxnSp>
        <p:nvCxnSpPr>
          <p:cNvPr id="3" name="2 Conector recto"/>
          <p:cNvCxnSpPr/>
          <p:nvPr/>
        </p:nvCxnSpPr>
        <p:spPr>
          <a:xfrm>
            <a:off x="29864" y="908720"/>
            <a:ext cx="9150648" cy="0"/>
          </a:xfrm>
          <a:prstGeom prst="line">
            <a:avLst/>
          </a:prstGeom>
          <a:ln>
            <a:solidFill>
              <a:schemeClr val="tx1"/>
            </a:solidFill>
          </a:ln>
        </p:spPr>
        <p:style>
          <a:lnRef idx="1">
            <a:schemeClr val="accent4"/>
          </a:lnRef>
          <a:fillRef idx="0">
            <a:schemeClr val="accent4"/>
          </a:fillRef>
          <a:effectRef idx="0">
            <a:schemeClr val="accent4"/>
          </a:effectRef>
          <a:fontRef idx="minor">
            <a:schemeClr val="tx1"/>
          </a:fontRef>
        </p:style>
      </p:cxnSp>
      <p:sp>
        <p:nvSpPr>
          <p:cNvPr id="4" name="3 CuadroTexto"/>
          <p:cNvSpPr txBox="1"/>
          <p:nvPr/>
        </p:nvSpPr>
        <p:spPr>
          <a:xfrm>
            <a:off x="251520" y="35332"/>
            <a:ext cx="3528392" cy="369332"/>
          </a:xfrm>
          <a:prstGeom prst="rect">
            <a:avLst/>
          </a:prstGeom>
          <a:noFill/>
        </p:spPr>
        <p:txBody>
          <a:bodyPr wrap="square" rtlCol="0">
            <a:spAutoFit/>
          </a:bodyPr>
          <a:lstStyle/>
          <a:p>
            <a:r>
              <a:rPr lang="es-MX" b="1" dirty="0" smtClean="0"/>
              <a:t>Fecha: Miércoles 26 de Noviembre.</a:t>
            </a:r>
            <a:endParaRPr lang="es-MX" b="1" dirty="0"/>
          </a:p>
        </p:txBody>
      </p:sp>
    </p:spTree>
    <p:extLst>
      <p:ext uri="{BB962C8B-B14F-4D97-AF65-F5344CB8AC3E}">
        <p14:creationId xmlns:p14="http://schemas.microsoft.com/office/powerpoint/2010/main" val="29697806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1294264485"/>
              </p:ext>
            </p:extLst>
          </p:nvPr>
        </p:nvGraphicFramePr>
        <p:xfrm>
          <a:off x="96887" y="260648"/>
          <a:ext cx="9036497" cy="2941320"/>
        </p:xfrm>
        <a:graphic>
          <a:graphicData uri="http://schemas.openxmlformats.org/drawingml/2006/table">
            <a:tbl>
              <a:tblPr firstRow="1" bandRow="1">
                <a:tableStyleId>{5940675A-B579-460E-94D1-54222C63F5DA}</a:tableStyleId>
              </a:tblPr>
              <a:tblGrid>
                <a:gridCol w="1166000"/>
                <a:gridCol w="2477750"/>
                <a:gridCol w="801624"/>
                <a:gridCol w="1311749"/>
                <a:gridCol w="1093125"/>
                <a:gridCol w="1081249"/>
                <a:gridCol w="1105000"/>
              </a:tblGrid>
              <a:tr h="353415">
                <a:tc>
                  <a:txBody>
                    <a:bodyPr/>
                    <a:lstStyle/>
                    <a:p>
                      <a:pPr algn="l"/>
                      <a:r>
                        <a:rPr lang="es-MX" sz="1100" b="1" dirty="0" smtClean="0">
                          <a:latin typeface="+mn-lt"/>
                        </a:rPr>
                        <a:t>CAMPO</a:t>
                      </a:r>
                      <a:r>
                        <a:rPr lang="es-MX" sz="1100" b="1" baseline="0" dirty="0" smtClean="0">
                          <a:latin typeface="+mn-lt"/>
                        </a:rPr>
                        <a:t>, COMP. Y AP ESP.</a:t>
                      </a:r>
                    </a:p>
                    <a:p>
                      <a:pPr algn="l"/>
                      <a:endParaRPr lang="es-MX" sz="1100" b="1" baseline="0" dirty="0" smtClean="0">
                        <a:latin typeface="+mn-lt"/>
                      </a:endParaRPr>
                    </a:p>
                    <a:p>
                      <a:pPr algn="l"/>
                      <a:r>
                        <a:rPr lang="es-MX" sz="1100" b="1" baseline="0" dirty="0" smtClean="0">
                          <a:latin typeface="+mn-lt"/>
                        </a:rPr>
                        <a:t>C.F: </a:t>
                      </a:r>
                    </a:p>
                    <a:p>
                      <a:pPr algn="l"/>
                      <a:r>
                        <a:rPr lang="es-MX" sz="1100" b="1" baseline="0" dirty="0" smtClean="0">
                          <a:latin typeface="+mn-lt"/>
                        </a:rPr>
                        <a:t>Aspecto:</a:t>
                      </a:r>
                    </a:p>
                    <a:p>
                      <a:pPr algn="l"/>
                      <a:r>
                        <a:rPr lang="es-MX" sz="1100" b="1" baseline="0" dirty="0" smtClean="0">
                          <a:latin typeface="+mn-lt"/>
                        </a:rPr>
                        <a:t>Competencia:</a:t>
                      </a:r>
                    </a:p>
                    <a:p>
                      <a:pPr algn="l"/>
                      <a:r>
                        <a:rPr lang="es-MX" sz="1100" b="1" baseline="0" dirty="0" smtClean="0">
                          <a:latin typeface="+mn-lt"/>
                        </a:rPr>
                        <a:t>A.E:</a:t>
                      </a:r>
                    </a:p>
                    <a:p>
                      <a:pPr algn="l"/>
                      <a:endParaRPr lang="es-MX" sz="1100" b="1" dirty="0">
                        <a:latin typeface="+mn-lt"/>
                      </a:endParaRPr>
                    </a:p>
                  </a:txBody>
                  <a:tcPr/>
                </a:tc>
                <a:tc>
                  <a:txBody>
                    <a:bodyPr/>
                    <a:lstStyle/>
                    <a:p>
                      <a:pPr algn="l"/>
                      <a:r>
                        <a:rPr lang="es-MX" sz="1100" b="1" dirty="0" smtClean="0">
                          <a:latin typeface="+mn-lt"/>
                        </a:rPr>
                        <a:t>ACTIVIDAD</a:t>
                      </a:r>
                    </a:p>
                    <a:p>
                      <a:pPr algn="l"/>
                      <a:endParaRPr lang="es-MX" sz="1100" b="1" dirty="0" smtClean="0">
                        <a:latin typeface="+mn-lt"/>
                      </a:endParaRPr>
                    </a:p>
                    <a:p>
                      <a:pPr algn="l"/>
                      <a:endParaRPr lang="es-MX" sz="1100" b="1"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s-MX" sz="1100" b="1" kern="1200" dirty="0" smtClean="0">
                          <a:solidFill>
                            <a:schemeClr val="tx1"/>
                          </a:solidFill>
                          <a:effectLst/>
                          <a:latin typeface="+mn-lt"/>
                          <a:ea typeface="+mn-ea"/>
                          <a:cs typeface="+mn-cs"/>
                        </a:rPr>
                        <a:t>Creando</a:t>
                      </a:r>
                      <a:r>
                        <a:rPr lang="es-MX" sz="1100" b="1" kern="1200" baseline="0" dirty="0" smtClean="0">
                          <a:solidFill>
                            <a:schemeClr val="tx1"/>
                          </a:solidFill>
                          <a:effectLst/>
                          <a:latin typeface="+mn-lt"/>
                          <a:ea typeface="+mn-ea"/>
                          <a:cs typeface="+mn-cs"/>
                        </a:rPr>
                        <a:t> una serpiente</a:t>
                      </a:r>
                    </a:p>
                    <a:p>
                      <a:pPr algn="l"/>
                      <a:r>
                        <a:rPr lang="es-MX" sz="1100" b="1" dirty="0" smtClean="0">
                          <a:latin typeface="+mn-lt"/>
                        </a:rPr>
                        <a:t>Inicio: </a:t>
                      </a:r>
                      <a:r>
                        <a:rPr lang="es-MX" sz="1100" b="0" dirty="0" smtClean="0">
                          <a:latin typeface="+mn-lt"/>
                        </a:rPr>
                        <a:t> Día</a:t>
                      </a:r>
                      <a:r>
                        <a:rPr lang="es-MX" sz="1100" b="0" baseline="0" dirty="0" smtClean="0">
                          <a:latin typeface="+mn-lt"/>
                        </a:rPr>
                        <a:t>s antes se encargó un calcetín, se entregará en cada mesa material para crear a su serpiente.</a:t>
                      </a:r>
                      <a:endParaRPr lang="es-MX" sz="1100" b="0" dirty="0" smtClean="0">
                        <a:latin typeface="+mn-lt"/>
                      </a:endParaRPr>
                    </a:p>
                    <a:p>
                      <a:pPr algn="l"/>
                      <a:r>
                        <a:rPr lang="es-MX" sz="1100" b="1" dirty="0" smtClean="0">
                          <a:latin typeface="+mn-lt"/>
                        </a:rPr>
                        <a:t>Desarrollo: </a:t>
                      </a:r>
                      <a:r>
                        <a:rPr lang="es-MX" sz="1100" b="0" dirty="0" smtClean="0">
                          <a:latin typeface="+mn-lt"/>
                        </a:rPr>
                        <a:t>El alumno le pegará</a:t>
                      </a:r>
                      <a:r>
                        <a:rPr lang="es-MX" sz="1100" b="0" baseline="0" dirty="0" smtClean="0">
                          <a:latin typeface="+mn-lt"/>
                        </a:rPr>
                        <a:t> </a:t>
                      </a:r>
                      <a:r>
                        <a:rPr lang="es-MX" sz="1100" b="0" dirty="0" smtClean="0">
                          <a:latin typeface="+mn-lt"/>
                        </a:rPr>
                        <a:t>ojos, boca, cabellos,</a:t>
                      </a:r>
                      <a:r>
                        <a:rPr lang="es-MX" sz="1100" b="0" baseline="0" dirty="0" smtClean="0">
                          <a:latin typeface="+mn-lt"/>
                        </a:rPr>
                        <a:t> el alumno utilizará su imaginación y creará a su serpiente.</a:t>
                      </a:r>
                      <a:endParaRPr lang="es-MX" sz="1100" b="0" dirty="0" smtClean="0">
                        <a:latin typeface="+mn-lt"/>
                      </a:endParaRPr>
                    </a:p>
                    <a:p>
                      <a:pPr algn="l"/>
                      <a:r>
                        <a:rPr lang="es-MX" sz="1100" b="1" dirty="0" smtClean="0">
                          <a:latin typeface="+mn-lt"/>
                        </a:rPr>
                        <a:t>Cierre: </a:t>
                      </a:r>
                      <a:r>
                        <a:rPr lang="es-MX" sz="1100" b="0" dirty="0" smtClean="0">
                          <a:latin typeface="+mn-lt"/>
                        </a:rPr>
                        <a:t>Se</a:t>
                      </a:r>
                      <a:r>
                        <a:rPr lang="es-MX" sz="1100" b="0" baseline="0" dirty="0" smtClean="0">
                          <a:latin typeface="+mn-lt"/>
                        </a:rPr>
                        <a:t> preguntará al alumno por que lo decoró así y que nombre le pondrá, sus características y de que se alimenta.</a:t>
                      </a:r>
                      <a:endParaRPr lang="es-MX" sz="1100" b="0"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a:latin typeface="+mn-lt"/>
                      </a:endParaRPr>
                    </a:p>
                  </a:txBody>
                  <a:tcPr/>
                </a:tc>
                <a:tc>
                  <a:txBody>
                    <a:bodyPr/>
                    <a:lstStyle/>
                    <a:p>
                      <a:pPr algn="l"/>
                      <a:r>
                        <a:rPr lang="es-MX" sz="1100" b="1" dirty="0" smtClean="0">
                          <a:latin typeface="+mn-lt"/>
                        </a:rPr>
                        <a:t>TIEMPO</a:t>
                      </a:r>
                    </a:p>
                    <a:p>
                      <a:pPr algn="l"/>
                      <a:endParaRPr lang="es-MX" sz="1100" b="1" dirty="0" smtClean="0">
                        <a:latin typeface="+mn-lt"/>
                      </a:endParaRPr>
                    </a:p>
                    <a:p>
                      <a:pPr algn="l"/>
                      <a:endParaRPr lang="es-MX" sz="1100" b="1"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s-MX" sz="1100" b="0" baseline="0" dirty="0" smtClean="0">
                          <a:latin typeface="+mn-lt"/>
                        </a:rPr>
                        <a:t>15 minutos</a:t>
                      </a:r>
                    </a:p>
                    <a:p>
                      <a:pPr algn="l"/>
                      <a:endParaRPr lang="es-MX" sz="1100" b="1" dirty="0">
                        <a:latin typeface="+mn-lt"/>
                      </a:endParaRPr>
                    </a:p>
                  </a:txBody>
                  <a:tcPr/>
                </a:tc>
                <a:tc>
                  <a:txBody>
                    <a:bodyPr/>
                    <a:lstStyle/>
                    <a:p>
                      <a:pPr algn="l"/>
                      <a:r>
                        <a:rPr lang="es-MX" sz="1100" b="1" dirty="0" smtClean="0">
                          <a:latin typeface="+mn-lt"/>
                        </a:rPr>
                        <a:t>ORGANIZACIÓN</a:t>
                      </a:r>
                    </a:p>
                    <a:p>
                      <a:pPr algn="l"/>
                      <a:r>
                        <a:rPr lang="es-MX" sz="1100" b="1" dirty="0" smtClean="0">
                          <a:latin typeface="+mn-lt"/>
                        </a:rPr>
                        <a:t>Y ESPACIO</a:t>
                      </a:r>
                    </a:p>
                    <a:p>
                      <a:pPr algn="l"/>
                      <a:endParaRPr lang="es-MX" sz="1100" b="1" dirty="0" smtClean="0">
                        <a:latin typeface="+mn-lt"/>
                      </a:endParaRPr>
                    </a:p>
                    <a:p>
                      <a:pPr algn="l"/>
                      <a:r>
                        <a:rPr lang="es-MX" sz="1100" b="0" baseline="0" dirty="0" smtClean="0">
                          <a:latin typeface="+mn-lt"/>
                        </a:rPr>
                        <a:t>Individual.</a:t>
                      </a:r>
                    </a:p>
                    <a:p>
                      <a:pPr algn="l"/>
                      <a:r>
                        <a:rPr lang="es-MX" sz="1100" b="0" baseline="0" dirty="0" smtClean="0">
                          <a:latin typeface="+mn-lt"/>
                        </a:rPr>
                        <a:t>Dentro del salón.</a:t>
                      </a:r>
                    </a:p>
                    <a:p>
                      <a:pPr algn="l"/>
                      <a:endParaRPr lang="es-MX" sz="1100" b="1" dirty="0">
                        <a:latin typeface="+mn-lt"/>
                      </a:endParaRPr>
                    </a:p>
                  </a:txBody>
                  <a:tcPr/>
                </a:tc>
                <a:tc>
                  <a:txBody>
                    <a:bodyPr/>
                    <a:lstStyle/>
                    <a:p>
                      <a:pPr algn="l"/>
                      <a:r>
                        <a:rPr lang="es-MX" sz="1100" b="1" dirty="0" smtClean="0">
                          <a:latin typeface="+mn-lt"/>
                        </a:rPr>
                        <a:t>MATERIALES</a:t>
                      </a:r>
                    </a:p>
                    <a:p>
                      <a:pPr algn="l"/>
                      <a:endParaRPr lang="es-MX" sz="1100" b="1" dirty="0" smtClean="0">
                        <a:latin typeface="+mn-lt"/>
                      </a:endParaRPr>
                    </a:p>
                    <a:p>
                      <a:pPr algn="l"/>
                      <a:endParaRPr lang="es-MX" sz="1100" b="1"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s-MX" sz="1100" b="0" baseline="0" dirty="0" smtClean="0">
                          <a:latin typeface="+mn-lt"/>
                        </a:rPr>
                        <a:t>Calcetín, ojos movibles, boca, cabello de estambre,  y  adornos.</a:t>
                      </a:r>
                      <a:endParaRPr lang="es-MX" sz="1100" b="0" dirty="0" smtClean="0">
                        <a:latin typeface="+mn-lt"/>
                      </a:endParaRPr>
                    </a:p>
                    <a:p>
                      <a:pPr algn="l"/>
                      <a:endParaRPr lang="es-MX" sz="1100" b="1" dirty="0">
                        <a:latin typeface="+mn-lt"/>
                      </a:endParaRPr>
                    </a:p>
                  </a:txBody>
                  <a:tcPr/>
                </a:tc>
                <a:tc>
                  <a:txBody>
                    <a:bodyPr/>
                    <a:lstStyle/>
                    <a:p>
                      <a:pPr algn="l"/>
                      <a:r>
                        <a:rPr lang="es-MX" sz="1100" b="1" dirty="0" smtClean="0">
                          <a:latin typeface="+mn-lt"/>
                        </a:rPr>
                        <a:t>EVALUACION</a:t>
                      </a:r>
                    </a:p>
                    <a:p>
                      <a:pPr algn="l"/>
                      <a:endParaRPr lang="es-MX" sz="1100" b="1" dirty="0" smtClean="0">
                        <a:latin typeface="+mn-lt"/>
                      </a:endParaRPr>
                    </a:p>
                    <a:p>
                      <a:pPr algn="l"/>
                      <a:endParaRPr lang="es-MX" sz="1100" b="1"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s-MX" sz="1100" b="0" dirty="0" smtClean="0">
                          <a:latin typeface="+mn-lt"/>
                        </a:rPr>
                        <a:t>Su</a:t>
                      </a:r>
                      <a:r>
                        <a:rPr lang="es-MX" sz="1100" b="0" baseline="0" dirty="0" smtClean="0">
                          <a:latin typeface="+mn-lt"/>
                        </a:rPr>
                        <a:t> creatividad, y descripción de dicha serpiente.</a:t>
                      </a:r>
                      <a:r>
                        <a:rPr lang="es-MX" sz="1100" b="0" dirty="0" smtClean="0">
                          <a:latin typeface="+mn-lt"/>
                        </a:rPr>
                        <a:t> </a:t>
                      </a:r>
                    </a:p>
                    <a:p>
                      <a:pPr algn="l"/>
                      <a:endParaRPr lang="es-MX" sz="1100" b="1" dirty="0" smtClean="0">
                        <a:latin typeface="+mn-lt"/>
                      </a:endParaRPr>
                    </a:p>
                    <a:p>
                      <a:pPr algn="l"/>
                      <a:endParaRPr lang="es-MX" sz="1100" b="1" dirty="0">
                        <a:latin typeface="+mn-lt"/>
                      </a:endParaRPr>
                    </a:p>
                  </a:txBody>
                  <a:tcPr/>
                </a:tc>
                <a:tc>
                  <a:txBody>
                    <a:bodyPr/>
                    <a:lstStyle/>
                    <a:p>
                      <a:pPr algn="l"/>
                      <a:r>
                        <a:rPr lang="es-MX" sz="1100" b="1" dirty="0" smtClean="0">
                          <a:latin typeface="+mn-lt"/>
                        </a:rPr>
                        <a:t>OBSERVACION</a:t>
                      </a:r>
                      <a:endParaRPr lang="es-MX" sz="1100" b="1" dirty="0">
                        <a:latin typeface="+mn-lt"/>
                      </a:endParaRPr>
                    </a:p>
                  </a:txBody>
                  <a:tcPr/>
                </a:tc>
              </a:tr>
            </a:tbl>
          </a:graphicData>
        </a:graphic>
      </p:graphicFrame>
      <p:cxnSp>
        <p:nvCxnSpPr>
          <p:cNvPr id="4" name="3 Conector recto"/>
          <p:cNvCxnSpPr/>
          <p:nvPr/>
        </p:nvCxnSpPr>
        <p:spPr>
          <a:xfrm>
            <a:off x="107504" y="692696"/>
            <a:ext cx="9036496" cy="0"/>
          </a:xfrm>
          <a:prstGeom prst="line">
            <a:avLst/>
          </a:prstGeom>
          <a:ln>
            <a:solidFill>
              <a:schemeClr val="tx1"/>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24127748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2850341454"/>
              </p:ext>
            </p:extLst>
          </p:nvPr>
        </p:nvGraphicFramePr>
        <p:xfrm>
          <a:off x="72007" y="116632"/>
          <a:ext cx="9036497" cy="3276600"/>
        </p:xfrm>
        <a:graphic>
          <a:graphicData uri="http://schemas.openxmlformats.org/drawingml/2006/table">
            <a:tbl>
              <a:tblPr firstRow="1" bandRow="1">
                <a:tableStyleId>{5940675A-B579-460E-94D1-54222C63F5DA}</a:tableStyleId>
              </a:tblPr>
              <a:tblGrid>
                <a:gridCol w="1691681"/>
                <a:gridCol w="2160240"/>
                <a:gridCol w="720080"/>
                <a:gridCol w="1185122"/>
                <a:gridCol w="1093125"/>
                <a:gridCol w="1034121"/>
                <a:gridCol w="1152128"/>
              </a:tblGrid>
              <a:tr h="353415">
                <a:tc>
                  <a:txBody>
                    <a:bodyPr/>
                    <a:lstStyle/>
                    <a:p>
                      <a:pPr algn="l"/>
                      <a:r>
                        <a:rPr lang="es-MX" sz="1100" b="1" dirty="0" smtClean="0">
                          <a:latin typeface="+mn-lt"/>
                        </a:rPr>
                        <a:t>CAMPO</a:t>
                      </a:r>
                      <a:r>
                        <a:rPr lang="es-MX" sz="1100" b="1" baseline="0" dirty="0" smtClean="0">
                          <a:latin typeface="+mn-lt"/>
                        </a:rPr>
                        <a:t>, COMP. Y AP ESP.</a:t>
                      </a:r>
                    </a:p>
                    <a:p>
                      <a:pPr algn="l"/>
                      <a:endParaRPr lang="es-MX" sz="1100" b="1" baseline="0" dirty="0" smtClean="0">
                        <a:latin typeface="+mn-lt"/>
                      </a:endParaRPr>
                    </a:p>
                    <a:p>
                      <a:pPr algn="l"/>
                      <a:endParaRPr lang="es-MX" sz="1100" b="1" baseline="0" dirty="0" smtClean="0">
                        <a:latin typeface="+mn-lt"/>
                      </a:endParaRPr>
                    </a:p>
                    <a:p>
                      <a:pPr algn="l"/>
                      <a:r>
                        <a:rPr lang="es-MX" sz="1100" b="1" baseline="0" dirty="0" smtClean="0">
                          <a:latin typeface="+mn-lt"/>
                        </a:rPr>
                        <a:t>C.F: </a:t>
                      </a:r>
                      <a:r>
                        <a:rPr lang="es-MX" sz="1100" b="0" baseline="0" dirty="0" smtClean="0">
                          <a:latin typeface="+mn-lt"/>
                        </a:rPr>
                        <a:t>Lenguaje y comunicación.</a:t>
                      </a:r>
                    </a:p>
                    <a:p>
                      <a:pPr algn="l"/>
                      <a:r>
                        <a:rPr lang="es-MX" sz="1100" b="1" baseline="0" dirty="0" smtClean="0">
                          <a:latin typeface="+mn-lt"/>
                        </a:rPr>
                        <a:t>Aspecto:</a:t>
                      </a:r>
                    </a:p>
                    <a:p>
                      <a:pPr algn="l"/>
                      <a:r>
                        <a:rPr lang="es-MX" sz="1100" b="1" baseline="0" dirty="0" smtClean="0">
                          <a:latin typeface="+mn-lt"/>
                        </a:rPr>
                        <a:t>Competencia:</a:t>
                      </a:r>
                    </a:p>
                    <a:p>
                      <a:pPr algn="l"/>
                      <a:r>
                        <a:rPr lang="es-MX" sz="1100" b="1" baseline="0" dirty="0" smtClean="0">
                          <a:latin typeface="+mn-lt"/>
                        </a:rPr>
                        <a:t>A.E:</a:t>
                      </a: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dirty="0">
                        <a:latin typeface="+mn-lt"/>
                      </a:endParaRPr>
                    </a:p>
                  </a:txBody>
                  <a:tcPr/>
                </a:tc>
                <a:tc>
                  <a:txBody>
                    <a:bodyPr/>
                    <a:lstStyle/>
                    <a:p>
                      <a:pPr algn="l"/>
                      <a:r>
                        <a:rPr lang="es-MX" sz="1100" b="1" dirty="0" smtClean="0">
                          <a:latin typeface="+mn-lt"/>
                        </a:rPr>
                        <a:t>ACTIVIDAD</a:t>
                      </a:r>
                    </a:p>
                    <a:p>
                      <a:pPr algn="l"/>
                      <a:endParaRPr lang="es-MX" sz="1100" b="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b="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s-MX" sz="1100" b="1" kern="1200" dirty="0" smtClean="0">
                          <a:solidFill>
                            <a:schemeClr val="tx1"/>
                          </a:solidFill>
                          <a:effectLst/>
                          <a:latin typeface="+mn-lt"/>
                          <a:ea typeface="+mn-ea"/>
                          <a:cs typeface="+mn-cs"/>
                        </a:rPr>
                        <a:t>Abecedario móvil.</a:t>
                      </a:r>
                    </a:p>
                    <a:p>
                      <a:pPr marL="0" marR="0" indent="0" algn="l" defTabSz="914400" rtl="0" eaLnBrk="1" fontAlgn="auto" latinLnBrk="0" hangingPunct="1">
                        <a:lnSpc>
                          <a:spcPct val="100000"/>
                        </a:lnSpc>
                        <a:spcBef>
                          <a:spcPts val="0"/>
                        </a:spcBef>
                        <a:spcAft>
                          <a:spcPts val="0"/>
                        </a:spcAft>
                        <a:buClrTx/>
                        <a:buSzTx/>
                        <a:buFontTx/>
                        <a:buNone/>
                        <a:tabLst/>
                        <a:defRPr/>
                      </a:pPr>
                      <a:r>
                        <a:rPr lang="es-MX" sz="1100" b="1" kern="1200" dirty="0" smtClean="0">
                          <a:solidFill>
                            <a:schemeClr val="tx1"/>
                          </a:solidFill>
                          <a:effectLst/>
                          <a:latin typeface="+mn-lt"/>
                          <a:ea typeface="+mn-ea"/>
                          <a:cs typeface="+mn-cs"/>
                        </a:rPr>
                        <a:t>Inicio: </a:t>
                      </a:r>
                      <a:r>
                        <a:rPr lang="es-MX" sz="1100" b="0" kern="1200" dirty="0" smtClean="0">
                          <a:solidFill>
                            <a:schemeClr val="tx1"/>
                          </a:solidFill>
                          <a:effectLst/>
                          <a:latin typeface="+mn-lt"/>
                          <a:ea typeface="+mn-ea"/>
                          <a:cs typeface="+mn-cs"/>
                        </a:rPr>
                        <a:t>Se</a:t>
                      </a:r>
                      <a:r>
                        <a:rPr lang="es-MX" sz="1100" b="0" kern="1200" baseline="0" dirty="0" smtClean="0">
                          <a:solidFill>
                            <a:schemeClr val="tx1"/>
                          </a:solidFill>
                          <a:effectLst/>
                          <a:latin typeface="+mn-lt"/>
                          <a:ea typeface="+mn-ea"/>
                          <a:cs typeface="+mn-cs"/>
                        </a:rPr>
                        <a:t> entregará en cada mesa letras y portadores de texto con palabras a formar. (cocodrilo, serpiente, tortuga y dinosaurio).</a:t>
                      </a:r>
                      <a:endParaRPr lang="es-MX" sz="11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s-MX" sz="1100" b="1" kern="1200" dirty="0" smtClean="0">
                          <a:solidFill>
                            <a:schemeClr val="tx1"/>
                          </a:solidFill>
                          <a:effectLst/>
                          <a:latin typeface="+mn-lt"/>
                          <a:ea typeface="+mn-ea"/>
                          <a:cs typeface="+mn-cs"/>
                        </a:rPr>
                        <a:t>Desarrollo: </a:t>
                      </a:r>
                      <a:r>
                        <a:rPr lang="es-MX" sz="1100" b="0" kern="1200" dirty="0" smtClean="0">
                          <a:solidFill>
                            <a:schemeClr val="tx1"/>
                          </a:solidFill>
                          <a:effectLst/>
                          <a:latin typeface="+mn-lt"/>
                          <a:ea typeface="+mn-ea"/>
                          <a:cs typeface="+mn-cs"/>
                        </a:rPr>
                        <a:t>El alumno formará</a:t>
                      </a:r>
                      <a:r>
                        <a:rPr lang="es-MX" sz="1100" b="0" kern="1200" baseline="0" dirty="0" smtClean="0">
                          <a:solidFill>
                            <a:schemeClr val="tx1"/>
                          </a:solidFill>
                          <a:effectLst/>
                          <a:latin typeface="+mn-lt"/>
                          <a:ea typeface="+mn-ea"/>
                          <a:cs typeface="+mn-cs"/>
                        </a:rPr>
                        <a:t> la palabra según el protatexto.</a:t>
                      </a:r>
                      <a:endParaRPr lang="es-MX" sz="1100" b="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s-MX" sz="1100" b="1" kern="1200" dirty="0" smtClean="0">
                          <a:solidFill>
                            <a:schemeClr val="tx1"/>
                          </a:solidFill>
                          <a:effectLst/>
                          <a:latin typeface="+mn-lt"/>
                          <a:ea typeface="+mn-ea"/>
                          <a:cs typeface="+mn-cs"/>
                        </a:rPr>
                        <a:t>Cierre: </a:t>
                      </a:r>
                      <a:r>
                        <a:rPr lang="es-MX" sz="1100" b="0" kern="1200" dirty="0" smtClean="0">
                          <a:solidFill>
                            <a:schemeClr val="tx1"/>
                          </a:solidFill>
                          <a:effectLst/>
                          <a:latin typeface="+mn-lt"/>
                          <a:ea typeface="+mn-ea"/>
                          <a:cs typeface="+mn-cs"/>
                        </a:rPr>
                        <a:t>Se preguntará</a:t>
                      </a:r>
                      <a:r>
                        <a:rPr lang="es-MX" sz="1100" b="0" kern="1200" baseline="0" dirty="0" smtClean="0">
                          <a:solidFill>
                            <a:schemeClr val="tx1"/>
                          </a:solidFill>
                          <a:effectLst/>
                          <a:latin typeface="+mn-lt"/>
                          <a:ea typeface="+mn-ea"/>
                          <a:cs typeface="+mn-cs"/>
                        </a:rPr>
                        <a:t> a los alumnos que letras  se encuentran en la palabra.</a:t>
                      </a:r>
                      <a:endParaRPr lang="es-MX" sz="1100" b="0" kern="1200" dirty="0" smtClean="0">
                        <a:solidFill>
                          <a:schemeClr val="tx1"/>
                        </a:solidFill>
                        <a:effectLst/>
                        <a:latin typeface="+mn-lt"/>
                        <a:ea typeface="+mn-ea"/>
                        <a:cs typeface="+mn-cs"/>
                      </a:endParaRPr>
                    </a:p>
                    <a:p>
                      <a:pPr algn="l"/>
                      <a:endParaRPr lang="es-MX" sz="1100" b="0" kern="1200" baseline="0" dirty="0" smtClean="0">
                        <a:solidFill>
                          <a:schemeClr val="tx1"/>
                        </a:solidFill>
                        <a:effectLst/>
                        <a:latin typeface="+mn-lt"/>
                        <a:ea typeface="+mn-ea"/>
                        <a:cs typeface="+mn-cs"/>
                      </a:endParaRPr>
                    </a:p>
                    <a:p>
                      <a:pPr algn="l"/>
                      <a:endParaRPr lang="es-MX" sz="1100" b="0" kern="1200" baseline="0" dirty="0" smtClean="0">
                        <a:solidFill>
                          <a:schemeClr val="tx1"/>
                        </a:solidFill>
                        <a:effectLst/>
                        <a:latin typeface="+mn-lt"/>
                        <a:ea typeface="+mn-ea"/>
                        <a:cs typeface="+mn-cs"/>
                      </a:endParaRPr>
                    </a:p>
                    <a:p>
                      <a:pPr algn="l"/>
                      <a:endParaRPr lang="es-MX" sz="1100" b="0" kern="1200" baseline="0" dirty="0" smtClean="0">
                        <a:solidFill>
                          <a:schemeClr val="tx1"/>
                        </a:solidFill>
                        <a:effectLst/>
                        <a:latin typeface="+mn-lt"/>
                        <a:ea typeface="+mn-ea"/>
                        <a:cs typeface="+mn-cs"/>
                      </a:endParaRPr>
                    </a:p>
                    <a:p>
                      <a:pPr algn="l"/>
                      <a:endParaRPr lang="es-MX" sz="1100" b="0" kern="1200" baseline="0" dirty="0" smtClean="0">
                        <a:solidFill>
                          <a:schemeClr val="tx1"/>
                        </a:solidFill>
                        <a:effectLst/>
                        <a:latin typeface="+mn-lt"/>
                        <a:ea typeface="+mn-ea"/>
                        <a:cs typeface="+mn-cs"/>
                      </a:endParaRPr>
                    </a:p>
                    <a:p>
                      <a:pPr algn="l"/>
                      <a:endParaRPr lang="es-MX" sz="1100" b="1" dirty="0" smtClean="0">
                        <a:latin typeface="+mn-lt"/>
                      </a:endParaRPr>
                    </a:p>
                    <a:p>
                      <a:pPr algn="l"/>
                      <a:endParaRPr lang="es-MX" sz="1100" b="1" dirty="0">
                        <a:latin typeface="+mn-lt"/>
                      </a:endParaRPr>
                    </a:p>
                  </a:txBody>
                  <a:tcPr/>
                </a:tc>
                <a:tc>
                  <a:txBody>
                    <a:bodyPr/>
                    <a:lstStyle/>
                    <a:p>
                      <a:pPr algn="l"/>
                      <a:r>
                        <a:rPr lang="es-MX" sz="1100" b="1" dirty="0" smtClean="0">
                          <a:latin typeface="+mn-lt"/>
                        </a:rPr>
                        <a:t>TIEMPO</a:t>
                      </a:r>
                    </a:p>
                    <a:p>
                      <a:pPr algn="l"/>
                      <a:endParaRPr lang="es-MX" sz="1100" b="1" dirty="0" smtClean="0">
                        <a:latin typeface="+mn-lt"/>
                      </a:endParaRPr>
                    </a:p>
                    <a:p>
                      <a:pPr algn="l"/>
                      <a:endParaRPr lang="es-MX" sz="1100" b="1" dirty="0" smtClean="0">
                        <a:latin typeface="+mn-lt"/>
                      </a:endParaRPr>
                    </a:p>
                    <a:p>
                      <a:pPr algn="l"/>
                      <a:r>
                        <a:rPr lang="es-MX" sz="1100" b="0" dirty="0" smtClean="0">
                          <a:latin typeface="+mn-lt"/>
                        </a:rPr>
                        <a:t>10 minutos</a:t>
                      </a:r>
                    </a:p>
                    <a:p>
                      <a:pPr algn="l"/>
                      <a:endParaRPr lang="es-MX" sz="1100" b="0" dirty="0" smtClean="0">
                        <a:latin typeface="+mn-lt"/>
                      </a:endParaRPr>
                    </a:p>
                    <a:p>
                      <a:pPr algn="l"/>
                      <a:endParaRPr lang="es-MX" sz="1100" b="0" dirty="0" smtClean="0">
                        <a:latin typeface="+mn-lt"/>
                      </a:endParaRPr>
                    </a:p>
                    <a:p>
                      <a:pPr algn="l"/>
                      <a:endParaRPr lang="es-MX" sz="1100" b="0" dirty="0" smtClean="0">
                        <a:latin typeface="+mn-lt"/>
                      </a:endParaRPr>
                    </a:p>
                    <a:p>
                      <a:pPr algn="l"/>
                      <a:endParaRPr lang="es-MX" sz="1100" b="0" dirty="0" smtClean="0">
                        <a:latin typeface="+mn-lt"/>
                      </a:endParaRPr>
                    </a:p>
                    <a:p>
                      <a:pPr algn="l"/>
                      <a:endParaRPr lang="es-MX" sz="1100" b="0" dirty="0" smtClean="0">
                        <a:latin typeface="+mn-lt"/>
                      </a:endParaRPr>
                    </a:p>
                    <a:p>
                      <a:pPr algn="l"/>
                      <a:endParaRPr lang="es-MX" sz="1100" b="0" dirty="0" smtClean="0">
                        <a:latin typeface="+mn-lt"/>
                      </a:endParaRPr>
                    </a:p>
                    <a:p>
                      <a:pPr algn="l"/>
                      <a:endParaRPr lang="es-MX" sz="1100" b="0" dirty="0" smtClean="0">
                        <a:latin typeface="+mn-lt"/>
                      </a:endParaRPr>
                    </a:p>
                    <a:p>
                      <a:pPr algn="l"/>
                      <a:endParaRPr lang="es-MX" sz="1100" b="0" dirty="0" smtClean="0">
                        <a:latin typeface="+mn-lt"/>
                      </a:endParaRPr>
                    </a:p>
                    <a:p>
                      <a:pPr algn="l"/>
                      <a:endParaRPr lang="es-MX" sz="1100" b="0" dirty="0" smtClean="0">
                        <a:latin typeface="+mn-lt"/>
                      </a:endParaRPr>
                    </a:p>
                    <a:p>
                      <a:pPr algn="l"/>
                      <a:endParaRPr lang="es-MX" sz="1100" b="0" dirty="0" smtClean="0">
                        <a:latin typeface="+mn-lt"/>
                      </a:endParaRPr>
                    </a:p>
                    <a:p>
                      <a:pPr algn="l"/>
                      <a:endParaRPr lang="es-MX" sz="1100" b="0" dirty="0" smtClean="0">
                        <a:latin typeface="+mn-lt"/>
                      </a:endParaRPr>
                    </a:p>
                    <a:p>
                      <a:pPr algn="l"/>
                      <a:endParaRPr lang="es-MX" sz="1100" b="0" dirty="0" smtClean="0">
                        <a:latin typeface="+mn-lt"/>
                      </a:endParaRPr>
                    </a:p>
                  </a:txBody>
                  <a:tcPr/>
                </a:tc>
                <a:tc>
                  <a:txBody>
                    <a:bodyPr/>
                    <a:lstStyle/>
                    <a:p>
                      <a:pPr algn="l"/>
                      <a:r>
                        <a:rPr lang="es-MX" sz="1100" b="1" dirty="0" smtClean="0">
                          <a:latin typeface="+mn-lt"/>
                        </a:rPr>
                        <a:t>ORGANIZACIÓN</a:t>
                      </a:r>
                    </a:p>
                    <a:p>
                      <a:pPr algn="l"/>
                      <a:r>
                        <a:rPr lang="es-MX" sz="1100" b="1" dirty="0" smtClean="0">
                          <a:latin typeface="+mn-lt"/>
                        </a:rPr>
                        <a:t>Y ESPACIO</a:t>
                      </a:r>
                    </a:p>
                    <a:p>
                      <a:pPr algn="l"/>
                      <a:endParaRPr lang="es-MX" sz="1100" b="1" dirty="0" smtClean="0">
                        <a:latin typeface="+mn-lt"/>
                      </a:endParaRPr>
                    </a:p>
                    <a:p>
                      <a:pPr algn="l"/>
                      <a:r>
                        <a:rPr lang="es-MX" sz="1100" b="0" dirty="0" smtClean="0">
                          <a:latin typeface="+mn-lt"/>
                        </a:rPr>
                        <a:t>Individual.</a:t>
                      </a:r>
                    </a:p>
                    <a:p>
                      <a:pPr algn="l"/>
                      <a:r>
                        <a:rPr lang="es-MX" sz="1100" b="0" dirty="0" smtClean="0">
                          <a:latin typeface="+mn-lt"/>
                        </a:rPr>
                        <a:t>En</a:t>
                      </a:r>
                      <a:r>
                        <a:rPr lang="es-MX" sz="1100" b="0" baseline="0" dirty="0" smtClean="0">
                          <a:latin typeface="+mn-lt"/>
                        </a:rPr>
                        <a:t> el salón.</a:t>
                      </a: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txBody>
                  <a:tcPr/>
                </a:tc>
                <a:tc>
                  <a:txBody>
                    <a:bodyPr/>
                    <a:lstStyle/>
                    <a:p>
                      <a:pPr algn="l"/>
                      <a:r>
                        <a:rPr lang="es-MX" sz="1100" b="1" dirty="0" smtClean="0">
                          <a:latin typeface="+mn-lt"/>
                        </a:rPr>
                        <a:t>MATERIALES</a:t>
                      </a:r>
                    </a:p>
                    <a:p>
                      <a:pPr algn="l"/>
                      <a:endParaRPr lang="es-MX" sz="1100" b="1" dirty="0" smtClean="0">
                        <a:latin typeface="+mn-lt"/>
                      </a:endParaRPr>
                    </a:p>
                    <a:p>
                      <a:pPr algn="l"/>
                      <a:endParaRPr lang="es-MX" sz="1100" b="1" dirty="0" smtClean="0">
                        <a:latin typeface="+mn-lt"/>
                      </a:endParaRPr>
                    </a:p>
                    <a:p>
                      <a:pPr algn="l"/>
                      <a:r>
                        <a:rPr lang="es-MX" sz="1100" b="0" dirty="0" smtClean="0">
                          <a:latin typeface="+mn-lt"/>
                        </a:rPr>
                        <a:t>Abecedario</a:t>
                      </a:r>
                      <a:r>
                        <a:rPr lang="es-MX" sz="1100" b="0" baseline="0" dirty="0" smtClean="0">
                          <a:latin typeface="+mn-lt"/>
                        </a:rPr>
                        <a:t> móvil y portatextos.</a:t>
                      </a: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txBody>
                  <a:tcPr/>
                </a:tc>
                <a:tc>
                  <a:txBody>
                    <a:bodyPr/>
                    <a:lstStyle/>
                    <a:p>
                      <a:pPr algn="l"/>
                      <a:r>
                        <a:rPr lang="es-MX" sz="1100" b="1" dirty="0" smtClean="0">
                          <a:latin typeface="+mn-lt"/>
                        </a:rPr>
                        <a:t>EVALUACION</a:t>
                      </a:r>
                      <a:endParaRPr lang="es-MX" sz="1100" b="1" dirty="0">
                        <a:latin typeface="+mn-lt"/>
                      </a:endParaRPr>
                    </a:p>
                  </a:txBody>
                  <a:tcPr/>
                </a:tc>
                <a:tc>
                  <a:txBody>
                    <a:bodyPr/>
                    <a:lstStyle/>
                    <a:p>
                      <a:pPr algn="l"/>
                      <a:r>
                        <a:rPr lang="es-MX" sz="1100" b="1" dirty="0" smtClean="0">
                          <a:latin typeface="+mn-lt"/>
                        </a:rPr>
                        <a:t>OBSERVACION</a:t>
                      </a:r>
                      <a:endParaRPr lang="es-MX" sz="1100" b="1" dirty="0">
                        <a:latin typeface="+mn-lt"/>
                      </a:endParaRPr>
                    </a:p>
                  </a:txBody>
                  <a:tcPr/>
                </a:tc>
              </a:tr>
            </a:tbl>
          </a:graphicData>
        </a:graphic>
      </p:graphicFrame>
      <p:cxnSp>
        <p:nvCxnSpPr>
          <p:cNvPr id="3" name="2 Conector recto"/>
          <p:cNvCxnSpPr/>
          <p:nvPr/>
        </p:nvCxnSpPr>
        <p:spPr>
          <a:xfrm>
            <a:off x="0" y="548680"/>
            <a:ext cx="9150648" cy="0"/>
          </a:xfrm>
          <a:prstGeom prst="line">
            <a:avLst/>
          </a:prstGeom>
          <a:ln>
            <a:solidFill>
              <a:schemeClr val="tx1"/>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30575999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2230091741"/>
              </p:ext>
            </p:extLst>
          </p:nvPr>
        </p:nvGraphicFramePr>
        <p:xfrm>
          <a:off x="96887" y="116632"/>
          <a:ext cx="9036497" cy="6629400"/>
        </p:xfrm>
        <a:graphic>
          <a:graphicData uri="http://schemas.openxmlformats.org/drawingml/2006/table">
            <a:tbl>
              <a:tblPr firstRow="1" bandRow="1">
                <a:tableStyleId>{5940675A-B579-460E-94D1-54222C63F5DA}</a:tableStyleId>
              </a:tblPr>
              <a:tblGrid>
                <a:gridCol w="1166000"/>
                <a:gridCol w="2477750"/>
                <a:gridCol w="801624"/>
                <a:gridCol w="1311749"/>
                <a:gridCol w="1093125"/>
                <a:gridCol w="1009241"/>
                <a:gridCol w="1177008"/>
              </a:tblGrid>
              <a:tr h="353415">
                <a:tc>
                  <a:txBody>
                    <a:bodyPr/>
                    <a:lstStyle/>
                    <a:p>
                      <a:pPr algn="l"/>
                      <a:r>
                        <a:rPr lang="es-MX" sz="1100" b="1" dirty="0" smtClean="0">
                          <a:latin typeface="+mn-lt"/>
                        </a:rPr>
                        <a:t>CAMPO</a:t>
                      </a:r>
                      <a:r>
                        <a:rPr lang="es-MX" sz="1100" b="1" baseline="0" dirty="0" smtClean="0">
                          <a:latin typeface="+mn-lt"/>
                        </a:rPr>
                        <a:t>, COMP. Y AP ESP.</a:t>
                      </a:r>
                    </a:p>
                    <a:p>
                      <a:pPr algn="l"/>
                      <a:endParaRPr lang="es-MX" sz="1100" b="1" baseline="0" dirty="0" smtClean="0">
                        <a:latin typeface="+mn-lt"/>
                      </a:endParaRPr>
                    </a:p>
                    <a:p>
                      <a:pPr algn="l"/>
                      <a:r>
                        <a:rPr lang="es-MX" sz="1100" b="1" baseline="0" dirty="0" smtClean="0">
                          <a:latin typeface="+mn-lt"/>
                        </a:rPr>
                        <a:t>C.F:  </a:t>
                      </a:r>
                      <a:r>
                        <a:rPr lang="es-MX" sz="1100" b="0" baseline="0" dirty="0" smtClean="0">
                          <a:latin typeface="+mn-lt"/>
                        </a:rPr>
                        <a:t>Pensamiento matemático.</a:t>
                      </a:r>
                    </a:p>
                    <a:p>
                      <a:pPr algn="l"/>
                      <a:r>
                        <a:rPr lang="es-MX" sz="1100" b="1" baseline="0" dirty="0" smtClean="0">
                          <a:latin typeface="+mn-lt"/>
                        </a:rPr>
                        <a:t>Aspecto: </a:t>
                      </a:r>
                      <a:r>
                        <a:rPr lang="es-MX" sz="1100" b="0" baseline="0" dirty="0" smtClean="0">
                          <a:latin typeface="+mn-lt"/>
                        </a:rPr>
                        <a:t>Número.</a:t>
                      </a:r>
                    </a:p>
                    <a:p>
                      <a:pPr marL="0" marR="0" indent="0" algn="l" defTabSz="914400" rtl="0" eaLnBrk="1" fontAlgn="auto" latinLnBrk="0" hangingPunct="1">
                        <a:lnSpc>
                          <a:spcPct val="100000"/>
                        </a:lnSpc>
                        <a:spcBef>
                          <a:spcPts val="0"/>
                        </a:spcBef>
                        <a:spcAft>
                          <a:spcPts val="0"/>
                        </a:spcAft>
                        <a:buClrTx/>
                        <a:buSzTx/>
                        <a:buFontTx/>
                        <a:buNone/>
                        <a:tabLst/>
                        <a:defRPr/>
                      </a:pPr>
                      <a:r>
                        <a:rPr lang="es-MX" sz="1100" b="1" baseline="0" dirty="0" smtClean="0">
                          <a:latin typeface="+mn-lt"/>
                        </a:rPr>
                        <a:t>Competencia: </a:t>
                      </a:r>
                      <a:r>
                        <a:rPr lang="es-MX" sz="1100" dirty="0" smtClean="0">
                          <a:latin typeface="+mn-lt"/>
                        </a:rPr>
                        <a:t>Utiliza los números en situaciones variadas que implican poner en práctica los principios del conteo.</a:t>
                      </a:r>
                      <a:endParaRPr lang="es-MX" sz="1100" b="1" baseline="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s-MX" sz="1100" b="1" baseline="0" dirty="0" smtClean="0">
                          <a:latin typeface="+mn-lt"/>
                        </a:rPr>
                        <a:t>A.E: </a:t>
                      </a:r>
                      <a:r>
                        <a:rPr lang="es-MX" sz="1100" dirty="0" smtClean="0">
                          <a:latin typeface="+mn-lt"/>
                        </a:rPr>
                        <a:t>Utiliza estrategias de conteo, como la organización en fila, el señalamiento de cada elemento, desplazamiento de los ya contados, añadir objetos o repartir uno a uno los elementos por contar, y sobre conteo (a partir de un número dado en una colección, continúa contando: 4, 5, 6).</a:t>
                      </a:r>
                      <a:endParaRPr lang="es-MX" sz="1100" b="1" dirty="0" smtClean="0">
                        <a:latin typeface="+mn-lt"/>
                      </a:endParaRPr>
                    </a:p>
                  </a:txBody>
                  <a:tcPr/>
                </a:tc>
                <a:tc>
                  <a:txBody>
                    <a:bodyPr/>
                    <a:lstStyle/>
                    <a:p>
                      <a:pPr algn="l"/>
                      <a:r>
                        <a:rPr lang="es-MX" sz="1100" b="1" dirty="0" smtClean="0">
                          <a:latin typeface="+mn-lt"/>
                        </a:rPr>
                        <a:t>ACTIVIDAD</a:t>
                      </a:r>
                    </a:p>
                    <a:p>
                      <a:pPr algn="l"/>
                      <a:endParaRPr lang="es-MX" sz="1100" b="1" dirty="0" smtClean="0">
                        <a:latin typeface="+mn-lt"/>
                      </a:endParaRPr>
                    </a:p>
                    <a:p>
                      <a:pPr algn="l"/>
                      <a:endParaRPr lang="es-MX" sz="1100" b="1" dirty="0" smtClean="0">
                        <a:latin typeface="+mn-lt"/>
                      </a:endParaRPr>
                    </a:p>
                    <a:p>
                      <a:pPr algn="l"/>
                      <a:r>
                        <a:rPr lang="es-MX" sz="1100" b="1" kern="1200" dirty="0" smtClean="0">
                          <a:solidFill>
                            <a:schemeClr val="tx1"/>
                          </a:solidFill>
                          <a:effectLst/>
                          <a:latin typeface="+mn-lt"/>
                          <a:ea typeface="+mn-ea"/>
                          <a:cs typeface="+mn-cs"/>
                        </a:rPr>
                        <a:t>Manualidad de una Serpiente de Óvalos.</a:t>
                      </a:r>
                      <a:endParaRPr lang="es-MX" sz="1100" b="1" dirty="0" smtClean="0">
                        <a:latin typeface="+mn-lt"/>
                      </a:endParaRPr>
                    </a:p>
                    <a:p>
                      <a:pPr algn="l"/>
                      <a:r>
                        <a:rPr lang="es-MX" sz="1100" b="1" dirty="0" smtClean="0">
                          <a:latin typeface="+mn-lt"/>
                        </a:rPr>
                        <a:t>Inicio: </a:t>
                      </a:r>
                      <a:r>
                        <a:rPr lang="es-MX" sz="1100" b="0" dirty="0" smtClean="0">
                          <a:latin typeface="+mn-lt"/>
                        </a:rPr>
                        <a:t>Se entregará</a:t>
                      </a:r>
                      <a:r>
                        <a:rPr lang="es-MX" sz="1100" b="0" baseline="0" dirty="0" smtClean="0">
                          <a:latin typeface="+mn-lt"/>
                        </a:rPr>
                        <a:t> a los alumnos una hoja con una serpiente  que tiene óvalos en su cuerpo.</a:t>
                      </a:r>
                      <a:endParaRPr lang="es-MX" sz="1100" b="1" dirty="0" smtClean="0">
                        <a:latin typeface="+mn-lt"/>
                      </a:endParaRPr>
                    </a:p>
                    <a:p>
                      <a:pPr algn="l"/>
                      <a:r>
                        <a:rPr lang="es-MX" sz="1100" b="1" dirty="0" smtClean="0">
                          <a:latin typeface="+mn-lt"/>
                        </a:rPr>
                        <a:t>Desarrollo: </a:t>
                      </a:r>
                      <a:r>
                        <a:rPr lang="es-MX" sz="1100" b="0" dirty="0" smtClean="0">
                          <a:latin typeface="+mn-lt"/>
                        </a:rPr>
                        <a:t>El alumno escribirá</a:t>
                      </a:r>
                      <a:r>
                        <a:rPr lang="es-MX" sz="1100" b="0" baseline="0" dirty="0" smtClean="0">
                          <a:latin typeface="+mn-lt"/>
                        </a:rPr>
                        <a:t> con numero en cada uno de los óvalos, y al último lo pintará con sus colores.</a:t>
                      </a:r>
                      <a:endParaRPr lang="es-MX" sz="1100" b="0" dirty="0" smtClean="0">
                        <a:latin typeface="+mn-lt"/>
                      </a:endParaRPr>
                    </a:p>
                    <a:p>
                      <a:pPr algn="l"/>
                      <a:r>
                        <a:rPr lang="es-MX" sz="1100" b="1" dirty="0" smtClean="0">
                          <a:latin typeface="+mn-lt"/>
                        </a:rPr>
                        <a:t>Cierre: </a:t>
                      </a:r>
                      <a:r>
                        <a:rPr lang="es-MX" sz="1100" b="0" dirty="0" smtClean="0">
                          <a:latin typeface="+mn-lt"/>
                        </a:rPr>
                        <a:t>Contaremos todos</a:t>
                      </a:r>
                      <a:r>
                        <a:rPr lang="es-MX" sz="1100" b="0" baseline="0" dirty="0" smtClean="0">
                          <a:latin typeface="+mn-lt"/>
                        </a:rPr>
                        <a:t> el numero de óvalos y escribiremos los numero en el pizarrón, para ver si están correctos.</a:t>
                      </a:r>
                      <a:endParaRPr lang="es-MX" sz="1100" b="0"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a:latin typeface="+mn-lt"/>
                      </a:endParaRPr>
                    </a:p>
                  </a:txBody>
                  <a:tcPr/>
                </a:tc>
                <a:tc>
                  <a:txBody>
                    <a:bodyPr/>
                    <a:lstStyle/>
                    <a:p>
                      <a:pPr algn="l"/>
                      <a:r>
                        <a:rPr lang="es-MX" sz="1100" b="1" dirty="0" smtClean="0">
                          <a:latin typeface="+mn-lt"/>
                        </a:rPr>
                        <a:t>TIEMPO</a:t>
                      </a:r>
                    </a:p>
                    <a:p>
                      <a:pPr algn="l"/>
                      <a:endParaRPr lang="es-MX" sz="1100" b="1" dirty="0" smtClean="0">
                        <a:latin typeface="+mn-lt"/>
                      </a:endParaRPr>
                    </a:p>
                    <a:p>
                      <a:pPr algn="l"/>
                      <a:endParaRPr lang="es-MX" sz="1100" b="1"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s-MX" sz="1100" b="0" dirty="0" smtClean="0">
                          <a:latin typeface="+mn-lt"/>
                        </a:rPr>
                        <a:t>10</a:t>
                      </a:r>
                      <a:r>
                        <a:rPr lang="es-MX" sz="1100" b="0" baseline="0" dirty="0" smtClean="0">
                          <a:latin typeface="+mn-lt"/>
                        </a:rPr>
                        <a:t> minutos.</a:t>
                      </a:r>
                      <a:endParaRPr lang="es-MX" sz="1100" b="0" dirty="0" smtClean="0">
                        <a:latin typeface="+mn-lt"/>
                      </a:endParaRPr>
                    </a:p>
                    <a:p>
                      <a:pPr algn="l"/>
                      <a:endParaRPr lang="es-MX" sz="1100" b="1" dirty="0">
                        <a:latin typeface="+mn-lt"/>
                      </a:endParaRPr>
                    </a:p>
                  </a:txBody>
                  <a:tcPr/>
                </a:tc>
                <a:tc>
                  <a:txBody>
                    <a:bodyPr/>
                    <a:lstStyle/>
                    <a:p>
                      <a:pPr algn="l"/>
                      <a:r>
                        <a:rPr lang="es-MX" sz="1100" b="1" dirty="0" smtClean="0">
                          <a:latin typeface="+mn-lt"/>
                        </a:rPr>
                        <a:t>ORGANIZACIÓN</a:t>
                      </a:r>
                    </a:p>
                    <a:p>
                      <a:pPr algn="l"/>
                      <a:r>
                        <a:rPr lang="es-MX" sz="1100" b="1" dirty="0" smtClean="0">
                          <a:latin typeface="+mn-lt"/>
                        </a:rPr>
                        <a:t>Y ESPACIO</a:t>
                      </a:r>
                    </a:p>
                    <a:p>
                      <a:pPr algn="l"/>
                      <a:endParaRPr lang="es-MX" sz="1100" b="1" dirty="0" smtClean="0">
                        <a:latin typeface="+mn-lt"/>
                      </a:endParaRPr>
                    </a:p>
                    <a:p>
                      <a:pPr algn="l"/>
                      <a:r>
                        <a:rPr lang="es-MX" sz="1100" b="0" baseline="0" dirty="0" smtClean="0">
                          <a:latin typeface="+mn-lt"/>
                        </a:rPr>
                        <a:t>Individual.</a:t>
                      </a:r>
                    </a:p>
                    <a:p>
                      <a:pPr algn="l"/>
                      <a:r>
                        <a:rPr lang="es-MX" sz="1100" b="0" baseline="0" dirty="0" smtClean="0">
                          <a:latin typeface="+mn-lt"/>
                        </a:rPr>
                        <a:t>En el salón.</a:t>
                      </a:r>
                      <a:endParaRPr lang="es-MX" sz="1100" b="0" dirty="0" smtClean="0">
                        <a:latin typeface="+mn-lt"/>
                      </a:endParaRPr>
                    </a:p>
                    <a:p>
                      <a:pPr algn="l"/>
                      <a:endParaRPr lang="es-MX" sz="1100" b="1" dirty="0">
                        <a:latin typeface="+mn-lt"/>
                      </a:endParaRPr>
                    </a:p>
                  </a:txBody>
                  <a:tcPr/>
                </a:tc>
                <a:tc>
                  <a:txBody>
                    <a:bodyPr/>
                    <a:lstStyle/>
                    <a:p>
                      <a:pPr algn="l"/>
                      <a:r>
                        <a:rPr lang="es-MX" sz="1100" b="1" dirty="0" smtClean="0">
                          <a:latin typeface="+mn-lt"/>
                        </a:rPr>
                        <a:t>MATERIALES</a:t>
                      </a:r>
                    </a:p>
                    <a:p>
                      <a:pPr algn="l"/>
                      <a:endParaRPr lang="es-MX" sz="1100" b="1"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b="1" baseline="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s-MX" sz="1100" b="0" baseline="0" dirty="0" smtClean="0">
                          <a:latin typeface="+mn-lt"/>
                        </a:rPr>
                        <a:t>Hoja de la serpiente,  y colores.</a:t>
                      </a:r>
                    </a:p>
                    <a:p>
                      <a:pPr algn="l"/>
                      <a:endParaRPr lang="es-MX" sz="1100" b="1" dirty="0">
                        <a:latin typeface="+mn-lt"/>
                      </a:endParaRPr>
                    </a:p>
                  </a:txBody>
                  <a:tcPr/>
                </a:tc>
                <a:tc>
                  <a:txBody>
                    <a:bodyPr/>
                    <a:lstStyle/>
                    <a:p>
                      <a:pPr algn="l"/>
                      <a:r>
                        <a:rPr lang="es-MX" sz="1100" b="1" dirty="0" smtClean="0">
                          <a:latin typeface="+mn-lt"/>
                        </a:rPr>
                        <a:t>EVALUACION</a:t>
                      </a:r>
                      <a:endParaRPr lang="es-MX" sz="1100" b="1" dirty="0">
                        <a:latin typeface="+mn-lt"/>
                      </a:endParaRPr>
                    </a:p>
                  </a:txBody>
                  <a:tcPr/>
                </a:tc>
                <a:tc>
                  <a:txBody>
                    <a:bodyPr/>
                    <a:lstStyle/>
                    <a:p>
                      <a:pPr algn="l"/>
                      <a:r>
                        <a:rPr lang="es-MX" sz="1100" b="1" dirty="0" smtClean="0">
                          <a:latin typeface="+mn-lt"/>
                        </a:rPr>
                        <a:t>OBSERVACION</a:t>
                      </a:r>
                      <a:endParaRPr lang="es-MX" sz="1100" b="1" dirty="0">
                        <a:latin typeface="+mn-lt"/>
                      </a:endParaRPr>
                    </a:p>
                  </a:txBody>
                  <a:tcPr/>
                </a:tc>
              </a:tr>
            </a:tbl>
          </a:graphicData>
        </a:graphic>
      </p:graphicFrame>
      <p:cxnSp>
        <p:nvCxnSpPr>
          <p:cNvPr id="3" name="2 Conector recto"/>
          <p:cNvCxnSpPr/>
          <p:nvPr/>
        </p:nvCxnSpPr>
        <p:spPr>
          <a:xfrm>
            <a:off x="-6648" y="548680"/>
            <a:ext cx="9150648" cy="0"/>
          </a:xfrm>
          <a:prstGeom prst="line">
            <a:avLst/>
          </a:prstGeom>
          <a:ln>
            <a:solidFill>
              <a:schemeClr val="tx1"/>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31177755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2706263916"/>
              </p:ext>
            </p:extLst>
          </p:nvPr>
        </p:nvGraphicFramePr>
        <p:xfrm>
          <a:off x="72007" y="584096"/>
          <a:ext cx="9036497" cy="4282440"/>
        </p:xfrm>
        <a:graphic>
          <a:graphicData uri="http://schemas.openxmlformats.org/drawingml/2006/table">
            <a:tbl>
              <a:tblPr firstRow="1" bandRow="1">
                <a:tableStyleId>{5940675A-B579-460E-94D1-54222C63F5DA}</a:tableStyleId>
              </a:tblPr>
              <a:tblGrid>
                <a:gridCol w="1166000"/>
                <a:gridCol w="2477750"/>
                <a:gridCol w="801624"/>
                <a:gridCol w="1311749"/>
                <a:gridCol w="1093125"/>
                <a:gridCol w="1034121"/>
                <a:gridCol w="1152128"/>
              </a:tblGrid>
              <a:tr h="353415">
                <a:tc>
                  <a:txBody>
                    <a:bodyPr/>
                    <a:lstStyle/>
                    <a:p>
                      <a:pPr algn="l"/>
                      <a:r>
                        <a:rPr lang="es-MX" sz="1100" b="1" dirty="0" smtClean="0">
                          <a:latin typeface="+mn-lt"/>
                        </a:rPr>
                        <a:t>CAMPO</a:t>
                      </a:r>
                      <a:r>
                        <a:rPr lang="es-MX" sz="1100" b="1" baseline="0" dirty="0" smtClean="0">
                          <a:latin typeface="+mn-lt"/>
                        </a:rPr>
                        <a:t>, COMP. Y AP ESP.</a:t>
                      </a:r>
                    </a:p>
                    <a:p>
                      <a:pPr algn="l"/>
                      <a:endParaRPr lang="es-MX" sz="1100" b="1" baseline="0" dirty="0" smtClean="0">
                        <a:latin typeface="+mn-lt"/>
                      </a:endParaRPr>
                    </a:p>
                    <a:p>
                      <a:pPr algn="l"/>
                      <a:r>
                        <a:rPr lang="es-MX" sz="1100" b="1" baseline="0" dirty="0" smtClean="0">
                          <a:latin typeface="+mn-lt"/>
                        </a:rPr>
                        <a:t>C.F: </a:t>
                      </a:r>
                      <a:r>
                        <a:rPr lang="es-MX" sz="1100" b="0" baseline="0" dirty="0" smtClean="0">
                          <a:latin typeface="+mn-lt"/>
                        </a:rPr>
                        <a:t>Lenguaje y comunicación.</a:t>
                      </a:r>
                    </a:p>
                    <a:p>
                      <a:pPr algn="l"/>
                      <a:r>
                        <a:rPr lang="es-MX" sz="1100" b="1" baseline="0" dirty="0" smtClean="0">
                          <a:latin typeface="+mn-lt"/>
                        </a:rPr>
                        <a:t>Aspecto: </a:t>
                      </a:r>
                      <a:r>
                        <a:rPr lang="es-MX" sz="1100" b="0" baseline="0" dirty="0" smtClean="0">
                          <a:latin typeface="+mn-lt"/>
                        </a:rPr>
                        <a:t>Oral.</a:t>
                      </a:r>
                    </a:p>
                    <a:p>
                      <a:pPr algn="l"/>
                      <a:r>
                        <a:rPr lang="es-MX" sz="1100" b="1" baseline="0" dirty="0" smtClean="0">
                          <a:latin typeface="+mn-lt"/>
                        </a:rPr>
                        <a:t>Competencia:</a:t>
                      </a:r>
                    </a:p>
                    <a:p>
                      <a:pPr algn="l"/>
                      <a:r>
                        <a:rPr lang="es-MX" sz="1100" b="1" baseline="0" dirty="0" smtClean="0">
                          <a:latin typeface="+mn-lt"/>
                        </a:rPr>
                        <a:t>A.E:</a:t>
                      </a: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r>
                        <a:rPr lang="es-MX" sz="1100" b="1" baseline="0" dirty="0" smtClean="0">
                          <a:latin typeface="+mn-lt"/>
                        </a:rPr>
                        <a:t>C.F: </a:t>
                      </a:r>
                      <a:r>
                        <a:rPr lang="es-MX" sz="1100" b="0" baseline="0" dirty="0" smtClean="0">
                          <a:latin typeface="+mn-lt"/>
                        </a:rPr>
                        <a:t>Lenguaje y comunicación.</a:t>
                      </a:r>
                    </a:p>
                    <a:p>
                      <a:pPr algn="l"/>
                      <a:r>
                        <a:rPr lang="es-MX" sz="1100" b="1" baseline="0" dirty="0" smtClean="0">
                          <a:latin typeface="+mn-lt"/>
                        </a:rPr>
                        <a:t>Aspecto: </a:t>
                      </a:r>
                      <a:r>
                        <a:rPr lang="es-MX" sz="1100" b="0" baseline="0" dirty="0" smtClean="0">
                          <a:latin typeface="+mn-lt"/>
                        </a:rPr>
                        <a:t>Escrito.</a:t>
                      </a:r>
                    </a:p>
                    <a:p>
                      <a:pPr algn="l"/>
                      <a:r>
                        <a:rPr lang="es-MX" sz="1100" b="1" baseline="0" dirty="0" smtClean="0">
                          <a:latin typeface="+mn-lt"/>
                        </a:rPr>
                        <a:t>Competencia:</a:t>
                      </a:r>
                    </a:p>
                    <a:p>
                      <a:pPr algn="l"/>
                      <a:r>
                        <a:rPr lang="es-MX" sz="1100" b="1" baseline="0" dirty="0" smtClean="0">
                          <a:latin typeface="+mn-lt"/>
                        </a:rPr>
                        <a:t>A.E:</a:t>
                      </a:r>
                    </a:p>
                    <a:p>
                      <a:pPr algn="l"/>
                      <a:endParaRPr lang="es-MX" sz="1100" b="1" baseline="0" dirty="0" smtClean="0">
                        <a:latin typeface="+mn-lt"/>
                      </a:endParaRPr>
                    </a:p>
                    <a:p>
                      <a:pPr algn="l"/>
                      <a:endParaRPr lang="es-MX" sz="1100" b="1" dirty="0">
                        <a:latin typeface="+mn-lt"/>
                      </a:endParaRPr>
                    </a:p>
                  </a:txBody>
                  <a:tcPr/>
                </a:tc>
                <a:tc>
                  <a:txBody>
                    <a:bodyPr/>
                    <a:lstStyle/>
                    <a:p>
                      <a:pPr algn="l"/>
                      <a:r>
                        <a:rPr lang="es-MX" sz="1100" b="1" dirty="0" smtClean="0">
                          <a:latin typeface="+mn-lt"/>
                        </a:rPr>
                        <a:t>ACTIVIDAD</a:t>
                      </a:r>
                    </a:p>
                    <a:p>
                      <a:pPr algn="l"/>
                      <a:endParaRPr lang="es-MX" sz="1100" b="1" dirty="0" smtClean="0">
                        <a:latin typeface="+mn-lt"/>
                      </a:endParaRPr>
                    </a:p>
                    <a:p>
                      <a:pPr algn="l"/>
                      <a:endParaRPr lang="es-MX" sz="1100" b="1"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s-MX" sz="1100" b="1" dirty="0" smtClean="0">
                          <a:latin typeface="+mn-lt"/>
                        </a:rPr>
                        <a:t>Cuestionamientos</a:t>
                      </a:r>
                      <a:r>
                        <a:rPr lang="es-MX" sz="1100" b="1" baseline="0" dirty="0" smtClean="0">
                          <a:latin typeface="+mn-lt"/>
                        </a:rPr>
                        <a:t> a los alumnos: ¿</a:t>
                      </a:r>
                      <a:r>
                        <a:rPr lang="es-MX" sz="1100" kern="1200" dirty="0" smtClean="0">
                          <a:solidFill>
                            <a:schemeClr val="tx1"/>
                          </a:solidFill>
                          <a:effectLst/>
                          <a:latin typeface="+mn-lt"/>
                          <a:ea typeface="+mn-ea"/>
                          <a:cs typeface="+mn-cs"/>
                        </a:rPr>
                        <a:t>Que es un cocodrilo? ¿como es? ¿Que come?</a:t>
                      </a:r>
                      <a:r>
                        <a:rPr lang="es-MX" sz="1100" kern="1200" baseline="0" dirty="0" smtClean="0">
                          <a:solidFill>
                            <a:schemeClr val="tx1"/>
                          </a:solidFill>
                          <a:effectLst/>
                          <a:latin typeface="+mn-lt"/>
                          <a:ea typeface="+mn-ea"/>
                          <a:cs typeface="+mn-cs"/>
                        </a:rPr>
                        <a:t> ¿D</a:t>
                      </a:r>
                      <a:r>
                        <a:rPr lang="es-MX" sz="1100" kern="1200" dirty="0" smtClean="0">
                          <a:solidFill>
                            <a:schemeClr val="tx1"/>
                          </a:solidFill>
                          <a:effectLst/>
                          <a:latin typeface="+mn-lt"/>
                          <a:ea typeface="+mn-ea"/>
                          <a:cs typeface="+mn-cs"/>
                        </a:rPr>
                        <a:t>onde vive? De donde nace?</a:t>
                      </a:r>
                      <a:r>
                        <a:rPr lang="es-MX" sz="1100" kern="1200" baseline="0" dirty="0" smtClean="0">
                          <a:solidFill>
                            <a:schemeClr val="tx1"/>
                          </a:solidFill>
                          <a:effectLst/>
                          <a:latin typeface="+mn-lt"/>
                          <a:ea typeface="+mn-ea"/>
                          <a:cs typeface="+mn-cs"/>
                        </a:rPr>
                        <a:t> ¿Son peligrosos? ¿L</a:t>
                      </a:r>
                      <a:r>
                        <a:rPr lang="es-MX" sz="1100" kern="1200" dirty="0" smtClean="0">
                          <a:solidFill>
                            <a:schemeClr val="tx1"/>
                          </a:solidFill>
                          <a:effectLst/>
                          <a:latin typeface="+mn-lt"/>
                          <a:ea typeface="+mn-ea"/>
                          <a:cs typeface="+mn-cs"/>
                        </a:rPr>
                        <a:t>es gustaría se un cocodrilo? </a:t>
                      </a:r>
                      <a:endParaRPr lang="es-MX" sz="11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s-MX" sz="1100" b="1" dirty="0" smtClean="0">
                          <a:latin typeface="+mn-lt"/>
                        </a:rPr>
                        <a:t>Canto del cocodrilo.</a:t>
                      </a: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s-MX" sz="1100" b="1" kern="1200" dirty="0" smtClean="0">
                          <a:solidFill>
                            <a:schemeClr val="tx1"/>
                          </a:solidFill>
                          <a:effectLst/>
                          <a:latin typeface="+mn-lt"/>
                          <a:ea typeface="+mn-ea"/>
                          <a:cs typeface="+mn-cs"/>
                        </a:rPr>
                        <a:t>Abecedario móvil. </a:t>
                      </a:r>
                    </a:p>
                    <a:p>
                      <a:pPr marL="0" marR="0" indent="0" algn="l" defTabSz="914400" rtl="0" eaLnBrk="1" fontAlgn="auto" latinLnBrk="0" hangingPunct="1">
                        <a:lnSpc>
                          <a:spcPct val="100000"/>
                        </a:lnSpc>
                        <a:spcBef>
                          <a:spcPts val="0"/>
                        </a:spcBef>
                        <a:spcAft>
                          <a:spcPts val="0"/>
                        </a:spcAft>
                        <a:buClrTx/>
                        <a:buSzTx/>
                        <a:buFontTx/>
                        <a:buNone/>
                        <a:tabLst/>
                        <a:defRPr/>
                      </a:pPr>
                      <a:r>
                        <a:rPr lang="es-MX" sz="1100" b="1" kern="1200" dirty="0" smtClean="0">
                          <a:solidFill>
                            <a:schemeClr val="tx1"/>
                          </a:solidFill>
                          <a:effectLst/>
                          <a:latin typeface="+mn-lt"/>
                          <a:ea typeface="+mn-ea"/>
                          <a:cs typeface="+mn-cs"/>
                        </a:rPr>
                        <a:t>Inicio: </a:t>
                      </a:r>
                      <a:r>
                        <a:rPr lang="es-MX" sz="1100" kern="1200" dirty="0" smtClean="0">
                          <a:solidFill>
                            <a:schemeClr val="tx1"/>
                          </a:solidFill>
                          <a:effectLst/>
                          <a:latin typeface="+mn-lt"/>
                          <a:ea typeface="+mn-ea"/>
                          <a:cs typeface="+mn-cs"/>
                        </a:rPr>
                        <a:t>Se entregará letras</a:t>
                      </a:r>
                      <a:r>
                        <a:rPr lang="es-MX" sz="1100" kern="1200" baseline="0" dirty="0" smtClean="0">
                          <a:solidFill>
                            <a:schemeClr val="tx1"/>
                          </a:solidFill>
                          <a:effectLst/>
                          <a:latin typeface="+mn-lt"/>
                          <a:ea typeface="+mn-ea"/>
                          <a:cs typeface="+mn-cs"/>
                        </a:rPr>
                        <a:t> y palabras ya formadas en las mesas.</a:t>
                      </a:r>
                      <a:endParaRPr lang="es-MX" sz="11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s-MX" sz="1100" b="1" kern="1200" dirty="0" smtClean="0">
                          <a:solidFill>
                            <a:schemeClr val="tx1"/>
                          </a:solidFill>
                          <a:effectLst/>
                          <a:latin typeface="+mn-lt"/>
                          <a:ea typeface="+mn-ea"/>
                          <a:cs typeface="+mn-cs"/>
                        </a:rPr>
                        <a:t>Desarrollo:</a:t>
                      </a:r>
                      <a:r>
                        <a:rPr lang="es-MX" sz="1100" b="1" kern="1200" baseline="0" dirty="0" smtClean="0">
                          <a:solidFill>
                            <a:schemeClr val="tx1"/>
                          </a:solidFill>
                          <a:effectLst/>
                          <a:latin typeface="+mn-lt"/>
                          <a:ea typeface="+mn-ea"/>
                          <a:cs typeface="+mn-cs"/>
                        </a:rPr>
                        <a:t> </a:t>
                      </a:r>
                      <a:r>
                        <a:rPr lang="es-MX" sz="1100" kern="1200" dirty="0" smtClean="0">
                          <a:solidFill>
                            <a:schemeClr val="tx1"/>
                          </a:solidFill>
                          <a:effectLst/>
                          <a:latin typeface="+mn-lt"/>
                          <a:ea typeface="+mn-ea"/>
                          <a:cs typeface="+mn-cs"/>
                        </a:rPr>
                        <a:t>Se</a:t>
                      </a:r>
                      <a:r>
                        <a:rPr lang="es-MX" sz="1100" kern="1200" baseline="0" dirty="0" smtClean="0">
                          <a:solidFill>
                            <a:schemeClr val="tx1"/>
                          </a:solidFill>
                          <a:effectLst/>
                          <a:latin typeface="+mn-lt"/>
                          <a:ea typeface="+mn-ea"/>
                          <a:cs typeface="+mn-cs"/>
                        </a:rPr>
                        <a:t> formará la p</a:t>
                      </a:r>
                      <a:r>
                        <a:rPr lang="es-MX" sz="1100" kern="1200" dirty="0" smtClean="0">
                          <a:solidFill>
                            <a:schemeClr val="tx1"/>
                          </a:solidFill>
                          <a:effectLst/>
                          <a:latin typeface="+mn-lt"/>
                          <a:ea typeface="+mn-ea"/>
                          <a:cs typeface="+mn-cs"/>
                        </a:rPr>
                        <a:t>alabra cocodrilo. (se escribe la palabra primero en una tira de papel).</a:t>
                      </a:r>
                    </a:p>
                    <a:p>
                      <a:pPr marL="0" marR="0" indent="0" algn="l" defTabSz="914400" rtl="0" eaLnBrk="1" fontAlgn="auto" latinLnBrk="0" hangingPunct="1">
                        <a:lnSpc>
                          <a:spcPct val="100000"/>
                        </a:lnSpc>
                        <a:spcBef>
                          <a:spcPts val="0"/>
                        </a:spcBef>
                        <a:spcAft>
                          <a:spcPts val="0"/>
                        </a:spcAft>
                        <a:buClrTx/>
                        <a:buSzTx/>
                        <a:buFontTx/>
                        <a:buNone/>
                        <a:tabLst/>
                        <a:defRPr/>
                      </a:pPr>
                      <a:r>
                        <a:rPr lang="es-MX" sz="1100" b="1" kern="1200" dirty="0" smtClean="0">
                          <a:solidFill>
                            <a:schemeClr val="tx1"/>
                          </a:solidFill>
                          <a:effectLst/>
                          <a:latin typeface="+mn-lt"/>
                          <a:ea typeface="+mn-ea"/>
                          <a:cs typeface="+mn-cs"/>
                        </a:rPr>
                        <a:t>Cierre:</a:t>
                      </a:r>
                      <a:r>
                        <a:rPr lang="es-MX" sz="1100" b="1" kern="1200" baseline="0" dirty="0" smtClean="0">
                          <a:solidFill>
                            <a:schemeClr val="tx1"/>
                          </a:solidFill>
                          <a:effectLst/>
                          <a:latin typeface="+mn-lt"/>
                          <a:ea typeface="+mn-ea"/>
                          <a:cs typeface="+mn-cs"/>
                        </a:rPr>
                        <a:t> </a:t>
                      </a:r>
                      <a:r>
                        <a:rPr lang="es-MX" sz="1100" b="0" kern="1200" baseline="0" dirty="0" smtClean="0">
                          <a:solidFill>
                            <a:schemeClr val="tx1"/>
                          </a:solidFill>
                          <a:effectLst/>
                          <a:latin typeface="+mn-lt"/>
                          <a:ea typeface="+mn-ea"/>
                          <a:cs typeface="+mn-cs"/>
                        </a:rPr>
                        <a:t>Se</a:t>
                      </a:r>
                      <a:r>
                        <a:rPr lang="es-MX" sz="1100" kern="1200" dirty="0" smtClean="0">
                          <a:solidFill>
                            <a:schemeClr val="tx1"/>
                          </a:solidFill>
                          <a:effectLst/>
                          <a:latin typeface="+mn-lt"/>
                          <a:ea typeface="+mn-ea"/>
                          <a:cs typeface="+mn-cs"/>
                        </a:rPr>
                        <a:t> contará el numero de letras</a:t>
                      </a:r>
                      <a:r>
                        <a:rPr lang="es-MX" sz="1100" kern="1200" baseline="0" dirty="0" smtClean="0">
                          <a:solidFill>
                            <a:schemeClr val="tx1"/>
                          </a:solidFill>
                          <a:effectLst/>
                          <a:latin typeface="+mn-lt"/>
                          <a:ea typeface="+mn-ea"/>
                          <a:cs typeface="+mn-cs"/>
                        </a:rPr>
                        <a:t> que contiene dicha palabra.</a:t>
                      </a:r>
                      <a:endParaRPr lang="es-MX" sz="11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b="1"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b="1" dirty="0" smtClean="0">
                        <a:latin typeface="+mn-lt"/>
                      </a:endParaRPr>
                    </a:p>
                    <a:p>
                      <a:pPr algn="l"/>
                      <a:endParaRPr lang="es-MX" sz="1100" b="1" dirty="0" smtClean="0">
                        <a:latin typeface="+mn-lt"/>
                      </a:endParaRPr>
                    </a:p>
                  </a:txBody>
                  <a:tcPr/>
                </a:tc>
                <a:tc>
                  <a:txBody>
                    <a:bodyPr/>
                    <a:lstStyle/>
                    <a:p>
                      <a:pPr algn="l"/>
                      <a:r>
                        <a:rPr lang="es-MX" sz="1100" b="1" dirty="0" smtClean="0">
                          <a:latin typeface="+mn-lt"/>
                        </a:rPr>
                        <a:t>TIEMPO</a:t>
                      </a:r>
                    </a:p>
                    <a:p>
                      <a:pPr algn="l"/>
                      <a:endParaRPr lang="es-MX" sz="1100" b="1" dirty="0" smtClean="0">
                        <a:latin typeface="+mn-lt"/>
                      </a:endParaRPr>
                    </a:p>
                    <a:p>
                      <a:pPr algn="l"/>
                      <a:endParaRPr lang="es-MX" sz="1100" b="1" dirty="0" smtClean="0">
                        <a:latin typeface="+mn-lt"/>
                      </a:endParaRPr>
                    </a:p>
                    <a:p>
                      <a:pPr algn="l"/>
                      <a:r>
                        <a:rPr lang="es-MX" sz="1100" b="0" dirty="0" smtClean="0">
                          <a:latin typeface="+mn-lt"/>
                        </a:rPr>
                        <a:t>10</a:t>
                      </a:r>
                      <a:r>
                        <a:rPr lang="es-MX" sz="1100" b="0" baseline="0" dirty="0" smtClean="0">
                          <a:latin typeface="+mn-lt"/>
                        </a:rPr>
                        <a:t> minutos.</a:t>
                      </a: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r>
                        <a:rPr lang="es-MX" sz="1100" b="0" baseline="0" dirty="0" smtClean="0">
                          <a:latin typeface="+mn-lt"/>
                        </a:rPr>
                        <a:t>10 minutos.</a:t>
                      </a:r>
                      <a:endParaRPr lang="es-MX" sz="1100" b="0" dirty="0">
                        <a:latin typeface="+mn-lt"/>
                      </a:endParaRPr>
                    </a:p>
                  </a:txBody>
                  <a:tcPr/>
                </a:tc>
                <a:tc>
                  <a:txBody>
                    <a:bodyPr/>
                    <a:lstStyle/>
                    <a:p>
                      <a:pPr algn="l"/>
                      <a:r>
                        <a:rPr lang="es-MX" sz="1100" b="1" dirty="0" smtClean="0">
                          <a:latin typeface="+mn-lt"/>
                        </a:rPr>
                        <a:t>ORGANIZACIÓN</a:t>
                      </a:r>
                    </a:p>
                    <a:p>
                      <a:pPr algn="l"/>
                      <a:r>
                        <a:rPr lang="es-MX" sz="1100" b="1" dirty="0" smtClean="0">
                          <a:latin typeface="+mn-lt"/>
                        </a:rPr>
                        <a:t>Y ESPACIO</a:t>
                      </a:r>
                    </a:p>
                    <a:p>
                      <a:pPr algn="l"/>
                      <a:endParaRPr lang="es-MX" sz="1100" b="1" dirty="0" smtClean="0">
                        <a:latin typeface="+mn-lt"/>
                      </a:endParaRPr>
                    </a:p>
                    <a:p>
                      <a:pPr algn="l"/>
                      <a:r>
                        <a:rPr lang="es-MX" sz="1100" b="0" dirty="0" smtClean="0">
                          <a:latin typeface="+mn-lt"/>
                        </a:rPr>
                        <a:t>Grupal.</a:t>
                      </a:r>
                    </a:p>
                    <a:p>
                      <a:pPr algn="l"/>
                      <a:r>
                        <a:rPr lang="es-MX" sz="1100" b="0" dirty="0" smtClean="0">
                          <a:latin typeface="+mn-lt"/>
                        </a:rPr>
                        <a:t>Dentro</a:t>
                      </a:r>
                      <a:r>
                        <a:rPr lang="es-MX" sz="1100" b="0" baseline="0" dirty="0" smtClean="0">
                          <a:latin typeface="+mn-lt"/>
                        </a:rPr>
                        <a:t> del salón.</a:t>
                      </a: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r>
                        <a:rPr lang="es-MX" sz="1100" b="0" baseline="0" dirty="0" smtClean="0">
                          <a:latin typeface="+mn-lt"/>
                        </a:rPr>
                        <a:t>Individual.</a:t>
                      </a:r>
                    </a:p>
                    <a:p>
                      <a:pPr algn="l"/>
                      <a:r>
                        <a:rPr lang="es-MX" sz="1100" b="0" baseline="0" dirty="0" smtClean="0">
                          <a:latin typeface="+mn-lt"/>
                        </a:rPr>
                        <a:t>Dentro del salón.</a:t>
                      </a:r>
                      <a:endParaRPr lang="es-MX" sz="1100" b="0" dirty="0" smtClean="0">
                        <a:latin typeface="+mn-lt"/>
                      </a:endParaRPr>
                    </a:p>
                  </a:txBody>
                  <a:tcPr/>
                </a:tc>
                <a:tc>
                  <a:txBody>
                    <a:bodyPr/>
                    <a:lstStyle/>
                    <a:p>
                      <a:pPr algn="l"/>
                      <a:r>
                        <a:rPr lang="es-MX" sz="1100" b="1" dirty="0" smtClean="0">
                          <a:latin typeface="+mn-lt"/>
                        </a:rPr>
                        <a:t>MATERIALES</a:t>
                      </a:r>
                    </a:p>
                    <a:p>
                      <a:pPr algn="l"/>
                      <a:endParaRPr lang="es-MX" sz="1100" b="1" dirty="0" smtClean="0">
                        <a:latin typeface="+mn-lt"/>
                      </a:endParaRPr>
                    </a:p>
                    <a:p>
                      <a:pPr algn="l"/>
                      <a:endParaRPr lang="es-MX" sz="1100" b="1" dirty="0" smtClean="0">
                        <a:latin typeface="+mn-lt"/>
                      </a:endParaRPr>
                    </a:p>
                    <a:p>
                      <a:pPr algn="l"/>
                      <a:r>
                        <a:rPr lang="es-MX" sz="1100" b="0" dirty="0" smtClean="0">
                          <a:latin typeface="+mn-lt"/>
                        </a:rPr>
                        <a:t>Canción</a:t>
                      </a:r>
                    </a:p>
                    <a:p>
                      <a:pPr algn="l"/>
                      <a:endParaRPr lang="es-MX" sz="1100" b="0" dirty="0" smtClean="0">
                        <a:latin typeface="+mn-lt"/>
                      </a:endParaRPr>
                    </a:p>
                    <a:p>
                      <a:pPr algn="l"/>
                      <a:endParaRPr lang="es-MX" sz="1100" b="0" dirty="0" smtClean="0">
                        <a:latin typeface="+mn-lt"/>
                      </a:endParaRPr>
                    </a:p>
                    <a:p>
                      <a:pPr algn="l"/>
                      <a:endParaRPr lang="es-MX" sz="1100" b="0" dirty="0" smtClean="0">
                        <a:latin typeface="+mn-lt"/>
                      </a:endParaRPr>
                    </a:p>
                    <a:p>
                      <a:pPr algn="l"/>
                      <a:endParaRPr lang="es-MX" sz="1100" b="0" dirty="0" smtClean="0">
                        <a:latin typeface="+mn-lt"/>
                      </a:endParaRPr>
                    </a:p>
                    <a:p>
                      <a:pPr algn="l"/>
                      <a:endParaRPr lang="es-MX" sz="1100" b="0" dirty="0" smtClean="0">
                        <a:latin typeface="+mn-lt"/>
                      </a:endParaRPr>
                    </a:p>
                    <a:p>
                      <a:pPr algn="l"/>
                      <a:endParaRPr lang="es-MX" sz="1100" b="0" dirty="0" smtClean="0">
                        <a:latin typeface="+mn-lt"/>
                      </a:endParaRPr>
                    </a:p>
                    <a:p>
                      <a:pPr algn="l"/>
                      <a:endParaRPr lang="es-MX" sz="1100" b="0" dirty="0" smtClean="0">
                        <a:latin typeface="+mn-lt"/>
                      </a:endParaRPr>
                    </a:p>
                    <a:p>
                      <a:pPr algn="l"/>
                      <a:endParaRPr lang="es-MX" sz="1100" b="0" dirty="0" smtClean="0">
                        <a:latin typeface="+mn-lt"/>
                      </a:endParaRPr>
                    </a:p>
                    <a:p>
                      <a:pPr algn="l"/>
                      <a:endParaRPr lang="es-MX" sz="1100" b="0" dirty="0" smtClean="0">
                        <a:latin typeface="+mn-lt"/>
                      </a:endParaRPr>
                    </a:p>
                    <a:p>
                      <a:pPr algn="l"/>
                      <a:endParaRPr lang="es-MX" sz="1100" b="0" dirty="0" smtClean="0">
                        <a:latin typeface="+mn-lt"/>
                      </a:endParaRPr>
                    </a:p>
                    <a:p>
                      <a:pPr algn="l"/>
                      <a:r>
                        <a:rPr lang="es-MX" sz="1100" b="0" dirty="0" smtClean="0">
                          <a:latin typeface="+mn-lt"/>
                        </a:rPr>
                        <a:t>Abecedario</a:t>
                      </a:r>
                      <a:r>
                        <a:rPr lang="es-MX" sz="1100" b="0" baseline="0" dirty="0" smtClean="0">
                          <a:latin typeface="+mn-lt"/>
                        </a:rPr>
                        <a:t> móvil y palabras formadas.</a:t>
                      </a:r>
                      <a:endParaRPr lang="es-MX" sz="1100" b="0" dirty="0" smtClean="0">
                        <a:latin typeface="+mn-lt"/>
                      </a:endParaRPr>
                    </a:p>
                  </a:txBody>
                  <a:tcPr/>
                </a:tc>
                <a:tc>
                  <a:txBody>
                    <a:bodyPr/>
                    <a:lstStyle/>
                    <a:p>
                      <a:pPr algn="l"/>
                      <a:r>
                        <a:rPr lang="es-MX" sz="1100" b="1" dirty="0" smtClean="0">
                          <a:latin typeface="+mn-lt"/>
                        </a:rPr>
                        <a:t>EVALUACION</a:t>
                      </a:r>
                      <a:endParaRPr lang="es-MX" sz="1100" b="1" dirty="0">
                        <a:latin typeface="+mn-lt"/>
                      </a:endParaRPr>
                    </a:p>
                  </a:txBody>
                  <a:tcPr/>
                </a:tc>
                <a:tc>
                  <a:txBody>
                    <a:bodyPr/>
                    <a:lstStyle/>
                    <a:p>
                      <a:pPr algn="l"/>
                      <a:r>
                        <a:rPr lang="es-MX" sz="1100" b="1" dirty="0" smtClean="0">
                          <a:latin typeface="+mn-lt"/>
                        </a:rPr>
                        <a:t>OBSERVACION</a:t>
                      </a:r>
                      <a:endParaRPr lang="es-MX" sz="1100" b="1" dirty="0">
                        <a:latin typeface="+mn-lt"/>
                      </a:endParaRPr>
                    </a:p>
                  </a:txBody>
                  <a:tcPr/>
                </a:tc>
              </a:tr>
            </a:tbl>
          </a:graphicData>
        </a:graphic>
      </p:graphicFrame>
      <p:cxnSp>
        <p:nvCxnSpPr>
          <p:cNvPr id="3" name="2 Conector recto"/>
          <p:cNvCxnSpPr/>
          <p:nvPr/>
        </p:nvCxnSpPr>
        <p:spPr>
          <a:xfrm>
            <a:off x="107504" y="980728"/>
            <a:ext cx="8964488" cy="0"/>
          </a:xfrm>
          <a:prstGeom prst="line">
            <a:avLst/>
          </a:prstGeom>
          <a:ln>
            <a:solidFill>
              <a:schemeClr val="tx1"/>
            </a:solidFill>
          </a:ln>
        </p:spPr>
        <p:style>
          <a:lnRef idx="1">
            <a:schemeClr val="accent4"/>
          </a:lnRef>
          <a:fillRef idx="0">
            <a:schemeClr val="accent4"/>
          </a:fillRef>
          <a:effectRef idx="0">
            <a:schemeClr val="accent4"/>
          </a:effectRef>
          <a:fontRef idx="minor">
            <a:schemeClr val="tx1"/>
          </a:fontRef>
        </p:style>
      </p:cxnSp>
      <p:sp>
        <p:nvSpPr>
          <p:cNvPr id="4" name="3 CuadroTexto"/>
          <p:cNvSpPr txBox="1"/>
          <p:nvPr/>
        </p:nvSpPr>
        <p:spPr>
          <a:xfrm>
            <a:off x="539552" y="116632"/>
            <a:ext cx="3312368" cy="369332"/>
          </a:xfrm>
          <a:prstGeom prst="rect">
            <a:avLst/>
          </a:prstGeom>
          <a:noFill/>
        </p:spPr>
        <p:txBody>
          <a:bodyPr wrap="square" rtlCol="0">
            <a:spAutoFit/>
          </a:bodyPr>
          <a:lstStyle/>
          <a:p>
            <a:r>
              <a:rPr lang="es-MX" b="1" dirty="0" smtClean="0"/>
              <a:t>Fecha: Jueves 27 de Noviembre.</a:t>
            </a:r>
            <a:endParaRPr lang="es-MX" b="1" dirty="0"/>
          </a:p>
        </p:txBody>
      </p:sp>
    </p:spTree>
    <p:extLst>
      <p:ext uri="{BB962C8B-B14F-4D97-AF65-F5344CB8AC3E}">
        <p14:creationId xmlns:p14="http://schemas.microsoft.com/office/powerpoint/2010/main" val="30575999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2101865784"/>
              </p:ext>
            </p:extLst>
          </p:nvPr>
        </p:nvGraphicFramePr>
        <p:xfrm>
          <a:off x="96887" y="260648"/>
          <a:ext cx="9036497" cy="2773680"/>
        </p:xfrm>
        <a:graphic>
          <a:graphicData uri="http://schemas.openxmlformats.org/drawingml/2006/table">
            <a:tbl>
              <a:tblPr firstRow="1" bandRow="1">
                <a:tableStyleId>{5940675A-B579-460E-94D1-54222C63F5DA}</a:tableStyleId>
              </a:tblPr>
              <a:tblGrid>
                <a:gridCol w="1166000"/>
                <a:gridCol w="2477750"/>
                <a:gridCol w="801624"/>
                <a:gridCol w="1311749"/>
                <a:gridCol w="1093125"/>
                <a:gridCol w="1081249"/>
                <a:gridCol w="1105000"/>
              </a:tblGrid>
              <a:tr h="353415">
                <a:tc>
                  <a:txBody>
                    <a:bodyPr/>
                    <a:lstStyle/>
                    <a:p>
                      <a:pPr algn="l"/>
                      <a:r>
                        <a:rPr lang="es-MX" sz="1100" b="1" dirty="0" smtClean="0">
                          <a:latin typeface="+mn-lt"/>
                        </a:rPr>
                        <a:t>CAMPO</a:t>
                      </a:r>
                      <a:r>
                        <a:rPr lang="es-MX" sz="1100" b="1" baseline="0" dirty="0" smtClean="0">
                          <a:latin typeface="+mn-lt"/>
                        </a:rPr>
                        <a:t>, COMP. Y AP ESP.</a:t>
                      </a:r>
                    </a:p>
                    <a:p>
                      <a:pPr algn="l"/>
                      <a:endParaRPr lang="es-MX" sz="1100" b="1" baseline="0" dirty="0" smtClean="0">
                        <a:latin typeface="+mn-lt"/>
                      </a:endParaRPr>
                    </a:p>
                    <a:p>
                      <a:pPr algn="l"/>
                      <a:r>
                        <a:rPr lang="es-MX" sz="1100" b="1" baseline="0" dirty="0" smtClean="0">
                          <a:latin typeface="+mn-lt"/>
                        </a:rPr>
                        <a:t>C.F: </a:t>
                      </a:r>
                    </a:p>
                    <a:p>
                      <a:pPr algn="l"/>
                      <a:r>
                        <a:rPr lang="es-MX" sz="1100" b="1" baseline="0" dirty="0" smtClean="0">
                          <a:latin typeface="+mn-lt"/>
                        </a:rPr>
                        <a:t>Aspecto: </a:t>
                      </a:r>
                      <a:endParaRPr lang="es-MX" sz="1100" b="0" baseline="0" dirty="0" smtClean="0">
                        <a:latin typeface="+mn-lt"/>
                      </a:endParaRPr>
                    </a:p>
                    <a:p>
                      <a:pPr algn="l"/>
                      <a:r>
                        <a:rPr lang="es-MX" sz="1100" b="1" baseline="0" dirty="0" smtClean="0">
                          <a:latin typeface="+mn-lt"/>
                        </a:rPr>
                        <a:t>Competencia:</a:t>
                      </a:r>
                    </a:p>
                    <a:p>
                      <a:pPr algn="l"/>
                      <a:r>
                        <a:rPr lang="es-MX" sz="1100" b="1" baseline="0" dirty="0" smtClean="0">
                          <a:latin typeface="+mn-lt"/>
                        </a:rPr>
                        <a:t>A.E:</a:t>
                      </a:r>
                    </a:p>
                    <a:p>
                      <a:pPr algn="l"/>
                      <a:endParaRPr lang="es-MX" sz="1100" b="1" dirty="0">
                        <a:latin typeface="+mn-lt"/>
                      </a:endParaRPr>
                    </a:p>
                  </a:txBody>
                  <a:tcPr/>
                </a:tc>
                <a:tc>
                  <a:txBody>
                    <a:bodyPr/>
                    <a:lstStyle/>
                    <a:p>
                      <a:pPr algn="l"/>
                      <a:r>
                        <a:rPr lang="es-MX" sz="1100" b="1" dirty="0" smtClean="0">
                          <a:latin typeface="+mn-lt"/>
                        </a:rPr>
                        <a:t>ACTIVIDAD</a:t>
                      </a:r>
                    </a:p>
                    <a:p>
                      <a:pPr algn="l"/>
                      <a:endParaRPr lang="es-MX" sz="1100" b="1" dirty="0" smtClean="0">
                        <a:latin typeface="+mn-lt"/>
                      </a:endParaRPr>
                    </a:p>
                    <a:p>
                      <a:pPr algn="l"/>
                      <a:endParaRPr lang="es-MX" sz="1100" b="1" dirty="0" smtClean="0">
                        <a:latin typeface="+mn-lt"/>
                      </a:endParaRPr>
                    </a:p>
                    <a:p>
                      <a:pPr algn="l"/>
                      <a:r>
                        <a:rPr lang="es-MX" sz="1100" b="1" dirty="0" smtClean="0">
                          <a:latin typeface="+mn-lt"/>
                        </a:rPr>
                        <a:t>Creando</a:t>
                      </a:r>
                      <a:r>
                        <a:rPr lang="es-MX" sz="1100" b="1" baseline="0" dirty="0" smtClean="0">
                          <a:latin typeface="+mn-lt"/>
                        </a:rPr>
                        <a:t> un cocodrilo.</a:t>
                      </a:r>
                    </a:p>
                    <a:p>
                      <a:pPr algn="l"/>
                      <a:r>
                        <a:rPr lang="es-MX" sz="1100" b="1" baseline="0" dirty="0" smtClean="0">
                          <a:latin typeface="+mn-lt"/>
                        </a:rPr>
                        <a:t>Inicio: </a:t>
                      </a:r>
                      <a:r>
                        <a:rPr lang="es-MX" sz="1100" b="0" baseline="0" dirty="0" smtClean="0">
                          <a:latin typeface="+mn-lt"/>
                        </a:rPr>
                        <a:t>Se utilizará material reciclable, encargado días antes, para la elaboración de un cocodrilo.</a:t>
                      </a:r>
                    </a:p>
                    <a:p>
                      <a:pPr algn="l"/>
                      <a:r>
                        <a:rPr lang="es-MX" sz="1100" b="1" baseline="0" dirty="0" smtClean="0">
                          <a:latin typeface="+mn-lt"/>
                        </a:rPr>
                        <a:t>Desarrollo: </a:t>
                      </a:r>
                      <a:r>
                        <a:rPr lang="es-MX" sz="1100" b="0" baseline="0" dirty="0" smtClean="0">
                          <a:latin typeface="+mn-lt"/>
                        </a:rPr>
                        <a:t>Se pegaran partes de material alrededor del cuerpo del cocodrilo, </a:t>
                      </a:r>
                    </a:p>
                    <a:p>
                      <a:pPr algn="l"/>
                      <a:r>
                        <a:rPr lang="es-MX" sz="1100" b="1" baseline="0" dirty="0" smtClean="0">
                          <a:latin typeface="+mn-lt"/>
                        </a:rPr>
                        <a:t>Cierre:</a:t>
                      </a:r>
                      <a:endParaRPr lang="es-MX" sz="1100" b="1" dirty="0" smtClean="0">
                        <a:latin typeface="+mn-lt"/>
                      </a:endParaRPr>
                    </a:p>
                    <a:p>
                      <a:pPr algn="l"/>
                      <a:r>
                        <a:rPr lang="es-MX" sz="1100" b="0" dirty="0" smtClean="0">
                          <a:latin typeface="+mn-lt"/>
                        </a:rPr>
                        <a:t>Realización de un cocodrilo</a:t>
                      </a:r>
                      <a:r>
                        <a:rPr lang="es-MX" sz="1100" b="0" baseline="0" dirty="0" smtClean="0">
                          <a:latin typeface="+mn-lt"/>
                        </a:rPr>
                        <a:t> con material reciclable.</a:t>
                      </a:r>
                    </a:p>
                    <a:p>
                      <a:pPr algn="l"/>
                      <a:endParaRPr lang="es-MX" sz="1100" b="1" dirty="0" smtClean="0">
                        <a:latin typeface="+mn-lt"/>
                      </a:endParaRPr>
                    </a:p>
                    <a:p>
                      <a:pPr algn="l"/>
                      <a:endParaRPr lang="es-MX" sz="1100" b="1" dirty="0" smtClean="0">
                        <a:latin typeface="+mn-lt"/>
                      </a:endParaRPr>
                    </a:p>
                    <a:p>
                      <a:pPr algn="l"/>
                      <a:endParaRPr lang="es-MX" sz="1100" b="1" dirty="0">
                        <a:latin typeface="+mn-lt"/>
                      </a:endParaRPr>
                    </a:p>
                  </a:txBody>
                  <a:tcPr/>
                </a:tc>
                <a:tc>
                  <a:txBody>
                    <a:bodyPr/>
                    <a:lstStyle/>
                    <a:p>
                      <a:pPr algn="l"/>
                      <a:r>
                        <a:rPr lang="es-MX" sz="1100" b="1" dirty="0" smtClean="0">
                          <a:latin typeface="+mn-lt"/>
                        </a:rPr>
                        <a:t>TIEMPO</a:t>
                      </a:r>
                    </a:p>
                    <a:p>
                      <a:pPr algn="l"/>
                      <a:endParaRPr lang="es-MX" sz="1100" b="1" dirty="0" smtClean="0">
                        <a:latin typeface="+mn-lt"/>
                      </a:endParaRPr>
                    </a:p>
                    <a:p>
                      <a:pPr algn="l"/>
                      <a:endParaRPr lang="es-MX" sz="1100" b="1" dirty="0" smtClean="0">
                        <a:latin typeface="+mn-lt"/>
                      </a:endParaRPr>
                    </a:p>
                    <a:p>
                      <a:pPr algn="l"/>
                      <a:r>
                        <a:rPr lang="es-MX" sz="1100" b="0" dirty="0" smtClean="0">
                          <a:latin typeface="+mn-lt"/>
                        </a:rPr>
                        <a:t>15 minutos.</a:t>
                      </a:r>
                      <a:endParaRPr lang="es-MX" sz="1100" b="0" dirty="0">
                        <a:latin typeface="+mn-lt"/>
                      </a:endParaRPr>
                    </a:p>
                  </a:txBody>
                  <a:tcPr/>
                </a:tc>
                <a:tc>
                  <a:txBody>
                    <a:bodyPr/>
                    <a:lstStyle/>
                    <a:p>
                      <a:pPr algn="l"/>
                      <a:r>
                        <a:rPr lang="es-MX" sz="1100" b="1" dirty="0" smtClean="0">
                          <a:latin typeface="+mn-lt"/>
                        </a:rPr>
                        <a:t>ORGANIZACIÓN</a:t>
                      </a:r>
                    </a:p>
                    <a:p>
                      <a:pPr algn="l"/>
                      <a:r>
                        <a:rPr lang="es-MX" sz="1100" b="1" dirty="0" smtClean="0">
                          <a:latin typeface="+mn-lt"/>
                        </a:rPr>
                        <a:t>Y ESPACIO</a:t>
                      </a:r>
                    </a:p>
                    <a:p>
                      <a:pPr algn="l"/>
                      <a:endParaRPr lang="es-MX" sz="1100" b="1" dirty="0" smtClean="0">
                        <a:latin typeface="+mn-lt"/>
                      </a:endParaRPr>
                    </a:p>
                    <a:p>
                      <a:pPr algn="l"/>
                      <a:r>
                        <a:rPr lang="es-MX" sz="1100" b="0" dirty="0" smtClean="0">
                          <a:latin typeface="+mn-lt"/>
                        </a:rPr>
                        <a:t>Equipo.</a:t>
                      </a:r>
                    </a:p>
                    <a:p>
                      <a:pPr algn="l"/>
                      <a:r>
                        <a:rPr lang="es-MX" sz="1100" b="0" dirty="0" smtClean="0">
                          <a:latin typeface="+mn-lt"/>
                        </a:rPr>
                        <a:t>Dentro</a:t>
                      </a:r>
                      <a:r>
                        <a:rPr lang="es-MX" sz="1100" b="0" baseline="0" dirty="0" smtClean="0">
                          <a:latin typeface="+mn-lt"/>
                        </a:rPr>
                        <a:t> del salón.</a:t>
                      </a:r>
                      <a:endParaRPr lang="es-MX" sz="1100" b="0" dirty="0">
                        <a:latin typeface="+mn-lt"/>
                      </a:endParaRPr>
                    </a:p>
                  </a:txBody>
                  <a:tcPr/>
                </a:tc>
                <a:tc>
                  <a:txBody>
                    <a:bodyPr/>
                    <a:lstStyle/>
                    <a:p>
                      <a:pPr algn="l"/>
                      <a:r>
                        <a:rPr lang="es-MX" sz="1100" b="1" dirty="0" smtClean="0">
                          <a:latin typeface="+mn-lt"/>
                        </a:rPr>
                        <a:t>MATERIALES</a:t>
                      </a:r>
                    </a:p>
                    <a:p>
                      <a:pPr algn="l"/>
                      <a:endParaRPr lang="es-MX" sz="1100" b="1" dirty="0" smtClean="0">
                        <a:latin typeface="+mn-lt"/>
                      </a:endParaRPr>
                    </a:p>
                    <a:p>
                      <a:pPr algn="l"/>
                      <a:endParaRPr lang="es-MX" sz="1100" b="0" dirty="0" smtClean="0">
                        <a:latin typeface="+mn-lt"/>
                      </a:endParaRPr>
                    </a:p>
                    <a:p>
                      <a:pPr algn="l"/>
                      <a:r>
                        <a:rPr lang="es-MX" sz="1100" b="0" dirty="0" smtClean="0">
                          <a:latin typeface="+mn-lt"/>
                        </a:rPr>
                        <a:t>Material reciclable.</a:t>
                      </a:r>
                      <a:r>
                        <a:rPr lang="es-MX" sz="1100" b="0" baseline="0" dirty="0" smtClean="0">
                          <a:latin typeface="+mn-lt"/>
                        </a:rPr>
                        <a:t> (cartón, plástico, cartón, papel etc.).</a:t>
                      </a:r>
                      <a:endParaRPr lang="es-MX" sz="1100" b="0" dirty="0">
                        <a:latin typeface="+mn-lt"/>
                      </a:endParaRPr>
                    </a:p>
                  </a:txBody>
                  <a:tcPr/>
                </a:tc>
                <a:tc>
                  <a:txBody>
                    <a:bodyPr/>
                    <a:lstStyle/>
                    <a:p>
                      <a:pPr algn="l"/>
                      <a:r>
                        <a:rPr lang="es-MX" sz="1100" b="1" dirty="0" smtClean="0">
                          <a:latin typeface="+mn-lt"/>
                        </a:rPr>
                        <a:t>EVALUACION</a:t>
                      </a:r>
                    </a:p>
                    <a:p>
                      <a:pPr algn="l"/>
                      <a:endParaRPr lang="es-MX" sz="1100" b="1" dirty="0" smtClean="0">
                        <a:latin typeface="+mn-lt"/>
                      </a:endParaRPr>
                    </a:p>
                    <a:p>
                      <a:pPr algn="l"/>
                      <a:endParaRPr lang="es-MX" sz="1100" b="1" dirty="0" smtClean="0">
                        <a:latin typeface="+mn-lt"/>
                      </a:endParaRPr>
                    </a:p>
                    <a:p>
                      <a:pPr algn="l"/>
                      <a:r>
                        <a:rPr lang="es-MX" sz="1100" b="0" dirty="0" smtClean="0">
                          <a:latin typeface="+mn-lt"/>
                        </a:rPr>
                        <a:t>Mediante la observación el como el alumno interpreta y sigue los pasos para la elaboración de</a:t>
                      </a:r>
                      <a:r>
                        <a:rPr lang="es-MX" sz="1100" b="0" baseline="0" dirty="0" smtClean="0">
                          <a:latin typeface="+mn-lt"/>
                        </a:rPr>
                        <a:t>l cocodrilo.</a:t>
                      </a:r>
                      <a:endParaRPr lang="es-MX" sz="1100" b="0" dirty="0">
                        <a:latin typeface="+mn-lt"/>
                      </a:endParaRPr>
                    </a:p>
                  </a:txBody>
                  <a:tcPr/>
                </a:tc>
                <a:tc>
                  <a:txBody>
                    <a:bodyPr/>
                    <a:lstStyle/>
                    <a:p>
                      <a:pPr algn="l"/>
                      <a:r>
                        <a:rPr lang="es-MX" sz="1100" b="1" dirty="0" smtClean="0">
                          <a:latin typeface="+mn-lt"/>
                        </a:rPr>
                        <a:t>OBSERVACION</a:t>
                      </a:r>
                      <a:endParaRPr lang="es-MX" sz="1100" b="1" dirty="0">
                        <a:latin typeface="+mn-lt"/>
                      </a:endParaRPr>
                    </a:p>
                  </a:txBody>
                  <a:tcPr/>
                </a:tc>
              </a:tr>
            </a:tbl>
          </a:graphicData>
        </a:graphic>
      </p:graphicFrame>
      <p:cxnSp>
        <p:nvCxnSpPr>
          <p:cNvPr id="3" name="2 Conector recto"/>
          <p:cNvCxnSpPr/>
          <p:nvPr/>
        </p:nvCxnSpPr>
        <p:spPr>
          <a:xfrm>
            <a:off x="0" y="692696"/>
            <a:ext cx="9150648" cy="0"/>
          </a:xfrm>
          <a:prstGeom prst="line">
            <a:avLst/>
          </a:prstGeom>
          <a:ln>
            <a:solidFill>
              <a:schemeClr val="tx1"/>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28976778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809015229"/>
              </p:ext>
            </p:extLst>
          </p:nvPr>
        </p:nvGraphicFramePr>
        <p:xfrm>
          <a:off x="72007" y="116632"/>
          <a:ext cx="9036497" cy="5455920"/>
        </p:xfrm>
        <a:graphic>
          <a:graphicData uri="http://schemas.openxmlformats.org/drawingml/2006/table">
            <a:tbl>
              <a:tblPr firstRow="1" bandRow="1">
                <a:tableStyleId>{5940675A-B579-460E-94D1-54222C63F5DA}</a:tableStyleId>
              </a:tblPr>
              <a:tblGrid>
                <a:gridCol w="1166000"/>
                <a:gridCol w="2477750"/>
                <a:gridCol w="801624"/>
                <a:gridCol w="1311749"/>
                <a:gridCol w="1093125"/>
                <a:gridCol w="1166000"/>
                <a:gridCol w="1020249"/>
              </a:tblGrid>
              <a:tr h="353415">
                <a:tc>
                  <a:txBody>
                    <a:bodyPr/>
                    <a:lstStyle/>
                    <a:p>
                      <a:pPr algn="l"/>
                      <a:r>
                        <a:rPr lang="es-MX" sz="1100" b="1" dirty="0" smtClean="0">
                          <a:latin typeface="+mn-lt"/>
                        </a:rPr>
                        <a:t>CAMPO</a:t>
                      </a:r>
                      <a:r>
                        <a:rPr lang="es-MX" sz="1100" b="1" baseline="0" dirty="0" smtClean="0">
                          <a:latin typeface="+mn-lt"/>
                        </a:rPr>
                        <a:t>, COMP. Y AP ESP.</a:t>
                      </a:r>
                    </a:p>
                    <a:p>
                      <a:pPr algn="l"/>
                      <a:endParaRPr lang="es-MX" sz="1100" b="1" baseline="0" dirty="0" smtClean="0">
                        <a:latin typeface="+mn-lt"/>
                      </a:endParaRPr>
                    </a:p>
                    <a:p>
                      <a:pPr algn="l"/>
                      <a:r>
                        <a:rPr lang="es-MX" sz="1100" b="1" baseline="0" dirty="0" smtClean="0">
                          <a:latin typeface="+mn-lt"/>
                        </a:rPr>
                        <a:t>C.F: </a:t>
                      </a:r>
                    </a:p>
                    <a:p>
                      <a:pPr algn="l"/>
                      <a:r>
                        <a:rPr lang="es-MX" sz="1100" b="1" baseline="0" dirty="0" smtClean="0">
                          <a:latin typeface="+mn-lt"/>
                        </a:rPr>
                        <a:t>Aspecto: Competencia:</a:t>
                      </a:r>
                    </a:p>
                    <a:p>
                      <a:pPr algn="l"/>
                      <a:r>
                        <a:rPr lang="es-MX" sz="1100" b="1" baseline="0" dirty="0" smtClean="0">
                          <a:latin typeface="+mn-lt"/>
                        </a:rPr>
                        <a:t>A.E:</a:t>
                      </a: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a:latin typeface="+mn-lt"/>
                      </a:endParaRPr>
                    </a:p>
                  </a:txBody>
                  <a:tcPr/>
                </a:tc>
                <a:tc>
                  <a:txBody>
                    <a:bodyPr/>
                    <a:lstStyle/>
                    <a:p>
                      <a:pPr algn="l"/>
                      <a:r>
                        <a:rPr lang="es-MX" sz="1100" b="1" dirty="0" smtClean="0">
                          <a:latin typeface="+mn-lt"/>
                        </a:rPr>
                        <a:t>ACTIVIDAD</a:t>
                      </a:r>
                    </a:p>
                    <a:p>
                      <a:pPr algn="l"/>
                      <a:endParaRPr lang="es-MX" sz="1100" b="1" dirty="0" smtClean="0">
                        <a:latin typeface="+mn-lt"/>
                      </a:endParaRPr>
                    </a:p>
                    <a:p>
                      <a:pPr algn="l"/>
                      <a:endParaRPr lang="es-MX" sz="1100" b="0" dirty="0" smtClean="0">
                        <a:latin typeface="+mn-lt"/>
                      </a:endParaRPr>
                    </a:p>
                    <a:p>
                      <a:pPr algn="l"/>
                      <a:r>
                        <a:rPr lang="es-MX" sz="1100" b="1" dirty="0" smtClean="0">
                          <a:latin typeface="+mn-lt"/>
                        </a:rPr>
                        <a:t>Marioneta de cocodrilo.</a:t>
                      </a:r>
                    </a:p>
                    <a:p>
                      <a:pPr algn="l"/>
                      <a:r>
                        <a:rPr lang="es-MX" sz="1100" b="1" dirty="0" smtClean="0">
                          <a:latin typeface="+mn-lt"/>
                        </a:rPr>
                        <a:t>Inicio: </a:t>
                      </a:r>
                      <a:r>
                        <a:rPr lang="es-MX" sz="1100" b="0" dirty="0" smtClean="0">
                          <a:latin typeface="+mn-lt"/>
                        </a:rPr>
                        <a:t>Se entregará</a:t>
                      </a:r>
                      <a:r>
                        <a:rPr lang="es-MX" sz="1100" b="0" baseline="0" dirty="0" smtClean="0">
                          <a:latin typeface="+mn-lt"/>
                        </a:rPr>
                        <a:t> al alumno una pequeña bolsa de papel café, que será donde pegará las partes del dinosaurios, también se entregaran las partes por separadas.</a:t>
                      </a:r>
                      <a:endParaRPr lang="es-MX" sz="1100" b="0" dirty="0" smtClean="0">
                        <a:latin typeface="+mn-lt"/>
                      </a:endParaRPr>
                    </a:p>
                    <a:p>
                      <a:pPr algn="l"/>
                      <a:r>
                        <a:rPr lang="es-MX" sz="1100" b="1" dirty="0" smtClean="0">
                          <a:latin typeface="+mn-lt"/>
                        </a:rPr>
                        <a:t>Desarrollo: </a:t>
                      </a:r>
                      <a:r>
                        <a:rPr lang="es-MX" sz="1100" b="0" dirty="0" smtClean="0">
                          <a:latin typeface="+mn-lt"/>
                        </a:rPr>
                        <a:t>El</a:t>
                      </a:r>
                      <a:r>
                        <a:rPr lang="es-MX" sz="1100" b="0" baseline="0" dirty="0" smtClean="0">
                          <a:latin typeface="+mn-lt"/>
                        </a:rPr>
                        <a:t> alumno coloreará las partes del cocodrilo y al terminar pegará cada una de las partes en la bolsa que se entregará, simulando que la bolsa es el cuerpo del cocodrilo.</a:t>
                      </a:r>
                      <a:endParaRPr lang="es-MX" sz="1100" b="0" dirty="0" smtClean="0">
                        <a:latin typeface="+mn-lt"/>
                      </a:endParaRPr>
                    </a:p>
                    <a:p>
                      <a:pPr algn="l"/>
                      <a:r>
                        <a:rPr lang="es-MX" sz="1100" b="1" dirty="0" smtClean="0">
                          <a:latin typeface="+mn-lt"/>
                        </a:rPr>
                        <a:t>Cierre: </a:t>
                      </a:r>
                      <a:r>
                        <a:rPr lang="es-MX" sz="1100" b="0" dirty="0" smtClean="0">
                          <a:latin typeface="+mn-lt"/>
                        </a:rPr>
                        <a:t>Se presentará un cuento en la televisión</a:t>
                      </a:r>
                      <a:r>
                        <a:rPr lang="es-MX" sz="1100" b="0" baseline="0" dirty="0" smtClean="0">
                          <a:latin typeface="+mn-lt"/>
                        </a:rPr>
                        <a:t> del aula, llamado “La sonrisa del cocodrilo Claudio”. Se aplicará un cuadro en el pizarrón en donde aparecen imágenes de algunos animales que aparecieron en el cuento y otros que no, el cuadro esta dividido en dos, uno dice si otro dice no, según los animales que aparecieron en el cuento se marcará con un  ángulo las que si y una equis los que no.</a:t>
                      </a:r>
                    </a:p>
                    <a:p>
                      <a:pPr algn="l"/>
                      <a:endParaRPr lang="es-MX" sz="1100" b="0" baseline="0" dirty="0" smtClean="0">
                        <a:latin typeface="+mn-lt"/>
                      </a:endParaRPr>
                    </a:p>
                    <a:p>
                      <a:pPr algn="l"/>
                      <a:endParaRPr lang="es-MX" sz="1100" b="0"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smtClean="0">
                        <a:latin typeface="+mn-lt"/>
                      </a:endParaRPr>
                    </a:p>
                    <a:p>
                      <a:pPr algn="l"/>
                      <a:endParaRPr lang="es-MX" sz="1100" b="1" dirty="0">
                        <a:latin typeface="+mn-lt"/>
                      </a:endParaRPr>
                    </a:p>
                  </a:txBody>
                  <a:tcPr/>
                </a:tc>
                <a:tc>
                  <a:txBody>
                    <a:bodyPr/>
                    <a:lstStyle/>
                    <a:p>
                      <a:pPr algn="l"/>
                      <a:r>
                        <a:rPr lang="es-MX" sz="1100" b="1" dirty="0" smtClean="0">
                          <a:latin typeface="+mn-lt"/>
                        </a:rPr>
                        <a:t>TIEMPO</a:t>
                      </a:r>
                    </a:p>
                    <a:p>
                      <a:pPr algn="l"/>
                      <a:endParaRPr lang="es-MX" sz="1100" b="1" dirty="0" smtClean="0">
                        <a:latin typeface="+mn-lt"/>
                      </a:endParaRPr>
                    </a:p>
                    <a:p>
                      <a:pPr algn="l"/>
                      <a:endParaRPr lang="es-MX" sz="1100" b="1" dirty="0" smtClean="0">
                        <a:latin typeface="+mn-lt"/>
                      </a:endParaRPr>
                    </a:p>
                    <a:p>
                      <a:pPr algn="l"/>
                      <a:r>
                        <a:rPr lang="es-MX" sz="1100" b="0" dirty="0" smtClean="0">
                          <a:latin typeface="+mn-lt"/>
                        </a:rPr>
                        <a:t>25</a:t>
                      </a:r>
                      <a:r>
                        <a:rPr lang="es-MX" sz="1100" b="0" baseline="0" dirty="0" smtClean="0">
                          <a:latin typeface="+mn-lt"/>
                        </a:rPr>
                        <a:t> minutos.</a:t>
                      </a:r>
                      <a:endParaRPr lang="es-MX" sz="1100" b="0" dirty="0">
                        <a:latin typeface="+mn-lt"/>
                      </a:endParaRPr>
                    </a:p>
                  </a:txBody>
                  <a:tcPr/>
                </a:tc>
                <a:tc>
                  <a:txBody>
                    <a:bodyPr/>
                    <a:lstStyle/>
                    <a:p>
                      <a:pPr algn="l"/>
                      <a:r>
                        <a:rPr lang="es-MX" sz="1100" b="1" dirty="0" smtClean="0">
                          <a:latin typeface="+mn-lt"/>
                        </a:rPr>
                        <a:t>ORGANIZACIÓN</a:t>
                      </a:r>
                    </a:p>
                    <a:p>
                      <a:pPr algn="l"/>
                      <a:r>
                        <a:rPr lang="es-MX" sz="1100" b="1" dirty="0" smtClean="0">
                          <a:latin typeface="+mn-lt"/>
                        </a:rPr>
                        <a:t>Y ESPACIO</a:t>
                      </a:r>
                    </a:p>
                    <a:p>
                      <a:pPr algn="l"/>
                      <a:endParaRPr lang="es-MX" sz="1100" b="1" dirty="0" smtClean="0">
                        <a:latin typeface="+mn-lt"/>
                      </a:endParaRPr>
                    </a:p>
                    <a:p>
                      <a:pPr algn="l"/>
                      <a:r>
                        <a:rPr lang="es-MX" sz="1100" b="0" dirty="0" smtClean="0">
                          <a:latin typeface="+mn-lt"/>
                        </a:rPr>
                        <a:t>Individual.</a:t>
                      </a:r>
                    </a:p>
                    <a:p>
                      <a:pPr algn="l"/>
                      <a:r>
                        <a:rPr lang="es-MX" sz="1100" b="0" dirty="0" smtClean="0">
                          <a:latin typeface="+mn-lt"/>
                        </a:rPr>
                        <a:t>Dentro del salón.</a:t>
                      </a:r>
                      <a:endParaRPr lang="es-MX" sz="1100" b="0" dirty="0">
                        <a:latin typeface="+mn-lt"/>
                      </a:endParaRPr>
                    </a:p>
                  </a:txBody>
                  <a:tcPr/>
                </a:tc>
                <a:tc>
                  <a:txBody>
                    <a:bodyPr/>
                    <a:lstStyle/>
                    <a:p>
                      <a:pPr algn="l"/>
                      <a:r>
                        <a:rPr lang="es-MX" sz="1100" b="1" dirty="0" smtClean="0">
                          <a:latin typeface="+mn-lt"/>
                        </a:rPr>
                        <a:t>MATERIALES</a:t>
                      </a:r>
                    </a:p>
                    <a:p>
                      <a:pPr algn="l"/>
                      <a:endParaRPr lang="es-MX" sz="1100" b="1" dirty="0" smtClean="0">
                        <a:latin typeface="+mn-lt"/>
                      </a:endParaRPr>
                    </a:p>
                    <a:p>
                      <a:pPr algn="l"/>
                      <a:endParaRPr lang="es-MX" sz="1100" b="1" dirty="0" smtClean="0">
                        <a:latin typeface="+mn-lt"/>
                      </a:endParaRPr>
                    </a:p>
                    <a:p>
                      <a:pPr algn="l"/>
                      <a:r>
                        <a:rPr lang="es-MX" sz="1100" b="0" dirty="0" smtClean="0">
                          <a:latin typeface="+mn-lt"/>
                        </a:rPr>
                        <a:t>Bolsa</a:t>
                      </a:r>
                      <a:r>
                        <a:rPr lang="es-MX" sz="1100" b="0" baseline="0" dirty="0" smtClean="0">
                          <a:latin typeface="+mn-lt"/>
                        </a:rPr>
                        <a:t> de papel café, partes del dinosaurio, colores y </a:t>
                      </a:r>
                      <a:endParaRPr lang="es-MX" sz="1100" b="0" dirty="0" smtClean="0">
                        <a:latin typeface="+mn-lt"/>
                      </a:endParaRPr>
                    </a:p>
                    <a:p>
                      <a:pPr algn="l"/>
                      <a:r>
                        <a:rPr lang="es-MX" sz="1100" b="0" dirty="0" smtClean="0">
                          <a:latin typeface="+mn-lt"/>
                        </a:rPr>
                        <a:t>Cuento.</a:t>
                      </a:r>
                    </a:p>
                    <a:p>
                      <a:pPr algn="l"/>
                      <a:r>
                        <a:rPr lang="es-MX" sz="1100" b="0" u="sng" kern="1200" dirty="0" smtClean="0">
                          <a:solidFill>
                            <a:schemeClr val="tx1"/>
                          </a:solidFill>
                          <a:effectLst/>
                          <a:latin typeface="+mn-lt"/>
                          <a:ea typeface="+mn-ea"/>
                          <a:cs typeface="+mn-cs"/>
                          <a:hlinkClick r:id="rId2"/>
                        </a:rPr>
                        <a:t>http://www.storyplace.org/sp/preschool/activities/clydesmile.asp?themeid=5</a:t>
                      </a:r>
                      <a:endParaRPr lang="es-MX" sz="1100" b="0" u="sng" kern="1200" dirty="0" smtClean="0">
                        <a:solidFill>
                          <a:schemeClr val="tx1"/>
                        </a:solidFill>
                        <a:effectLst/>
                        <a:latin typeface="+mn-lt"/>
                        <a:ea typeface="+mn-ea"/>
                        <a:cs typeface="+mn-cs"/>
                      </a:endParaRPr>
                    </a:p>
                    <a:p>
                      <a:pPr algn="l"/>
                      <a:endParaRPr lang="es-MX" sz="1100" b="0" u="sng" kern="1200" dirty="0" smtClean="0">
                        <a:solidFill>
                          <a:schemeClr val="tx1"/>
                        </a:solidFill>
                        <a:effectLst/>
                        <a:latin typeface="+mn-lt"/>
                        <a:ea typeface="+mn-ea"/>
                        <a:cs typeface="+mn-cs"/>
                      </a:endParaRPr>
                    </a:p>
                    <a:p>
                      <a:pPr algn="l"/>
                      <a:r>
                        <a:rPr lang="es-MX" sz="1100" b="0" u="none" kern="1200" dirty="0" smtClean="0">
                          <a:solidFill>
                            <a:schemeClr val="tx1"/>
                          </a:solidFill>
                          <a:effectLst/>
                          <a:latin typeface="+mn-lt"/>
                          <a:ea typeface="+mn-ea"/>
                          <a:cs typeface="+mn-cs"/>
                        </a:rPr>
                        <a:t>Laptop.</a:t>
                      </a:r>
                    </a:p>
                    <a:p>
                      <a:pPr algn="l"/>
                      <a:r>
                        <a:rPr lang="es-MX" sz="1100" b="0" u="none" kern="1200" dirty="0" smtClean="0">
                          <a:solidFill>
                            <a:schemeClr val="tx1"/>
                          </a:solidFill>
                          <a:effectLst/>
                          <a:latin typeface="+mn-lt"/>
                          <a:ea typeface="+mn-ea"/>
                          <a:cs typeface="+mn-cs"/>
                        </a:rPr>
                        <a:t>Imágenes</a:t>
                      </a:r>
                      <a:r>
                        <a:rPr lang="es-MX" sz="1100" b="0" u="none" kern="1200" baseline="0" dirty="0" smtClean="0">
                          <a:solidFill>
                            <a:schemeClr val="tx1"/>
                          </a:solidFill>
                          <a:effectLst/>
                          <a:latin typeface="+mn-lt"/>
                          <a:ea typeface="+mn-ea"/>
                          <a:cs typeface="+mn-cs"/>
                        </a:rPr>
                        <a:t> de animales .</a:t>
                      </a:r>
                      <a:endParaRPr lang="es-MX" sz="1100" b="0" u="none" dirty="0">
                        <a:latin typeface="+mn-lt"/>
                      </a:endParaRPr>
                    </a:p>
                  </a:txBody>
                  <a:tcPr/>
                </a:tc>
                <a:tc>
                  <a:txBody>
                    <a:bodyPr/>
                    <a:lstStyle/>
                    <a:p>
                      <a:pPr algn="l"/>
                      <a:r>
                        <a:rPr lang="es-MX" sz="1100" b="1" dirty="0" smtClean="0">
                          <a:latin typeface="+mn-lt"/>
                        </a:rPr>
                        <a:t>EVALUACION</a:t>
                      </a:r>
                    </a:p>
                    <a:p>
                      <a:pPr algn="l"/>
                      <a:endParaRPr lang="es-MX" sz="1100" b="1" dirty="0" smtClean="0">
                        <a:latin typeface="+mn-lt"/>
                      </a:endParaRPr>
                    </a:p>
                    <a:p>
                      <a:pPr algn="l"/>
                      <a:endParaRPr lang="es-MX" sz="1100" b="1" dirty="0" smtClean="0">
                        <a:latin typeface="+mn-lt"/>
                      </a:endParaRPr>
                    </a:p>
                    <a:p>
                      <a:pPr algn="l"/>
                      <a:r>
                        <a:rPr lang="es-MX" sz="1100" b="0" dirty="0" smtClean="0">
                          <a:latin typeface="+mn-lt"/>
                        </a:rPr>
                        <a:t>Mediante la observación,  el como el alumno coloca las partes del cocodrilo</a:t>
                      </a:r>
                      <a:r>
                        <a:rPr lang="es-MX" sz="1100" b="0" baseline="0" dirty="0" smtClean="0">
                          <a:latin typeface="+mn-lt"/>
                        </a:rPr>
                        <a:t> en el lugar correcto, y mediante los cuestionamientos acerca del cuento del cocodrilo Claudio.</a:t>
                      </a:r>
                    </a:p>
                    <a:p>
                      <a:pPr algn="l"/>
                      <a:r>
                        <a:rPr lang="es-MX" sz="1100" b="0" baseline="0" dirty="0" smtClean="0">
                          <a:latin typeface="+mn-lt"/>
                        </a:rPr>
                        <a:t>¿Cómo se llamó el cuento? ¿Qué animales aparecen en el cuento? ¿De que color era el hipopótamo? ¿Qué se le perdió al cocodrilo? ¿Quién tenia el diente del cocodrilo?</a:t>
                      </a: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p>
                      <a:pPr algn="l"/>
                      <a:endParaRPr lang="es-MX" sz="1100" b="0" baseline="0" dirty="0" smtClean="0">
                        <a:latin typeface="+mn-lt"/>
                      </a:endParaRPr>
                    </a:p>
                  </a:txBody>
                  <a:tcPr/>
                </a:tc>
                <a:tc>
                  <a:txBody>
                    <a:bodyPr/>
                    <a:lstStyle/>
                    <a:p>
                      <a:pPr algn="l"/>
                      <a:r>
                        <a:rPr lang="es-MX" sz="1100" b="1" dirty="0" smtClean="0">
                          <a:latin typeface="+mn-lt"/>
                        </a:rPr>
                        <a:t>OBSERVACION</a:t>
                      </a:r>
                      <a:endParaRPr lang="es-MX" sz="1100" b="1" dirty="0">
                        <a:latin typeface="+mn-lt"/>
                      </a:endParaRPr>
                    </a:p>
                  </a:txBody>
                  <a:tcPr/>
                </a:tc>
              </a:tr>
            </a:tbl>
          </a:graphicData>
        </a:graphic>
      </p:graphicFrame>
      <p:cxnSp>
        <p:nvCxnSpPr>
          <p:cNvPr id="3" name="2 Conector recto"/>
          <p:cNvCxnSpPr/>
          <p:nvPr/>
        </p:nvCxnSpPr>
        <p:spPr>
          <a:xfrm>
            <a:off x="0" y="548680"/>
            <a:ext cx="9150648" cy="0"/>
          </a:xfrm>
          <a:prstGeom prst="line">
            <a:avLst/>
          </a:prstGeom>
          <a:ln>
            <a:solidFill>
              <a:schemeClr val="tx1"/>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18894024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3609006890"/>
              </p:ext>
            </p:extLst>
          </p:nvPr>
        </p:nvGraphicFramePr>
        <p:xfrm>
          <a:off x="72007" y="517808"/>
          <a:ext cx="9036497" cy="3444240"/>
        </p:xfrm>
        <a:graphic>
          <a:graphicData uri="http://schemas.openxmlformats.org/drawingml/2006/table">
            <a:tbl>
              <a:tblPr firstRow="1" bandRow="1">
                <a:tableStyleId>{5940675A-B579-460E-94D1-54222C63F5DA}</a:tableStyleId>
              </a:tblPr>
              <a:tblGrid>
                <a:gridCol w="1166000"/>
                <a:gridCol w="2477750"/>
                <a:gridCol w="801624"/>
                <a:gridCol w="1311749"/>
                <a:gridCol w="975118"/>
                <a:gridCol w="1224136"/>
                <a:gridCol w="1080120"/>
              </a:tblGrid>
              <a:tr h="353415">
                <a:tc>
                  <a:txBody>
                    <a:bodyPr/>
                    <a:lstStyle/>
                    <a:p>
                      <a:pPr algn="l"/>
                      <a:r>
                        <a:rPr lang="es-MX" sz="1100" b="1" dirty="0" smtClean="0">
                          <a:latin typeface="+mn-lt"/>
                        </a:rPr>
                        <a:t>CAMPO</a:t>
                      </a:r>
                      <a:r>
                        <a:rPr lang="es-MX" sz="1100" b="1" baseline="0" dirty="0" smtClean="0">
                          <a:latin typeface="+mn-lt"/>
                        </a:rPr>
                        <a:t>, COMP. Y AP ESP.</a:t>
                      </a:r>
                    </a:p>
                    <a:p>
                      <a:pPr algn="l"/>
                      <a:endParaRPr lang="es-MX" sz="1100" b="1" baseline="0" dirty="0" smtClean="0">
                        <a:latin typeface="+mn-lt"/>
                      </a:endParaRPr>
                    </a:p>
                    <a:p>
                      <a:pPr algn="l"/>
                      <a:r>
                        <a:rPr lang="es-MX" sz="1100" b="1" baseline="0" dirty="0" smtClean="0">
                          <a:latin typeface="+mn-lt"/>
                        </a:rPr>
                        <a:t>C.F: </a:t>
                      </a:r>
                    </a:p>
                    <a:p>
                      <a:pPr algn="l"/>
                      <a:r>
                        <a:rPr lang="es-MX" sz="1100" b="1" baseline="0" dirty="0" smtClean="0">
                          <a:latin typeface="+mn-lt"/>
                        </a:rPr>
                        <a:t>Aspecto:</a:t>
                      </a:r>
                      <a:endParaRPr lang="es-MX" sz="1100" b="0" baseline="0" dirty="0" smtClean="0">
                        <a:latin typeface="+mn-lt"/>
                      </a:endParaRPr>
                    </a:p>
                    <a:p>
                      <a:pPr algn="l"/>
                      <a:r>
                        <a:rPr lang="es-MX" sz="1100" b="1" baseline="0" dirty="0" smtClean="0">
                          <a:latin typeface="+mn-lt"/>
                        </a:rPr>
                        <a:t>Competencia:</a:t>
                      </a:r>
                    </a:p>
                    <a:p>
                      <a:pPr algn="l"/>
                      <a:r>
                        <a:rPr lang="es-MX" sz="1100" b="1" baseline="0" dirty="0" smtClean="0">
                          <a:latin typeface="+mn-lt"/>
                        </a:rPr>
                        <a:t>A.E:</a:t>
                      </a:r>
                    </a:p>
                    <a:p>
                      <a:pPr algn="l"/>
                      <a:endParaRPr lang="es-MX" sz="1100" b="1" dirty="0">
                        <a:latin typeface="+mn-lt"/>
                      </a:endParaRPr>
                    </a:p>
                  </a:txBody>
                  <a:tcPr/>
                </a:tc>
                <a:tc>
                  <a:txBody>
                    <a:bodyPr/>
                    <a:lstStyle/>
                    <a:p>
                      <a:pPr algn="l"/>
                      <a:r>
                        <a:rPr lang="es-MX" sz="1100" b="1" dirty="0" smtClean="0">
                          <a:latin typeface="+mn-lt"/>
                        </a:rPr>
                        <a:t>ACTIVIDAD</a:t>
                      </a:r>
                    </a:p>
                    <a:p>
                      <a:pPr algn="l"/>
                      <a:endParaRPr lang="es-MX" sz="1100" b="1" dirty="0" smtClean="0">
                        <a:latin typeface="+mn-lt"/>
                      </a:endParaRPr>
                    </a:p>
                    <a:p>
                      <a:pPr algn="l"/>
                      <a:endParaRPr lang="es-MX" sz="1100" b="1" dirty="0" smtClean="0">
                        <a:latin typeface="+mn-lt"/>
                      </a:endParaRPr>
                    </a:p>
                    <a:p>
                      <a:pPr lvl="0" algn="l"/>
                      <a:r>
                        <a:rPr lang="es-MX" sz="1100" b="1" dirty="0" smtClean="0">
                          <a:latin typeface="+mn-lt"/>
                        </a:rPr>
                        <a:t>Se cuestionará a los alumnos: </a:t>
                      </a:r>
                      <a:r>
                        <a:rPr lang="es-ES" sz="1100" kern="1200" dirty="0" smtClean="0">
                          <a:solidFill>
                            <a:schemeClr val="tx1"/>
                          </a:solidFill>
                          <a:effectLst/>
                          <a:latin typeface="+mn-lt"/>
                          <a:ea typeface="+mn-ea"/>
                          <a:cs typeface="+mn-cs"/>
                        </a:rPr>
                        <a:t>¿Alguien conoce a las tortugas? ¿Quién tiene una? ¿Cómo son? ¿Cómo nacen las  tortugas? ¿Qué comen las  tortugas? ¿Les gustaría ser una tortuga? Porque. ( los niños la imitaran)</a:t>
                      </a:r>
                      <a:r>
                        <a:rPr lang="es-MX" sz="1100" kern="1200" baseline="0" dirty="0" smtClean="0">
                          <a:solidFill>
                            <a:schemeClr val="tx1"/>
                          </a:solidFill>
                          <a:effectLst/>
                          <a:latin typeface="+mn-lt"/>
                          <a:ea typeface="+mn-ea"/>
                          <a:cs typeface="+mn-cs"/>
                        </a:rPr>
                        <a:t> </a:t>
                      </a:r>
                      <a:r>
                        <a:rPr lang="es-ES" sz="1100" kern="1200" dirty="0" smtClean="0">
                          <a:solidFill>
                            <a:schemeClr val="tx1"/>
                          </a:solidFill>
                          <a:effectLst/>
                          <a:latin typeface="+mn-lt"/>
                          <a:ea typeface="+mn-ea"/>
                          <a:cs typeface="+mn-cs"/>
                        </a:rPr>
                        <a:t>¿las tortugas que van despacito o rápido?</a:t>
                      </a:r>
                      <a:r>
                        <a:rPr lang="es-MX" sz="1100" kern="1200" baseline="0" dirty="0" smtClean="0">
                          <a:solidFill>
                            <a:schemeClr val="tx1"/>
                          </a:solidFill>
                          <a:effectLst/>
                          <a:latin typeface="+mn-lt"/>
                          <a:ea typeface="+mn-ea"/>
                          <a:cs typeface="+mn-cs"/>
                        </a:rPr>
                        <a:t> </a:t>
                      </a:r>
                      <a:r>
                        <a:rPr lang="es-ES" sz="1100" kern="1200" dirty="0" smtClean="0">
                          <a:solidFill>
                            <a:schemeClr val="tx1"/>
                          </a:solidFill>
                          <a:effectLst/>
                          <a:latin typeface="+mn-lt"/>
                          <a:ea typeface="+mn-ea"/>
                          <a:cs typeface="+mn-cs"/>
                        </a:rPr>
                        <a:t>¿las tortugas mueren viejecitas o jóvenes?</a:t>
                      </a:r>
                      <a:endParaRPr lang="es-MX" sz="1100" kern="1200" dirty="0" smtClean="0">
                        <a:solidFill>
                          <a:schemeClr val="tx1"/>
                        </a:solidFill>
                        <a:effectLst/>
                        <a:latin typeface="+mn-lt"/>
                        <a:ea typeface="+mn-ea"/>
                        <a:cs typeface="+mn-cs"/>
                      </a:endParaRPr>
                    </a:p>
                    <a:p>
                      <a:pPr lvl="0" algn="l"/>
                      <a:r>
                        <a:rPr lang="es-ES" sz="1100" kern="1200" dirty="0" smtClean="0">
                          <a:solidFill>
                            <a:schemeClr val="tx1"/>
                          </a:solidFill>
                          <a:effectLst/>
                          <a:latin typeface="+mn-lt"/>
                          <a:ea typeface="+mn-ea"/>
                          <a:cs typeface="+mn-cs"/>
                        </a:rPr>
                        <a:t>¿tienen huesos las tortugas? ¿Cuántos años pueden vivir las</a:t>
                      </a:r>
                      <a:r>
                        <a:rPr lang="es-ES" sz="1100" kern="1200" baseline="0" dirty="0" smtClean="0">
                          <a:solidFill>
                            <a:schemeClr val="tx1"/>
                          </a:solidFill>
                          <a:effectLst/>
                          <a:latin typeface="+mn-lt"/>
                          <a:ea typeface="+mn-ea"/>
                          <a:cs typeface="+mn-cs"/>
                        </a:rPr>
                        <a:t> tortugas?</a:t>
                      </a:r>
                    </a:p>
                    <a:p>
                      <a:pPr lvl="0" algn="l"/>
                      <a:r>
                        <a:rPr lang="es-ES" sz="1100" kern="1200" baseline="0" dirty="0" smtClean="0">
                          <a:solidFill>
                            <a:schemeClr val="tx1"/>
                          </a:solidFill>
                          <a:effectLst/>
                          <a:latin typeface="+mn-lt"/>
                          <a:ea typeface="+mn-ea"/>
                          <a:cs typeface="+mn-cs"/>
                        </a:rPr>
                        <a:t>Video: Las tortugas terrestres y marinas.</a:t>
                      </a:r>
                    </a:p>
                    <a:p>
                      <a:pPr lvl="0" algn="l"/>
                      <a:endParaRPr lang="es-ES" sz="1100" kern="1200" baseline="0" dirty="0" smtClean="0">
                        <a:solidFill>
                          <a:schemeClr val="tx1"/>
                        </a:solidFill>
                        <a:effectLst/>
                        <a:latin typeface="+mn-lt"/>
                        <a:ea typeface="+mn-ea"/>
                        <a:cs typeface="+mn-cs"/>
                      </a:endParaRPr>
                    </a:p>
                    <a:p>
                      <a:pPr lvl="0" algn="l"/>
                      <a:endParaRPr lang="es-ES" sz="1100" kern="1200" baseline="0" dirty="0" smtClean="0">
                        <a:solidFill>
                          <a:schemeClr val="tx1"/>
                        </a:solidFill>
                        <a:effectLst/>
                        <a:latin typeface="+mn-lt"/>
                        <a:ea typeface="+mn-ea"/>
                        <a:cs typeface="+mn-cs"/>
                      </a:endParaRPr>
                    </a:p>
                    <a:p>
                      <a:pPr lvl="0" algn="l"/>
                      <a:endParaRPr lang="es-ES" sz="1100" kern="1200" baseline="0" dirty="0" smtClean="0">
                        <a:solidFill>
                          <a:schemeClr val="tx1"/>
                        </a:solidFill>
                        <a:effectLst/>
                        <a:latin typeface="+mn-lt"/>
                        <a:ea typeface="+mn-ea"/>
                        <a:cs typeface="+mn-cs"/>
                      </a:endParaRPr>
                    </a:p>
                    <a:p>
                      <a:pPr lvl="0" algn="l"/>
                      <a:endParaRPr lang="es-MX" sz="1100" kern="1200" dirty="0" smtClean="0">
                        <a:solidFill>
                          <a:schemeClr val="tx1"/>
                        </a:solidFill>
                        <a:effectLst/>
                        <a:latin typeface="+mn-lt"/>
                        <a:ea typeface="+mn-ea"/>
                        <a:cs typeface="+mn-cs"/>
                      </a:endParaRPr>
                    </a:p>
                    <a:p>
                      <a:pPr algn="l"/>
                      <a:endParaRPr lang="es-MX" sz="1100" b="1" dirty="0" smtClean="0">
                        <a:latin typeface="+mn-lt"/>
                      </a:endParaRPr>
                    </a:p>
                    <a:p>
                      <a:pPr algn="l"/>
                      <a:endParaRPr lang="es-MX" sz="1100" b="1" dirty="0">
                        <a:latin typeface="+mn-lt"/>
                      </a:endParaRPr>
                    </a:p>
                  </a:txBody>
                  <a:tcPr/>
                </a:tc>
                <a:tc>
                  <a:txBody>
                    <a:bodyPr/>
                    <a:lstStyle/>
                    <a:p>
                      <a:pPr algn="l"/>
                      <a:r>
                        <a:rPr lang="es-MX" sz="1100" b="1" dirty="0" smtClean="0">
                          <a:latin typeface="+mn-lt"/>
                        </a:rPr>
                        <a:t>TIEMPO</a:t>
                      </a:r>
                    </a:p>
                    <a:p>
                      <a:pPr algn="l"/>
                      <a:endParaRPr lang="es-MX" sz="1100" b="1" dirty="0" smtClean="0">
                        <a:latin typeface="+mn-lt"/>
                      </a:endParaRPr>
                    </a:p>
                    <a:p>
                      <a:pPr algn="l"/>
                      <a:endParaRPr lang="es-MX" sz="1100" b="0" dirty="0" smtClean="0">
                        <a:latin typeface="+mn-lt"/>
                      </a:endParaRPr>
                    </a:p>
                    <a:p>
                      <a:pPr algn="l"/>
                      <a:r>
                        <a:rPr lang="es-MX" sz="1100" b="0" dirty="0" smtClean="0">
                          <a:latin typeface="+mn-lt"/>
                        </a:rPr>
                        <a:t>10</a:t>
                      </a:r>
                      <a:r>
                        <a:rPr lang="es-MX" sz="1100" b="0" baseline="0" dirty="0" smtClean="0">
                          <a:latin typeface="+mn-lt"/>
                        </a:rPr>
                        <a:t> minutos.</a:t>
                      </a:r>
                      <a:endParaRPr lang="es-MX" sz="1100" b="0" dirty="0">
                        <a:latin typeface="+mn-lt"/>
                      </a:endParaRPr>
                    </a:p>
                  </a:txBody>
                  <a:tcPr/>
                </a:tc>
                <a:tc>
                  <a:txBody>
                    <a:bodyPr/>
                    <a:lstStyle/>
                    <a:p>
                      <a:pPr algn="l"/>
                      <a:r>
                        <a:rPr lang="es-MX" sz="1100" b="1" dirty="0" smtClean="0">
                          <a:latin typeface="+mn-lt"/>
                        </a:rPr>
                        <a:t>ORGANIZACIÓN</a:t>
                      </a:r>
                    </a:p>
                    <a:p>
                      <a:pPr algn="l"/>
                      <a:r>
                        <a:rPr lang="es-MX" sz="1100" b="1" dirty="0" smtClean="0">
                          <a:latin typeface="+mn-lt"/>
                        </a:rPr>
                        <a:t>Y ESPACIO</a:t>
                      </a:r>
                    </a:p>
                    <a:p>
                      <a:pPr algn="l"/>
                      <a:endParaRPr lang="es-MX" sz="1100" b="1" dirty="0" smtClean="0">
                        <a:latin typeface="+mn-lt"/>
                      </a:endParaRPr>
                    </a:p>
                    <a:p>
                      <a:pPr algn="l"/>
                      <a:r>
                        <a:rPr lang="es-MX" sz="1100" b="0" dirty="0" smtClean="0">
                          <a:latin typeface="+mn-lt"/>
                        </a:rPr>
                        <a:t>Grupal.</a:t>
                      </a:r>
                    </a:p>
                    <a:p>
                      <a:pPr algn="l"/>
                      <a:r>
                        <a:rPr lang="es-MX" sz="1100" b="0" dirty="0" smtClean="0">
                          <a:latin typeface="+mn-lt"/>
                        </a:rPr>
                        <a:t>Dentro</a:t>
                      </a:r>
                      <a:r>
                        <a:rPr lang="es-MX" sz="1100" b="0" baseline="0" dirty="0" smtClean="0">
                          <a:latin typeface="+mn-lt"/>
                        </a:rPr>
                        <a:t> del salón.</a:t>
                      </a:r>
                      <a:endParaRPr lang="es-MX" sz="1100" b="0" dirty="0">
                        <a:latin typeface="+mn-lt"/>
                      </a:endParaRPr>
                    </a:p>
                  </a:txBody>
                  <a:tcPr/>
                </a:tc>
                <a:tc>
                  <a:txBody>
                    <a:bodyPr/>
                    <a:lstStyle/>
                    <a:p>
                      <a:pPr algn="l"/>
                      <a:r>
                        <a:rPr lang="es-MX" sz="1100" b="1" dirty="0" smtClean="0">
                          <a:latin typeface="+mn-lt"/>
                        </a:rPr>
                        <a:t>MATERIALES</a:t>
                      </a:r>
                    </a:p>
                    <a:p>
                      <a:pPr algn="l"/>
                      <a:endParaRPr lang="es-MX" sz="1100" b="1" dirty="0" smtClean="0">
                        <a:latin typeface="+mn-lt"/>
                      </a:endParaRPr>
                    </a:p>
                    <a:p>
                      <a:pPr algn="l"/>
                      <a:endParaRPr lang="es-MX" sz="1100" b="1" dirty="0" smtClean="0">
                        <a:latin typeface="+mn-lt"/>
                      </a:endParaRPr>
                    </a:p>
                    <a:p>
                      <a:pPr algn="l"/>
                      <a:r>
                        <a:rPr lang="es-MX" sz="1100" b="0" dirty="0" smtClean="0">
                          <a:latin typeface="+mn-lt"/>
                        </a:rPr>
                        <a:t>Preguntas</a:t>
                      </a:r>
                      <a:r>
                        <a:rPr lang="es-MX" sz="1100" b="0" baseline="0" dirty="0" smtClean="0">
                          <a:latin typeface="+mn-lt"/>
                        </a:rPr>
                        <a:t> y el video.</a:t>
                      </a:r>
                      <a:endParaRPr lang="es-MX" sz="1100" b="0" dirty="0">
                        <a:latin typeface="+mn-lt"/>
                      </a:endParaRPr>
                    </a:p>
                  </a:txBody>
                  <a:tcPr/>
                </a:tc>
                <a:tc>
                  <a:txBody>
                    <a:bodyPr/>
                    <a:lstStyle/>
                    <a:p>
                      <a:pPr algn="l"/>
                      <a:r>
                        <a:rPr lang="es-MX" sz="1100" b="1" dirty="0" smtClean="0">
                          <a:latin typeface="+mn-lt"/>
                        </a:rPr>
                        <a:t>EVALUACION</a:t>
                      </a:r>
                    </a:p>
                    <a:p>
                      <a:pPr algn="l"/>
                      <a:endParaRPr lang="es-MX" sz="1100" b="1" dirty="0" smtClean="0">
                        <a:latin typeface="+mn-lt"/>
                      </a:endParaRPr>
                    </a:p>
                    <a:p>
                      <a:pPr algn="l"/>
                      <a:endParaRPr lang="es-MX" sz="1100" b="1" dirty="0" smtClean="0">
                        <a:latin typeface="+mn-lt"/>
                      </a:endParaRPr>
                    </a:p>
                    <a:p>
                      <a:pPr algn="l"/>
                      <a:r>
                        <a:rPr lang="es-MX" sz="1100" b="0" dirty="0" smtClean="0">
                          <a:latin typeface="+mn-lt"/>
                        </a:rPr>
                        <a:t>Mediante el cuestionamiento</a:t>
                      </a:r>
                      <a:r>
                        <a:rPr lang="es-MX" sz="1100" b="0" baseline="0" dirty="0" smtClean="0">
                          <a:latin typeface="+mn-lt"/>
                        </a:rPr>
                        <a:t> de la actividad.</a:t>
                      </a:r>
                      <a:endParaRPr lang="es-MX" sz="1100" b="0" dirty="0">
                        <a:latin typeface="+mn-lt"/>
                      </a:endParaRPr>
                    </a:p>
                  </a:txBody>
                  <a:tcPr/>
                </a:tc>
                <a:tc>
                  <a:txBody>
                    <a:bodyPr/>
                    <a:lstStyle/>
                    <a:p>
                      <a:pPr algn="l"/>
                      <a:r>
                        <a:rPr lang="es-MX" sz="1100" b="1" dirty="0" smtClean="0">
                          <a:latin typeface="+mn-lt"/>
                        </a:rPr>
                        <a:t>OBSERVACION</a:t>
                      </a:r>
                      <a:endParaRPr lang="es-MX" sz="1100" b="1" dirty="0">
                        <a:latin typeface="+mn-lt"/>
                      </a:endParaRPr>
                    </a:p>
                  </a:txBody>
                  <a:tcPr/>
                </a:tc>
              </a:tr>
            </a:tbl>
          </a:graphicData>
        </a:graphic>
      </p:graphicFrame>
      <p:cxnSp>
        <p:nvCxnSpPr>
          <p:cNvPr id="3" name="2 Conector recto"/>
          <p:cNvCxnSpPr/>
          <p:nvPr/>
        </p:nvCxnSpPr>
        <p:spPr>
          <a:xfrm>
            <a:off x="172864" y="908720"/>
            <a:ext cx="8971136" cy="0"/>
          </a:xfrm>
          <a:prstGeom prst="line">
            <a:avLst/>
          </a:prstGeom>
          <a:ln>
            <a:solidFill>
              <a:schemeClr val="tx1"/>
            </a:solidFill>
          </a:ln>
        </p:spPr>
        <p:style>
          <a:lnRef idx="1">
            <a:schemeClr val="accent4"/>
          </a:lnRef>
          <a:fillRef idx="0">
            <a:schemeClr val="accent4"/>
          </a:fillRef>
          <a:effectRef idx="0">
            <a:schemeClr val="accent4"/>
          </a:effectRef>
          <a:fontRef idx="minor">
            <a:schemeClr val="tx1"/>
          </a:fontRef>
        </p:style>
      </p:cxnSp>
      <p:sp>
        <p:nvSpPr>
          <p:cNvPr id="4" name="3 CuadroTexto"/>
          <p:cNvSpPr txBox="1"/>
          <p:nvPr/>
        </p:nvSpPr>
        <p:spPr>
          <a:xfrm>
            <a:off x="467544" y="116632"/>
            <a:ext cx="4032448" cy="369332"/>
          </a:xfrm>
          <a:prstGeom prst="rect">
            <a:avLst/>
          </a:prstGeom>
          <a:noFill/>
        </p:spPr>
        <p:txBody>
          <a:bodyPr wrap="square" rtlCol="0">
            <a:spAutoFit/>
          </a:bodyPr>
          <a:lstStyle/>
          <a:p>
            <a:r>
              <a:rPr lang="es-MX" b="1" dirty="0" smtClean="0"/>
              <a:t>Fecha: Viernes 28 de Noviembre.</a:t>
            </a:r>
            <a:endParaRPr lang="es-MX" b="1" dirty="0"/>
          </a:p>
        </p:txBody>
      </p:sp>
    </p:spTree>
    <p:extLst>
      <p:ext uri="{BB962C8B-B14F-4D97-AF65-F5344CB8AC3E}">
        <p14:creationId xmlns:p14="http://schemas.microsoft.com/office/powerpoint/2010/main" val="350092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PROYECTO</a:t>
            </a:r>
            <a:endParaRPr lang="es-MX" dirty="0"/>
          </a:p>
        </p:txBody>
      </p:sp>
      <p:sp>
        <p:nvSpPr>
          <p:cNvPr id="3" name="2 Marcador de texto"/>
          <p:cNvSpPr>
            <a:spLocks noGrp="1"/>
          </p:cNvSpPr>
          <p:nvPr>
            <p:ph type="body" idx="1"/>
          </p:nvPr>
        </p:nvSpPr>
        <p:spPr>
          <a:xfrm>
            <a:off x="2339752" y="1556792"/>
            <a:ext cx="4040188" cy="639762"/>
          </a:xfrm>
        </p:spPr>
        <p:txBody>
          <a:bodyPr/>
          <a:lstStyle/>
          <a:p>
            <a:pPr algn="ctr"/>
            <a:r>
              <a:rPr lang="es-MX" dirty="0" smtClean="0"/>
              <a:t>CIENTIFICO</a:t>
            </a:r>
            <a:endParaRPr lang="es-MX" dirty="0"/>
          </a:p>
        </p:txBody>
      </p:sp>
      <p:sp>
        <p:nvSpPr>
          <p:cNvPr id="4" name="3 Marcador de contenido"/>
          <p:cNvSpPr>
            <a:spLocks noGrp="1"/>
          </p:cNvSpPr>
          <p:nvPr>
            <p:ph sz="half" idx="2"/>
          </p:nvPr>
        </p:nvSpPr>
        <p:spPr>
          <a:xfrm>
            <a:off x="1043608" y="2276872"/>
            <a:ext cx="7056784" cy="3342357"/>
          </a:xfrm>
          <a:ln>
            <a:prstDash val="dashDot"/>
          </a:ln>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es-MX" dirty="0" smtClean="0">
                <a:cs typeface="Arial" panose="020B0604020202020204" pitchFamily="34" charset="0"/>
              </a:rPr>
              <a:t>¿Qué es un reptil?</a:t>
            </a:r>
          </a:p>
          <a:p>
            <a:pPr marL="0" indent="0">
              <a:buNone/>
            </a:pPr>
            <a:r>
              <a:rPr lang="es-MX" dirty="0" smtClean="0">
                <a:cs typeface="Arial" panose="020B0604020202020204" pitchFamily="34" charset="0"/>
              </a:rPr>
              <a:t>¿De dónde nacen los reptiles? </a:t>
            </a:r>
          </a:p>
          <a:p>
            <a:pPr marL="0" indent="0">
              <a:buNone/>
            </a:pPr>
            <a:r>
              <a:rPr lang="es-MX" dirty="0" smtClean="0">
                <a:cs typeface="Arial" panose="020B0604020202020204" pitchFamily="34" charset="0"/>
              </a:rPr>
              <a:t>¿Por qué los cocodrilos  tienen la piel dura?</a:t>
            </a:r>
          </a:p>
          <a:p>
            <a:pPr marL="0" indent="0">
              <a:buNone/>
            </a:pPr>
            <a:r>
              <a:rPr lang="es-MX" dirty="0" smtClean="0">
                <a:cs typeface="Arial" panose="020B0604020202020204" pitchFamily="34" charset="0"/>
              </a:rPr>
              <a:t>¿Por qué ya no existen los dinosaurios?</a:t>
            </a:r>
          </a:p>
          <a:p>
            <a:pPr marL="0" indent="0">
              <a:buNone/>
            </a:pPr>
            <a:r>
              <a:rPr lang="es-MX" dirty="0" smtClean="0">
                <a:cs typeface="Arial" panose="020B0604020202020204" pitchFamily="34" charset="0"/>
              </a:rPr>
              <a:t>¿Por que la serpiente no tiene pies?</a:t>
            </a:r>
          </a:p>
          <a:p>
            <a:pPr marL="0" indent="0">
              <a:buNone/>
            </a:pPr>
            <a:r>
              <a:rPr lang="es-MX" dirty="0" smtClean="0">
                <a:cs typeface="Arial" panose="020B0604020202020204" pitchFamily="34" charset="0"/>
              </a:rPr>
              <a:t>¿Por qué las tortugas caminan lento?</a:t>
            </a:r>
          </a:p>
        </p:txBody>
      </p:sp>
    </p:spTree>
    <p:extLst>
      <p:ext uri="{BB962C8B-B14F-4D97-AF65-F5344CB8AC3E}">
        <p14:creationId xmlns:p14="http://schemas.microsoft.com/office/powerpoint/2010/main" val="293909702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3221043218"/>
              </p:ext>
            </p:extLst>
          </p:nvPr>
        </p:nvGraphicFramePr>
        <p:xfrm>
          <a:off x="72007" y="116632"/>
          <a:ext cx="9036497" cy="4953000"/>
        </p:xfrm>
        <a:graphic>
          <a:graphicData uri="http://schemas.openxmlformats.org/drawingml/2006/table">
            <a:tbl>
              <a:tblPr firstRow="1" bandRow="1">
                <a:tableStyleId>{5940675A-B579-460E-94D1-54222C63F5DA}</a:tableStyleId>
              </a:tblPr>
              <a:tblGrid>
                <a:gridCol w="1166000"/>
                <a:gridCol w="2477750"/>
                <a:gridCol w="801624"/>
                <a:gridCol w="1311749"/>
                <a:gridCol w="1093125"/>
                <a:gridCol w="1106129"/>
                <a:gridCol w="1080120"/>
              </a:tblGrid>
              <a:tr h="353415">
                <a:tc>
                  <a:txBody>
                    <a:bodyPr/>
                    <a:lstStyle/>
                    <a:p>
                      <a:pPr algn="l"/>
                      <a:r>
                        <a:rPr lang="es-MX" sz="1100" b="1" dirty="0" smtClean="0">
                          <a:latin typeface="+mn-lt"/>
                        </a:rPr>
                        <a:t>CAMPO</a:t>
                      </a:r>
                      <a:r>
                        <a:rPr lang="es-MX" sz="1100" b="1" baseline="0" dirty="0" smtClean="0">
                          <a:latin typeface="+mn-lt"/>
                        </a:rPr>
                        <a:t>, COMP. Y AP ESP.</a:t>
                      </a:r>
                    </a:p>
                    <a:p>
                      <a:pPr algn="l"/>
                      <a:endParaRPr lang="es-MX" sz="1100" b="1" baseline="0" dirty="0" smtClean="0">
                        <a:latin typeface="+mn-lt"/>
                      </a:endParaRPr>
                    </a:p>
                    <a:p>
                      <a:pPr algn="l"/>
                      <a:endParaRPr lang="es-MX" sz="1100" b="1" baseline="0" dirty="0" smtClean="0">
                        <a:latin typeface="+mn-lt"/>
                      </a:endParaRPr>
                    </a:p>
                    <a:p>
                      <a:pPr algn="l"/>
                      <a:r>
                        <a:rPr lang="es-MX" sz="1100" b="1" baseline="0" dirty="0" smtClean="0">
                          <a:latin typeface="+mn-lt"/>
                        </a:rPr>
                        <a:t>C.F: </a:t>
                      </a:r>
                      <a:r>
                        <a:rPr lang="es-MX" sz="1100" b="0" baseline="0" dirty="0" smtClean="0">
                          <a:latin typeface="+mn-lt"/>
                        </a:rPr>
                        <a:t>Lenguaje y comunicación.</a:t>
                      </a:r>
                    </a:p>
                    <a:p>
                      <a:pPr algn="l"/>
                      <a:r>
                        <a:rPr lang="es-MX" sz="1100" b="1" baseline="0" dirty="0" smtClean="0">
                          <a:latin typeface="+mn-lt"/>
                        </a:rPr>
                        <a:t>Aspecto: </a:t>
                      </a:r>
                      <a:r>
                        <a:rPr lang="es-MX" sz="1100" b="0" baseline="0" dirty="0" smtClean="0">
                          <a:latin typeface="+mn-lt"/>
                        </a:rPr>
                        <a:t>Escrito.</a:t>
                      </a:r>
                    </a:p>
                    <a:p>
                      <a:pPr algn="l"/>
                      <a:r>
                        <a:rPr lang="es-MX" sz="1100" b="1" baseline="0" dirty="0" smtClean="0">
                          <a:latin typeface="+mn-lt"/>
                        </a:rPr>
                        <a:t>Competencia:</a:t>
                      </a:r>
                    </a:p>
                    <a:p>
                      <a:pPr algn="l"/>
                      <a:r>
                        <a:rPr lang="es-MX" sz="1100" b="1" baseline="0" dirty="0" smtClean="0">
                          <a:latin typeface="+mn-lt"/>
                        </a:rPr>
                        <a:t>A.E:</a:t>
                      </a:r>
                    </a:p>
                    <a:p>
                      <a:pPr algn="l"/>
                      <a:endParaRPr lang="es-MX" sz="1100" b="1" dirty="0">
                        <a:latin typeface="+mn-lt"/>
                      </a:endParaRPr>
                    </a:p>
                  </a:txBody>
                  <a:tcPr/>
                </a:tc>
                <a:tc>
                  <a:txBody>
                    <a:bodyPr/>
                    <a:lstStyle/>
                    <a:p>
                      <a:pPr algn="l"/>
                      <a:r>
                        <a:rPr lang="es-MX" sz="1100" b="1" dirty="0" smtClean="0">
                          <a:latin typeface="+mn-lt"/>
                        </a:rPr>
                        <a:t>ACTIVIDAD</a:t>
                      </a:r>
                    </a:p>
                    <a:p>
                      <a:pPr algn="l"/>
                      <a:endParaRPr lang="es-MX" sz="1100" b="1" dirty="0" smtClean="0">
                        <a:latin typeface="+mn-lt"/>
                      </a:endParaRPr>
                    </a:p>
                    <a:p>
                      <a:pPr algn="l"/>
                      <a:endParaRPr lang="es-MX" sz="1100" b="1" dirty="0" smtClean="0">
                        <a:latin typeface="+mn-lt"/>
                      </a:endParaRPr>
                    </a:p>
                    <a:p>
                      <a:pPr lvl="0" algn="l"/>
                      <a:r>
                        <a:rPr lang="es-ES" sz="1100" b="1" kern="1200" baseline="0" dirty="0" smtClean="0">
                          <a:solidFill>
                            <a:schemeClr val="tx1"/>
                          </a:solidFill>
                          <a:effectLst/>
                          <a:latin typeface="+mn-lt"/>
                          <a:ea typeface="+mn-ea"/>
                          <a:cs typeface="+mn-cs"/>
                        </a:rPr>
                        <a:t>Creando una casa pequeña para tortuga. </a:t>
                      </a:r>
                    </a:p>
                    <a:p>
                      <a:pPr lvl="0" algn="l"/>
                      <a:r>
                        <a:rPr lang="es-ES" sz="1100" b="1" kern="1200" baseline="0" dirty="0" smtClean="0">
                          <a:solidFill>
                            <a:schemeClr val="tx1"/>
                          </a:solidFill>
                          <a:effectLst/>
                          <a:latin typeface="+mn-lt"/>
                          <a:ea typeface="+mn-ea"/>
                          <a:cs typeface="+mn-cs"/>
                        </a:rPr>
                        <a:t>Inicio: </a:t>
                      </a:r>
                      <a:r>
                        <a:rPr lang="es-ES" sz="1100" b="0" kern="1200" baseline="0" dirty="0" smtClean="0">
                          <a:solidFill>
                            <a:schemeClr val="tx1"/>
                          </a:solidFill>
                          <a:effectLst/>
                          <a:latin typeface="+mn-lt"/>
                          <a:ea typeface="+mn-ea"/>
                          <a:cs typeface="+mn-cs"/>
                        </a:rPr>
                        <a:t>Se explicará que haremos una casa pequeña para  una tortuga, entonces los alumnos traerán material reciclable como cajas, botes, y adornos para decorar la casita .</a:t>
                      </a:r>
                      <a:endParaRPr lang="es-ES" sz="1100" b="1" kern="1200" baseline="0" dirty="0" smtClean="0">
                        <a:solidFill>
                          <a:schemeClr val="tx1"/>
                        </a:solidFill>
                        <a:effectLst/>
                        <a:latin typeface="+mn-lt"/>
                        <a:ea typeface="+mn-ea"/>
                        <a:cs typeface="+mn-cs"/>
                      </a:endParaRPr>
                    </a:p>
                    <a:p>
                      <a:pPr lvl="0" algn="l"/>
                      <a:r>
                        <a:rPr lang="es-ES" sz="1100" b="1" kern="1200" baseline="0" dirty="0" smtClean="0">
                          <a:solidFill>
                            <a:schemeClr val="tx1"/>
                          </a:solidFill>
                          <a:effectLst/>
                          <a:latin typeface="+mn-lt"/>
                          <a:ea typeface="+mn-ea"/>
                          <a:cs typeface="+mn-cs"/>
                        </a:rPr>
                        <a:t>Desarrollo: </a:t>
                      </a:r>
                      <a:r>
                        <a:rPr lang="es-ES" sz="1100" b="0" kern="1200" baseline="0" dirty="0" smtClean="0">
                          <a:solidFill>
                            <a:schemeClr val="tx1"/>
                          </a:solidFill>
                          <a:effectLst/>
                          <a:latin typeface="+mn-lt"/>
                          <a:ea typeface="+mn-ea"/>
                          <a:cs typeface="+mn-cs"/>
                        </a:rPr>
                        <a:t>Se hará una abertura enfrente para que la tortuga pueda salir y entrar, se pegarán recortes  y adornos  alrededor de la caja por fuera.</a:t>
                      </a:r>
                    </a:p>
                    <a:p>
                      <a:pPr lvl="0" algn="l"/>
                      <a:r>
                        <a:rPr lang="es-ES" sz="1100" b="1" kern="1200" baseline="0" dirty="0" smtClean="0">
                          <a:solidFill>
                            <a:schemeClr val="tx1"/>
                          </a:solidFill>
                          <a:effectLst/>
                          <a:latin typeface="+mn-lt"/>
                          <a:ea typeface="+mn-ea"/>
                          <a:cs typeface="+mn-cs"/>
                        </a:rPr>
                        <a:t>Cierre: </a:t>
                      </a:r>
                      <a:endParaRPr lang="es-ES" sz="1100" b="1" kern="1200" dirty="0" smtClean="0">
                        <a:solidFill>
                          <a:schemeClr val="tx1"/>
                        </a:solidFill>
                        <a:effectLst/>
                        <a:latin typeface="+mn-lt"/>
                        <a:ea typeface="+mn-ea"/>
                        <a:cs typeface="+mn-cs"/>
                      </a:endParaRPr>
                    </a:p>
                    <a:p>
                      <a:pPr lvl="0" algn="l"/>
                      <a:endParaRPr lang="es-ES" sz="1100" b="1" kern="1200" dirty="0" smtClean="0">
                        <a:solidFill>
                          <a:schemeClr val="tx1"/>
                        </a:solidFill>
                        <a:effectLst/>
                        <a:latin typeface="+mn-lt"/>
                        <a:ea typeface="+mn-ea"/>
                        <a:cs typeface="+mn-cs"/>
                      </a:endParaRPr>
                    </a:p>
                    <a:p>
                      <a:pPr lvl="0" algn="l"/>
                      <a:r>
                        <a:rPr lang="es-ES" sz="1100" b="1" kern="1200" dirty="0" smtClean="0">
                          <a:solidFill>
                            <a:schemeClr val="tx1"/>
                          </a:solidFill>
                          <a:effectLst/>
                          <a:latin typeface="+mn-lt"/>
                          <a:ea typeface="+mn-ea"/>
                          <a:cs typeface="+mn-cs"/>
                        </a:rPr>
                        <a:t>Contando</a:t>
                      </a:r>
                      <a:r>
                        <a:rPr lang="es-ES" sz="1100" b="1" kern="1200" baseline="0" dirty="0" smtClean="0">
                          <a:solidFill>
                            <a:schemeClr val="tx1"/>
                          </a:solidFill>
                          <a:effectLst/>
                          <a:latin typeface="+mn-lt"/>
                          <a:ea typeface="+mn-ea"/>
                          <a:cs typeface="+mn-cs"/>
                        </a:rPr>
                        <a:t> huevos de tortuga.</a:t>
                      </a:r>
                    </a:p>
                    <a:p>
                      <a:pPr lvl="0" algn="l"/>
                      <a:r>
                        <a:rPr lang="es-ES" sz="1100" b="1" kern="1200" baseline="0" dirty="0" smtClean="0">
                          <a:solidFill>
                            <a:schemeClr val="tx1"/>
                          </a:solidFill>
                          <a:effectLst/>
                          <a:latin typeface="+mn-lt"/>
                          <a:ea typeface="+mn-ea"/>
                          <a:cs typeface="+mn-cs"/>
                        </a:rPr>
                        <a:t>Inicio: </a:t>
                      </a:r>
                      <a:r>
                        <a:rPr lang="es-ES" sz="1100" b="0" kern="1200" baseline="0" dirty="0" smtClean="0">
                          <a:solidFill>
                            <a:schemeClr val="tx1"/>
                          </a:solidFill>
                          <a:effectLst/>
                          <a:latin typeface="+mn-lt"/>
                          <a:ea typeface="+mn-ea"/>
                          <a:cs typeface="+mn-cs"/>
                        </a:rPr>
                        <a:t>Se colocará una imagen en el pizarrón de una tortuga y alrededor pegaré huevos blancos.</a:t>
                      </a:r>
                    </a:p>
                    <a:p>
                      <a:pPr lvl="0" algn="l"/>
                      <a:r>
                        <a:rPr lang="es-ES" sz="1100" b="1" kern="1200" baseline="0" dirty="0" smtClean="0">
                          <a:solidFill>
                            <a:schemeClr val="tx1"/>
                          </a:solidFill>
                          <a:effectLst/>
                          <a:latin typeface="+mn-lt"/>
                          <a:ea typeface="+mn-ea"/>
                          <a:cs typeface="+mn-cs"/>
                        </a:rPr>
                        <a:t>Desarrollo: </a:t>
                      </a:r>
                      <a:r>
                        <a:rPr lang="es-ES" sz="1100" b="0" kern="1200" baseline="0" dirty="0" smtClean="0">
                          <a:solidFill>
                            <a:schemeClr val="tx1"/>
                          </a:solidFill>
                          <a:effectLst/>
                          <a:latin typeface="+mn-lt"/>
                          <a:ea typeface="+mn-ea"/>
                          <a:cs typeface="+mn-cs"/>
                        </a:rPr>
                        <a:t>Se irá contando en grupo todos los huevos que se encuentran, después colocarán huevos en un lado y en otro también en unos habrá más en otros habrá menos.</a:t>
                      </a:r>
                    </a:p>
                    <a:p>
                      <a:pPr lvl="0" algn="l"/>
                      <a:r>
                        <a:rPr lang="es-ES" sz="1100" b="1" kern="1200" baseline="0" dirty="0" smtClean="0">
                          <a:solidFill>
                            <a:schemeClr val="tx1"/>
                          </a:solidFill>
                          <a:effectLst/>
                          <a:latin typeface="+mn-lt"/>
                          <a:ea typeface="+mn-ea"/>
                          <a:cs typeface="+mn-cs"/>
                        </a:rPr>
                        <a:t>Cierre: </a:t>
                      </a:r>
                      <a:r>
                        <a:rPr lang="es-ES" sz="1100" b="0" kern="1200" baseline="0" dirty="0" smtClean="0">
                          <a:solidFill>
                            <a:schemeClr val="tx1"/>
                          </a:solidFill>
                          <a:effectLst/>
                          <a:latin typeface="+mn-lt"/>
                          <a:ea typeface="+mn-ea"/>
                          <a:cs typeface="+mn-cs"/>
                        </a:rPr>
                        <a:t>Se cuestionará donde hay más, dónde hay menos. </a:t>
                      </a:r>
                      <a:endParaRPr lang="es-ES" sz="1100" kern="1200" baseline="0" dirty="0" smtClean="0">
                        <a:solidFill>
                          <a:schemeClr val="tx1"/>
                        </a:solidFill>
                        <a:effectLst/>
                        <a:latin typeface="+mn-lt"/>
                        <a:ea typeface="+mn-ea"/>
                        <a:cs typeface="+mn-cs"/>
                      </a:endParaRPr>
                    </a:p>
                    <a:p>
                      <a:pPr algn="l"/>
                      <a:endParaRPr lang="es-MX" sz="1100" b="1" dirty="0" smtClean="0">
                        <a:latin typeface="+mn-lt"/>
                      </a:endParaRPr>
                    </a:p>
                    <a:p>
                      <a:pPr algn="l"/>
                      <a:endParaRPr lang="es-MX" sz="1100" b="1" dirty="0">
                        <a:latin typeface="+mn-lt"/>
                      </a:endParaRPr>
                    </a:p>
                  </a:txBody>
                  <a:tcPr/>
                </a:tc>
                <a:tc>
                  <a:txBody>
                    <a:bodyPr/>
                    <a:lstStyle/>
                    <a:p>
                      <a:pPr algn="l"/>
                      <a:r>
                        <a:rPr lang="es-MX" sz="1100" b="1" dirty="0" smtClean="0">
                          <a:latin typeface="+mn-lt"/>
                        </a:rPr>
                        <a:t>TIEMPO</a:t>
                      </a:r>
                    </a:p>
                    <a:p>
                      <a:pPr algn="l"/>
                      <a:endParaRPr lang="es-MX" sz="1100" b="1" dirty="0" smtClean="0">
                        <a:latin typeface="+mn-lt"/>
                      </a:endParaRPr>
                    </a:p>
                    <a:p>
                      <a:pPr algn="l"/>
                      <a:endParaRPr lang="es-MX" sz="1100" b="1" dirty="0" smtClean="0">
                        <a:latin typeface="+mn-lt"/>
                      </a:endParaRPr>
                    </a:p>
                    <a:p>
                      <a:pPr algn="l"/>
                      <a:r>
                        <a:rPr lang="es-MX" sz="1100" b="0" dirty="0" smtClean="0">
                          <a:latin typeface="+mn-lt"/>
                        </a:rPr>
                        <a:t>15</a:t>
                      </a:r>
                      <a:r>
                        <a:rPr lang="es-MX" sz="1100" b="0" baseline="0" dirty="0" smtClean="0">
                          <a:latin typeface="+mn-lt"/>
                        </a:rPr>
                        <a:t> minutos.</a:t>
                      </a: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r>
                        <a:rPr lang="es-MX" sz="1100" b="0" baseline="0" dirty="0" smtClean="0">
                          <a:latin typeface="+mn-lt"/>
                        </a:rPr>
                        <a:t>10 minutos.</a:t>
                      </a:r>
                      <a:endParaRPr lang="es-MX" sz="1100" b="0" dirty="0">
                        <a:latin typeface="+mn-lt"/>
                      </a:endParaRPr>
                    </a:p>
                  </a:txBody>
                  <a:tcPr/>
                </a:tc>
                <a:tc>
                  <a:txBody>
                    <a:bodyPr/>
                    <a:lstStyle/>
                    <a:p>
                      <a:pPr algn="l"/>
                      <a:r>
                        <a:rPr lang="es-MX" sz="1100" b="1" dirty="0" smtClean="0">
                          <a:latin typeface="+mn-lt"/>
                        </a:rPr>
                        <a:t>ORGANIZACIÓN</a:t>
                      </a:r>
                    </a:p>
                    <a:p>
                      <a:pPr algn="l"/>
                      <a:r>
                        <a:rPr lang="es-MX" sz="1100" b="1" dirty="0" smtClean="0">
                          <a:latin typeface="+mn-lt"/>
                        </a:rPr>
                        <a:t>Y ESPACIO</a:t>
                      </a:r>
                    </a:p>
                    <a:p>
                      <a:pPr algn="l"/>
                      <a:endParaRPr lang="es-MX" sz="1100" b="1" dirty="0" smtClean="0">
                        <a:latin typeface="+mn-lt"/>
                      </a:endParaRPr>
                    </a:p>
                    <a:p>
                      <a:pPr algn="l"/>
                      <a:r>
                        <a:rPr lang="es-MX" sz="1100" b="0" dirty="0" smtClean="0">
                          <a:latin typeface="+mn-lt"/>
                        </a:rPr>
                        <a:t>Equipo.</a:t>
                      </a:r>
                    </a:p>
                    <a:p>
                      <a:pPr algn="l"/>
                      <a:r>
                        <a:rPr lang="es-MX" sz="1100" b="0" dirty="0" smtClean="0">
                          <a:latin typeface="+mn-lt"/>
                        </a:rPr>
                        <a:t>Dentro</a:t>
                      </a:r>
                      <a:r>
                        <a:rPr lang="es-MX" sz="1100" b="0" baseline="0" dirty="0" smtClean="0">
                          <a:latin typeface="+mn-lt"/>
                        </a:rPr>
                        <a:t> del salón.</a:t>
                      </a:r>
                    </a:p>
                    <a:p>
                      <a:pPr algn="l"/>
                      <a:endParaRPr lang="es-MX" sz="1100" b="0"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r>
                        <a:rPr lang="es-MX" sz="1100" b="0" baseline="0" dirty="0" smtClean="0">
                          <a:latin typeface="+mn-lt"/>
                        </a:rPr>
                        <a:t>Grupal.</a:t>
                      </a:r>
                    </a:p>
                    <a:p>
                      <a:pPr algn="l"/>
                      <a:r>
                        <a:rPr lang="es-MX" sz="1100" b="0" baseline="0" dirty="0" smtClean="0">
                          <a:latin typeface="+mn-lt"/>
                        </a:rPr>
                        <a:t>Dentro del salón.</a:t>
                      </a:r>
                      <a:endParaRPr lang="es-MX" sz="1100" b="0" dirty="0" smtClean="0">
                        <a:latin typeface="+mn-lt"/>
                      </a:endParaRPr>
                    </a:p>
                  </a:txBody>
                  <a:tcPr/>
                </a:tc>
                <a:tc>
                  <a:txBody>
                    <a:bodyPr/>
                    <a:lstStyle/>
                    <a:p>
                      <a:pPr algn="l"/>
                      <a:r>
                        <a:rPr lang="es-MX" sz="1100" b="1" dirty="0" smtClean="0">
                          <a:latin typeface="+mn-lt"/>
                        </a:rPr>
                        <a:t>MATERIALES</a:t>
                      </a:r>
                    </a:p>
                    <a:p>
                      <a:pPr algn="l"/>
                      <a:endParaRPr lang="es-MX" sz="1100" b="1" dirty="0" smtClean="0">
                        <a:latin typeface="+mn-lt"/>
                      </a:endParaRPr>
                    </a:p>
                    <a:p>
                      <a:pPr algn="l"/>
                      <a:endParaRPr lang="es-MX" sz="1100" b="1" dirty="0" smtClean="0">
                        <a:latin typeface="+mn-lt"/>
                      </a:endParaRPr>
                    </a:p>
                    <a:p>
                      <a:pPr algn="l"/>
                      <a:r>
                        <a:rPr lang="es-MX" sz="1100" b="0" dirty="0" smtClean="0">
                          <a:latin typeface="+mn-lt"/>
                        </a:rPr>
                        <a:t>Cajas de cartón, recortes,</a:t>
                      </a:r>
                      <a:r>
                        <a:rPr lang="es-MX" sz="1100" b="0" baseline="0" dirty="0" smtClean="0">
                          <a:latin typeface="+mn-lt"/>
                        </a:rPr>
                        <a:t> revistas, resistol, tijeras, adornos etc.</a:t>
                      </a: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r>
                        <a:rPr lang="es-MX" sz="1100" b="0" baseline="0" dirty="0" smtClean="0">
                          <a:latin typeface="+mn-lt"/>
                        </a:rPr>
                        <a:t>Imagen de tortuga, imágenes de  huevos blancos.</a:t>
                      </a:r>
                      <a:endParaRPr lang="es-MX" sz="1100" b="0" dirty="0">
                        <a:latin typeface="+mn-lt"/>
                      </a:endParaRPr>
                    </a:p>
                  </a:txBody>
                  <a:tcPr/>
                </a:tc>
                <a:tc>
                  <a:txBody>
                    <a:bodyPr/>
                    <a:lstStyle/>
                    <a:p>
                      <a:pPr algn="l"/>
                      <a:r>
                        <a:rPr lang="es-MX" sz="1100" b="1" dirty="0" smtClean="0">
                          <a:latin typeface="+mn-lt"/>
                        </a:rPr>
                        <a:t>EVALUACION</a:t>
                      </a:r>
                    </a:p>
                    <a:p>
                      <a:pPr algn="l"/>
                      <a:endParaRPr lang="es-MX" sz="1100" b="1" dirty="0" smtClean="0">
                        <a:latin typeface="+mn-lt"/>
                      </a:endParaRPr>
                    </a:p>
                    <a:p>
                      <a:pPr algn="l"/>
                      <a:endParaRPr lang="es-MX" sz="1100" b="1" dirty="0" smtClean="0">
                        <a:latin typeface="+mn-lt"/>
                      </a:endParaRPr>
                    </a:p>
                    <a:p>
                      <a:pPr algn="l"/>
                      <a:r>
                        <a:rPr lang="es-MX" sz="1100" b="0" dirty="0" smtClean="0">
                          <a:latin typeface="+mn-lt"/>
                        </a:rPr>
                        <a:t>Mediante la</a:t>
                      </a:r>
                      <a:r>
                        <a:rPr lang="es-MX" sz="1100" b="0" baseline="0" dirty="0" smtClean="0">
                          <a:latin typeface="+mn-lt"/>
                        </a:rPr>
                        <a:t> observación, el como el alumno forma y crea la casa de la tortuga.</a:t>
                      </a: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endParaRPr lang="es-MX" sz="1100" b="1" baseline="0" dirty="0" smtClean="0">
                        <a:latin typeface="+mn-lt"/>
                      </a:endParaRPr>
                    </a:p>
                    <a:p>
                      <a:pPr algn="l"/>
                      <a:r>
                        <a:rPr lang="es-MX" sz="1100" b="0" baseline="0" dirty="0" smtClean="0">
                          <a:latin typeface="+mn-lt"/>
                        </a:rPr>
                        <a:t>El como el alumno sigue una sucesión para contar.</a:t>
                      </a:r>
                    </a:p>
                  </a:txBody>
                  <a:tcPr/>
                </a:tc>
                <a:tc>
                  <a:txBody>
                    <a:bodyPr/>
                    <a:lstStyle/>
                    <a:p>
                      <a:pPr algn="l"/>
                      <a:r>
                        <a:rPr lang="es-MX" sz="1100" b="1" dirty="0" smtClean="0">
                          <a:latin typeface="+mn-lt"/>
                        </a:rPr>
                        <a:t>OBSERVACION</a:t>
                      </a:r>
                      <a:endParaRPr lang="es-MX" sz="1100" b="1" dirty="0">
                        <a:latin typeface="+mn-lt"/>
                      </a:endParaRPr>
                    </a:p>
                  </a:txBody>
                  <a:tcPr/>
                </a:tc>
              </a:tr>
            </a:tbl>
          </a:graphicData>
        </a:graphic>
      </p:graphicFrame>
      <p:cxnSp>
        <p:nvCxnSpPr>
          <p:cNvPr id="3" name="2 Conector recto"/>
          <p:cNvCxnSpPr/>
          <p:nvPr/>
        </p:nvCxnSpPr>
        <p:spPr>
          <a:xfrm>
            <a:off x="0" y="548680"/>
            <a:ext cx="9150648" cy="0"/>
          </a:xfrm>
          <a:prstGeom prst="line">
            <a:avLst/>
          </a:prstGeom>
          <a:ln>
            <a:solidFill>
              <a:schemeClr val="tx1"/>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34116262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2118364063"/>
              </p:ext>
            </p:extLst>
          </p:nvPr>
        </p:nvGraphicFramePr>
        <p:xfrm>
          <a:off x="96887" y="260648"/>
          <a:ext cx="9036497" cy="1005840"/>
        </p:xfrm>
        <a:graphic>
          <a:graphicData uri="http://schemas.openxmlformats.org/drawingml/2006/table">
            <a:tbl>
              <a:tblPr firstRow="1" bandRow="1">
                <a:tableStyleId>{5940675A-B579-460E-94D1-54222C63F5DA}</a:tableStyleId>
              </a:tblPr>
              <a:tblGrid>
                <a:gridCol w="1166000"/>
                <a:gridCol w="2477750"/>
                <a:gridCol w="801624"/>
                <a:gridCol w="1311749"/>
                <a:gridCol w="1093125"/>
                <a:gridCol w="1166000"/>
                <a:gridCol w="1020249"/>
              </a:tblGrid>
              <a:tr h="353415">
                <a:tc>
                  <a:txBody>
                    <a:bodyPr/>
                    <a:lstStyle/>
                    <a:p>
                      <a:pPr algn="ctr"/>
                      <a:r>
                        <a:rPr lang="es-MX" sz="800" b="1" dirty="0" smtClean="0">
                          <a:latin typeface="Century Gothic" panose="020B0502020202020204" pitchFamily="34" charset="0"/>
                        </a:rPr>
                        <a:t>CAMPO</a:t>
                      </a:r>
                      <a:r>
                        <a:rPr lang="es-MX" sz="800" b="1" baseline="0" dirty="0" smtClean="0">
                          <a:latin typeface="Century Gothic" panose="020B0502020202020204" pitchFamily="34" charset="0"/>
                        </a:rPr>
                        <a:t>, COMP. Y AP ESP.</a:t>
                      </a:r>
                      <a:endParaRPr lang="es-MX" sz="800" b="1" dirty="0">
                        <a:latin typeface="Century Gothic" panose="020B0502020202020204" pitchFamily="34" charset="0"/>
                      </a:endParaRPr>
                    </a:p>
                  </a:txBody>
                  <a:tcPr/>
                </a:tc>
                <a:tc>
                  <a:txBody>
                    <a:bodyPr/>
                    <a:lstStyle/>
                    <a:p>
                      <a:pPr algn="ctr"/>
                      <a:r>
                        <a:rPr lang="es-MX" sz="1200" b="1" dirty="0" smtClean="0">
                          <a:latin typeface="Century Gothic" panose="020B0502020202020204" pitchFamily="34" charset="0"/>
                        </a:rPr>
                        <a:t>ACTIVIDAD</a:t>
                      </a:r>
                    </a:p>
                    <a:p>
                      <a:pPr algn="ctr"/>
                      <a:endParaRPr lang="es-MX" sz="1200" b="1" dirty="0" smtClean="0">
                        <a:latin typeface="Century Gothic" panose="020B0502020202020204" pitchFamily="34" charset="0"/>
                      </a:endParaRPr>
                    </a:p>
                    <a:p>
                      <a:pPr algn="ctr"/>
                      <a:endParaRPr lang="es-MX" sz="1200" b="1" dirty="0" smtClean="0">
                        <a:latin typeface="Century Gothic" panose="020B0502020202020204" pitchFamily="34" charset="0"/>
                      </a:endParaRPr>
                    </a:p>
                    <a:p>
                      <a:pPr algn="ctr"/>
                      <a:endParaRPr lang="es-MX" sz="1200" b="1" dirty="0" smtClean="0">
                        <a:latin typeface="Century Gothic" panose="020B0502020202020204" pitchFamily="34" charset="0"/>
                      </a:endParaRPr>
                    </a:p>
                    <a:p>
                      <a:pPr algn="ctr"/>
                      <a:endParaRPr lang="es-MX" sz="1200" b="1" dirty="0">
                        <a:latin typeface="Century Gothic" panose="020B0502020202020204" pitchFamily="34" charset="0"/>
                      </a:endParaRPr>
                    </a:p>
                  </a:txBody>
                  <a:tcPr/>
                </a:tc>
                <a:tc>
                  <a:txBody>
                    <a:bodyPr/>
                    <a:lstStyle/>
                    <a:p>
                      <a:pPr algn="ctr"/>
                      <a:r>
                        <a:rPr lang="es-MX" sz="1050" b="1" dirty="0" smtClean="0">
                          <a:latin typeface="Century Gothic" panose="020B0502020202020204" pitchFamily="34" charset="0"/>
                        </a:rPr>
                        <a:t>TIEMPO</a:t>
                      </a:r>
                      <a:endParaRPr lang="es-MX" sz="1050" b="1" dirty="0">
                        <a:latin typeface="Century Gothic" panose="020B0502020202020204" pitchFamily="34" charset="0"/>
                      </a:endParaRPr>
                    </a:p>
                  </a:txBody>
                  <a:tcPr/>
                </a:tc>
                <a:tc>
                  <a:txBody>
                    <a:bodyPr/>
                    <a:lstStyle/>
                    <a:p>
                      <a:pPr algn="ctr"/>
                      <a:r>
                        <a:rPr lang="es-MX" sz="800" b="1" dirty="0" smtClean="0">
                          <a:latin typeface="Century Gothic" panose="020B0502020202020204" pitchFamily="34" charset="0"/>
                        </a:rPr>
                        <a:t>ORGANIZACIÓN</a:t>
                      </a:r>
                    </a:p>
                    <a:p>
                      <a:pPr algn="ctr"/>
                      <a:r>
                        <a:rPr lang="es-MX" sz="800" b="1" dirty="0" smtClean="0">
                          <a:latin typeface="Century Gothic" panose="020B0502020202020204" pitchFamily="34" charset="0"/>
                        </a:rPr>
                        <a:t>Y ESPACIO</a:t>
                      </a:r>
                      <a:endParaRPr lang="es-MX" sz="800" b="1" dirty="0">
                        <a:latin typeface="Century Gothic" panose="020B0502020202020204" pitchFamily="34" charset="0"/>
                      </a:endParaRPr>
                    </a:p>
                  </a:txBody>
                  <a:tcPr/>
                </a:tc>
                <a:tc>
                  <a:txBody>
                    <a:bodyPr/>
                    <a:lstStyle/>
                    <a:p>
                      <a:pPr algn="ctr"/>
                      <a:r>
                        <a:rPr lang="es-MX" sz="1000" b="1" dirty="0" smtClean="0">
                          <a:latin typeface="Century Gothic" panose="020B0502020202020204" pitchFamily="34" charset="0"/>
                        </a:rPr>
                        <a:t>MATERIALES</a:t>
                      </a:r>
                      <a:endParaRPr lang="es-MX" sz="1000" b="1" dirty="0">
                        <a:latin typeface="Century Gothic" panose="020B0502020202020204" pitchFamily="34" charset="0"/>
                      </a:endParaRPr>
                    </a:p>
                  </a:txBody>
                  <a:tcPr/>
                </a:tc>
                <a:tc>
                  <a:txBody>
                    <a:bodyPr/>
                    <a:lstStyle/>
                    <a:p>
                      <a:pPr algn="ctr"/>
                      <a:r>
                        <a:rPr lang="es-MX" sz="1000" b="1" dirty="0" smtClean="0">
                          <a:latin typeface="Century Gothic" panose="020B0502020202020204" pitchFamily="34" charset="0"/>
                        </a:rPr>
                        <a:t>EVALUACION</a:t>
                      </a:r>
                      <a:endParaRPr lang="es-MX" sz="1000" b="1" dirty="0">
                        <a:latin typeface="Century Gothic" panose="020B0502020202020204" pitchFamily="34" charset="0"/>
                      </a:endParaRPr>
                    </a:p>
                  </a:txBody>
                  <a:tcPr/>
                </a:tc>
                <a:tc>
                  <a:txBody>
                    <a:bodyPr/>
                    <a:lstStyle/>
                    <a:p>
                      <a:pPr algn="ctr"/>
                      <a:r>
                        <a:rPr lang="es-MX" sz="900" b="1" dirty="0" smtClean="0">
                          <a:latin typeface="Century Gothic" panose="020B0502020202020204" pitchFamily="34" charset="0"/>
                        </a:rPr>
                        <a:t>OBSERVACION</a:t>
                      </a:r>
                      <a:endParaRPr lang="es-MX" sz="900" b="1" dirty="0">
                        <a:latin typeface="Century Gothic" panose="020B0502020202020204" pitchFamily="34" charset="0"/>
                      </a:endParaRPr>
                    </a:p>
                  </a:txBody>
                  <a:tcPr/>
                </a:tc>
              </a:tr>
            </a:tbl>
          </a:graphicData>
        </a:graphic>
      </p:graphicFrame>
      <p:cxnSp>
        <p:nvCxnSpPr>
          <p:cNvPr id="3" name="2 Conector recto"/>
          <p:cNvCxnSpPr/>
          <p:nvPr/>
        </p:nvCxnSpPr>
        <p:spPr>
          <a:xfrm>
            <a:off x="0" y="548680"/>
            <a:ext cx="9150648" cy="0"/>
          </a:xfrm>
          <a:prstGeom prst="line">
            <a:avLst/>
          </a:prstGeom>
          <a:ln>
            <a:solidFill>
              <a:schemeClr val="tx1"/>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6058411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07504" y="205472"/>
            <a:ext cx="8964488" cy="6247864"/>
          </a:xfrm>
          <a:prstGeom prst="rect">
            <a:avLst/>
          </a:prstGeom>
          <a:noFill/>
        </p:spPr>
        <p:txBody>
          <a:bodyPr wrap="square" rtlCol="0">
            <a:spAutoFit/>
          </a:bodyPr>
          <a:lstStyle/>
          <a:p>
            <a:pPr algn="ctr"/>
            <a:r>
              <a:rPr lang="es-MX" sz="2400" b="1" dirty="0" smtClean="0">
                <a:latin typeface="Century Gothic" panose="020B0502020202020204" pitchFamily="34" charset="0"/>
              </a:rPr>
              <a:t>FIRMAS DE AUTORIZACIÓN</a:t>
            </a:r>
          </a:p>
          <a:p>
            <a:pPr algn="ctr"/>
            <a:endParaRPr lang="es-MX" sz="2400" dirty="0">
              <a:latin typeface="Century Gothic" panose="020B0502020202020204" pitchFamily="34" charset="0"/>
            </a:endParaRPr>
          </a:p>
          <a:p>
            <a:pPr algn="ctr"/>
            <a:endParaRPr lang="es-MX" sz="2400" dirty="0" smtClean="0">
              <a:latin typeface="Century Gothic" panose="020B0502020202020204" pitchFamily="34" charset="0"/>
            </a:endParaRPr>
          </a:p>
          <a:p>
            <a:pPr algn="ctr"/>
            <a:endParaRPr lang="es-MX" sz="2400" dirty="0">
              <a:latin typeface="Century Gothic" panose="020B0502020202020204" pitchFamily="34" charset="0"/>
            </a:endParaRPr>
          </a:p>
          <a:p>
            <a:pPr algn="ctr"/>
            <a:endParaRPr lang="es-MX" sz="2400" dirty="0" smtClean="0">
              <a:latin typeface="Century Gothic" panose="020B0502020202020204" pitchFamily="34" charset="0"/>
            </a:endParaRPr>
          </a:p>
          <a:p>
            <a:pPr algn="ctr"/>
            <a:endParaRPr lang="es-MX" sz="2400" dirty="0" smtClean="0">
              <a:latin typeface="Century Gothic" panose="020B0502020202020204" pitchFamily="34" charset="0"/>
            </a:endParaRPr>
          </a:p>
          <a:p>
            <a:pPr algn="ctr"/>
            <a:endParaRPr lang="es-MX" sz="2400" dirty="0">
              <a:latin typeface="Century Gothic" panose="020B0502020202020204" pitchFamily="34" charset="0"/>
            </a:endParaRPr>
          </a:p>
          <a:p>
            <a:pPr algn="ctr"/>
            <a:r>
              <a:rPr lang="es-MX" sz="2400" dirty="0" smtClean="0">
                <a:latin typeface="Century Gothic" panose="020B0502020202020204" pitchFamily="34" charset="0"/>
              </a:rPr>
              <a:t>  </a:t>
            </a:r>
            <a:endParaRPr lang="es-MX" sz="1600" dirty="0" smtClean="0">
              <a:latin typeface="Century Gothic" panose="020B0502020202020204" pitchFamily="34" charset="0"/>
            </a:endParaRPr>
          </a:p>
          <a:p>
            <a:pPr lvl="0"/>
            <a:r>
              <a:rPr lang="es-MX" sz="1600" dirty="0" smtClean="0">
                <a:latin typeface="Century Gothic" panose="020B0502020202020204" pitchFamily="34" charset="0"/>
              </a:rPr>
              <a:t>     Blanca Marisa Dávila Salinas. </a:t>
            </a:r>
          </a:p>
          <a:p>
            <a:pPr lvl="0"/>
            <a:r>
              <a:rPr lang="es-MX" sz="1600" dirty="0" smtClean="0">
                <a:latin typeface="Century Gothic" panose="020B0502020202020204" pitchFamily="34" charset="0"/>
              </a:rPr>
              <a:t>              Docente del curso</a:t>
            </a:r>
          </a:p>
          <a:p>
            <a:pPr lvl="0"/>
            <a:r>
              <a:rPr lang="es-MX" sz="1600" dirty="0" smtClean="0">
                <a:latin typeface="Century Gothic" panose="020B0502020202020204" pitchFamily="34" charset="0"/>
              </a:rPr>
              <a:t>     Trabajo e innovación docente                   </a:t>
            </a:r>
          </a:p>
          <a:p>
            <a:pPr lvl="0"/>
            <a:endParaRPr lang="es-MX" altLang="es-MX" sz="1600" dirty="0">
              <a:latin typeface="Century Gothic" panose="020B0502020202020204" pitchFamily="34" charset="0"/>
              <a:cs typeface="Arial" panose="020B0604020202020204" pitchFamily="34" charset="0"/>
            </a:endParaRPr>
          </a:p>
          <a:p>
            <a:pPr lvl="0"/>
            <a:endParaRPr lang="es-MX" altLang="es-MX" sz="1600" dirty="0" smtClean="0">
              <a:latin typeface="Century Gothic" panose="020B0502020202020204" pitchFamily="34" charset="0"/>
              <a:cs typeface="Arial" panose="020B0604020202020204" pitchFamily="34" charset="0"/>
            </a:endParaRPr>
          </a:p>
          <a:p>
            <a:pPr lvl="0"/>
            <a:endParaRPr lang="es-MX" altLang="es-MX" sz="1600" dirty="0">
              <a:latin typeface="Century Gothic" panose="020B0502020202020204" pitchFamily="34" charset="0"/>
              <a:cs typeface="Arial" panose="020B0604020202020204" pitchFamily="34" charset="0"/>
            </a:endParaRPr>
          </a:p>
          <a:p>
            <a:r>
              <a:rPr lang="es-MX" sz="1600" dirty="0" smtClean="0">
                <a:latin typeface="Century Gothic" panose="020B0502020202020204" pitchFamily="34" charset="0"/>
              </a:rPr>
              <a:t>                </a:t>
            </a:r>
            <a:endParaRPr lang="es-MX" sz="1600" dirty="0">
              <a:latin typeface="Century Gothic" panose="020B0502020202020204" pitchFamily="34" charset="0"/>
            </a:endParaRPr>
          </a:p>
          <a:p>
            <a:pPr algn="ctr"/>
            <a:endParaRPr lang="es-MX" sz="2400" dirty="0" smtClean="0">
              <a:latin typeface="Century Gothic" panose="020B0502020202020204" pitchFamily="34" charset="0"/>
            </a:endParaRPr>
          </a:p>
          <a:p>
            <a:pPr algn="ctr"/>
            <a:endParaRPr lang="es-MX" sz="2400" dirty="0">
              <a:latin typeface="Century Gothic" panose="020B0502020202020204" pitchFamily="34" charset="0"/>
            </a:endParaRPr>
          </a:p>
          <a:p>
            <a:pPr algn="ctr"/>
            <a:endParaRPr lang="es-MX" sz="2400" dirty="0" smtClean="0">
              <a:latin typeface="Century Gothic" panose="020B0502020202020204" pitchFamily="34" charset="0"/>
            </a:endParaRPr>
          </a:p>
          <a:p>
            <a:pPr algn="ctr"/>
            <a:r>
              <a:rPr lang="es-MX" sz="2400" dirty="0" smtClean="0">
                <a:latin typeface="Century Gothic" panose="020B0502020202020204" pitchFamily="34" charset="0"/>
              </a:rPr>
              <a:t> </a:t>
            </a:r>
            <a:endParaRPr lang="es-MX" sz="2400" dirty="0">
              <a:latin typeface="Century Gothic" panose="020B0502020202020204" pitchFamily="34" charset="0"/>
            </a:endParaRPr>
          </a:p>
        </p:txBody>
      </p:sp>
      <p:sp>
        <p:nvSpPr>
          <p:cNvPr id="5" name="4 CuadroTexto"/>
          <p:cNvSpPr txBox="1"/>
          <p:nvPr/>
        </p:nvSpPr>
        <p:spPr>
          <a:xfrm>
            <a:off x="5292080" y="2825060"/>
            <a:ext cx="3851920" cy="1107996"/>
          </a:xfrm>
          <a:prstGeom prst="rect">
            <a:avLst/>
          </a:prstGeom>
          <a:noFill/>
        </p:spPr>
        <p:txBody>
          <a:bodyPr wrap="square" rtlCol="0">
            <a:spAutoFit/>
          </a:bodyPr>
          <a:lstStyle/>
          <a:p>
            <a:pPr lvl="0"/>
            <a:endParaRPr lang="es-MX" altLang="es-MX" dirty="0">
              <a:latin typeface="Century Gothic" panose="020B0502020202020204" pitchFamily="34" charset="0"/>
              <a:cs typeface="Arial" panose="020B0604020202020204" pitchFamily="34" charset="0"/>
            </a:endParaRPr>
          </a:p>
          <a:p>
            <a:pPr algn="ctr"/>
            <a:r>
              <a:rPr lang="es-MX" sz="1600" dirty="0" smtClean="0">
                <a:latin typeface="Century Gothic" panose="020B0502020202020204" pitchFamily="34" charset="0"/>
              </a:rPr>
              <a:t>Maetzin Lugo Ruiz.</a:t>
            </a:r>
          </a:p>
          <a:p>
            <a:pPr algn="ctr"/>
            <a:r>
              <a:rPr lang="es-MX" sz="1600" dirty="0" smtClean="0">
                <a:latin typeface="Century Gothic" panose="020B0502020202020204" pitchFamily="34" charset="0"/>
              </a:rPr>
              <a:t>Docente </a:t>
            </a:r>
            <a:r>
              <a:rPr lang="es-MX" sz="1600" dirty="0">
                <a:latin typeface="Century Gothic" panose="020B0502020202020204" pitchFamily="34" charset="0"/>
              </a:rPr>
              <a:t>titular del Jardín </a:t>
            </a:r>
          </a:p>
          <a:p>
            <a:endParaRPr lang="es-MX" sz="1600" dirty="0">
              <a:latin typeface="Century Gothic" panose="020B0502020202020204" pitchFamily="34" charset="0"/>
            </a:endParaRPr>
          </a:p>
        </p:txBody>
      </p:sp>
      <p:sp>
        <p:nvSpPr>
          <p:cNvPr id="6" name="5 CuadroTexto"/>
          <p:cNvSpPr txBox="1"/>
          <p:nvPr/>
        </p:nvSpPr>
        <p:spPr>
          <a:xfrm>
            <a:off x="2556284" y="5157192"/>
            <a:ext cx="3851920" cy="830997"/>
          </a:xfrm>
          <a:prstGeom prst="rect">
            <a:avLst/>
          </a:prstGeom>
          <a:noFill/>
        </p:spPr>
        <p:txBody>
          <a:bodyPr wrap="square" rtlCol="0">
            <a:spAutoFit/>
          </a:bodyPr>
          <a:lstStyle/>
          <a:p>
            <a:pPr lvl="0" algn="ctr"/>
            <a:r>
              <a:rPr lang="es-MX" sz="1600" dirty="0" smtClean="0">
                <a:latin typeface="Century Gothic" panose="020B0502020202020204" pitchFamily="34" charset="0"/>
                <a:cs typeface="Arial" panose="020B0604020202020204" pitchFamily="34" charset="0"/>
              </a:rPr>
              <a:t>Paola Flores Guzmán.</a:t>
            </a:r>
          </a:p>
          <a:p>
            <a:pPr lvl="0" algn="ctr"/>
            <a:r>
              <a:rPr lang="es-MX" sz="1600" dirty="0" smtClean="0">
                <a:latin typeface="Century Gothic" panose="020B0502020202020204" pitchFamily="34" charset="0"/>
                <a:cs typeface="Arial" panose="020B0604020202020204" pitchFamily="34" charset="0"/>
              </a:rPr>
              <a:t>Alumna Practicante</a:t>
            </a:r>
            <a:endParaRPr lang="es-MX" sz="1600" dirty="0">
              <a:latin typeface="Century Gothic" panose="020B0502020202020204" pitchFamily="34" charset="0"/>
            </a:endParaRPr>
          </a:p>
          <a:p>
            <a:pPr algn="ctr"/>
            <a:endParaRPr lang="es-MX" sz="1600" dirty="0">
              <a:latin typeface="Century Gothic" panose="020B0502020202020204" pitchFamily="34" charset="0"/>
            </a:endParaRPr>
          </a:p>
        </p:txBody>
      </p:sp>
      <p:cxnSp>
        <p:nvCxnSpPr>
          <p:cNvPr id="8" name="7 Conector recto"/>
          <p:cNvCxnSpPr/>
          <p:nvPr/>
        </p:nvCxnSpPr>
        <p:spPr>
          <a:xfrm>
            <a:off x="179512" y="2996952"/>
            <a:ext cx="3312368" cy="0"/>
          </a:xfrm>
          <a:prstGeom prst="line">
            <a:avLst/>
          </a:prstGeom>
        </p:spPr>
        <p:style>
          <a:lnRef idx="1">
            <a:schemeClr val="dk1"/>
          </a:lnRef>
          <a:fillRef idx="0">
            <a:schemeClr val="dk1"/>
          </a:fillRef>
          <a:effectRef idx="0">
            <a:schemeClr val="dk1"/>
          </a:effectRef>
          <a:fontRef idx="minor">
            <a:schemeClr val="tx1"/>
          </a:fontRef>
        </p:style>
      </p:cxnSp>
      <p:cxnSp>
        <p:nvCxnSpPr>
          <p:cNvPr id="11" name="10 Conector recto"/>
          <p:cNvCxnSpPr/>
          <p:nvPr/>
        </p:nvCxnSpPr>
        <p:spPr>
          <a:xfrm>
            <a:off x="2843808" y="5085184"/>
            <a:ext cx="3312368" cy="0"/>
          </a:xfrm>
          <a:prstGeom prst="line">
            <a:avLst/>
          </a:prstGeom>
        </p:spPr>
        <p:style>
          <a:lnRef idx="1">
            <a:schemeClr val="dk1"/>
          </a:lnRef>
          <a:fillRef idx="0">
            <a:schemeClr val="dk1"/>
          </a:fillRef>
          <a:effectRef idx="0">
            <a:schemeClr val="dk1"/>
          </a:effectRef>
          <a:fontRef idx="minor">
            <a:schemeClr val="tx1"/>
          </a:fontRef>
        </p:style>
      </p:cxnSp>
      <p:cxnSp>
        <p:nvCxnSpPr>
          <p:cNvPr id="12" name="11 Conector recto"/>
          <p:cNvCxnSpPr/>
          <p:nvPr/>
        </p:nvCxnSpPr>
        <p:spPr>
          <a:xfrm>
            <a:off x="5292080" y="3068960"/>
            <a:ext cx="3312368"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008895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a:xfrm>
            <a:off x="457200" y="188640"/>
            <a:ext cx="8229600" cy="1143000"/>
          </a:xfrm>
        </p:spPr>
        <p:txBody>
          <a:bodyPr/>
          <a:lstStyle/>
          <a:p>
            <a:r>
              <a:rPr lang="es-MX" dirty="0" smtClean="0">
                <a:latin typeface="+mn-lt"/>
              </a:rPr>
              <a:t>¿De dónde nacen los reptiles?</a:t>
            </a:r>
            <a:endParaRPr lang="es-MX" dirty="0">
              <a:latin typeface="+mn-lt"/>
            </a:endParaRPr>
          </a:p>
        </p:txBody>
      </p:sp>
      <p:graphicFrame>
        <p:nvGraphicFramePr>
          <p:cNvPr id="9" name="8 Marcador de contenido"/>
          <p:cNvGraphicFramePr>
            <a:graphicFrameLocks noGrp="1"/>
          </p:cNvGraphicFramePr>
          <p:nvPr>
            <p:ph idx="1"/>
            <p:extLst>
              <p:ext uri="{D42A27DB-BD31-4B8C-83A1-F6EECF244321}">
                <p14:modId xmlns:p14="http://schemas.microsoft.com/office/powerpoint/2010/main" val="321851585"/>
              </p:ext>
            </p:extLst>
          </p:nvPr>
        </p:nvGraphicFramePr>
        <p:xfrm>
          <a:off x="107504" y="1124744"/>
          <a:ext cx="9001000" cy="370840"/>
        </p:xfrm>
        <a:graphic>
          <a:graphicData uri="http://schemas.openxmlformats.org/drawingml/2006/table">
            <a:tbl>
              <a:tblPr firstRow="1" bandRow="1">
                <a:tableStyleId>{5C22544A-7EE6-4342-B048-85BDC9FD1C3A}</a:tableStyleId>
              </a:tblPr>
              <a:tblGrid>
                <a:gridCol w="1512168"/>
                <a:gridCol w="1584176"/>
                <a:gridCol w="1512168"/>
                <a:gridCol w="1512168"/>
                <a:gridCol w="1512168"/>
                <a:gridCol w="1368152"/>
              </a:tblGrid>
              <a:tr h="370840">
                <a:tc>
                  <a:txBody>
                    <a:bodyPr/>
                    <a:lstStyle/>
                    <a:p>
                      <a:r>
                        <a:rPr lang="es-MX" dirty="0" smtClean="0">
                          <a:solidFill>
                            <a:sysClr val="windowText" lastClr="000000"/>
                          </a:solidFill>
                        </a:rPr>
                        <a:t>SEMANA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s-MX" dirty="0" smtClean="0">
                          <a:solidFill>
                            <a:sysClr val="windowText" lastClr="000000"/>
                          </a:solidFill>
                        </a:rPr>
                        <a:t>LUNES</a:t>
                      </a:r>
                      <a:endParaRPr lang="es-MX"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s-MX" dirty="0" smtClean="0">
                          <a:solidFill>
                            <a:sysClr val="windowText" lastClr="000000"/>
                          </a:solidFill>
                        </a:rPr>
                        <a:t>MARTES </a:t>
                      </a:r>
                      <a:endParaRPr lang="es-MX"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s-MX" dirty="0" smtClean="0">
                          <a:solidFill>
                            <a:sysClr val="windowText" lastClr="000000"/>
                          </a:solidFill>
                        </a:rPr>
                        <a:t>MIERCOLES</a:t>
                      </a:r>
                      <a:endParaRPr lang="es-MX"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s-MX" dirty="0" smtClean="0">
                          <a:solidFill>
                            <a:sysClr val="windowText" lastClr="000000"/>
                          </a:solidFill>
                        </a:rPr>
                        <a:t>JUEVES</a:t>
                      </a:r>
                      <a:endParaRPr lang="es-MX"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s-MX" dirty="0" smtClean="0">
                          <a:solidFill>
                            <a:sysClr val="windowText" lastClr="000000"/>
                          </a:solidFill>
                        </a:rPr>
                        <a:t>VIERNES</a:t>
                      </a:r>
                      <a:endParaRPr lang="es-MX"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3" name="2 Tabla"/>
          <p:cNvGraphicFramePr>
            <a:graphicFrameLocks noGrp="1"/>
          </p:cNvGraphicFramePr>
          <p:nvPr>
            <p:extLst>
              <p:ext uri="{D42A27DB-BD31-4B8C-83A1-F6EECF244321}">
                <p14:modId xmlns:p14="http://schemas.microsoft.com/office/powerpoint/2010/main" val="2990736999"/>
              </p:ext>
            </p:extLst>
          </p:nvPr>
        </p:nvGraphicFramePr>
        <p:xfrm>
          <a:off x="107504" y="1556792"/>
          <a:ext cx="8964486" cy="3032760"/>
        </p:xfrm>
        <a:graphic>
          <a:graphicData uri="http://schemas.openxmlformats.org/drawingml/2006/table">
            <a:tbl>
              <a:tblPr firstRow="1" bandRow="1">
                <a:tableStyleId>{5C22544A-7EE6-4342-B048-85BDC9FD1C3A}</a:tableStyleId>
              </a:tblPr>
              <a:tblGrid>
                <a:gridCol w="1494080"/>
                <a:gridCol w="1568785"/>
                <a:gridCol w="1531434"/>
                <a:gridCol w="1531432"/>
                <a:gridCol w="1494081"/>
                <a:gridCol w="1344674"/>
              </a:tblGrid>
              <a:tr h="1450607">
                <a:tc>
                  <a:txBody>
                    <a:bodyPr/>
                    <a:lstStyle/>
                    <a:p>
                      <a:pPr marL="0" indent="0" algn="ctr">
                        <a:buFont typeface="Arial" panose="020B0604020202020204" pitchFamily="34" charset="0"/>
                        <a:buNone/>
                      </a:pPr>
                      <a:r>
                        <a:rPr lang="es-MX" sz="1700" b="1" dirty="0" smtClean="0">
                          <a:solidFill>
                            <a:schemeClr val="tx1"/>
                          </a:solidFill>
                        </a:rPr>
                        <a:t>Primera </a:t>
                      </a:r>
                    </a:p>
                    <a:p>
                      <a:pPr marL="0" indent="0" algn="ctr">
                        <a:buFont typeface="Arial" panose="020B0604020202020204" pitchFamily="34" charset="0"/>
                        <a:buNone/>
                      </a:pPr>
                      <a:r>
                        <a:rPr lang="es-MX" sz="1700" b="1" dirty="0" smtClean="0">
                          <a:solidFill>
                            <a:schemeClr val="tx1"/>
                          </a:solidFill>
                        </a:rPr>
                        <a:t>Semana.</a:t>
                      </a:r>
                      <a:endParaRPr lang="es-MX" sz="17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700" b="0" baseline="0" dirty="0" smtClean="0">
                        <a:solidFill>
                          <a:schemeClr val="tx1"/>
                        </a:solidFill>
                        <a:latin typeface="+mn-lt"/>
                      </a:endParaRPr>
                    </a:p>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700" b="0" baseline="0" dirty="0" smtClean="0">
                          <a:solidFill>
                            <a:schemeClr val="tx1"/>
                          </a:solidFill>
                          <a:latin typeface="+mn-lt"/>
                        </a:rPr>
                        <a:t>¿Qué son los reptiles?</a:t>
                      </a:r>
                    </a:p>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700" b="0" baseline="0" dirty="0" smtClean="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700" b="0" dirty="0" smtClean="0">
                        <a:solidFill>
                          <a:schemeClr val="tx1"/>
                        </a:solidFill>
                        <a:latin typeface="+mn-lt"/>
                      </a:endParaRPr>
                    </a:p>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700" b="0" kern="1200" dirty="0" smtClean="0">
                          <a:solidFill>
                            <a:schemeClr val="tx1"/>
                          </a:solidFill>
                          <a:effectLst/>
                          <a:latin typeface="+mn-lt"/>
                          <a:ea typeface="+mn-ea"/>
                          <a:cs typeface="+mn-cs"/>
                        </a:rPr>
                        <a:t>¿De dónde nacen los dinosaurios?</a:t>
                      </a:r>
                    </a:p>
                    <a:p>
                      <a:pPr marL="0" indent="0" algn="ctr">
                        <a:buFont typeface="Arial" panose="020B0604020202020204" pitchFamily="34" charset="0"/>
                        <a:buNone/>
                      </a:pPr>
                      <a:endParaRPr lang="es-MX" sz="17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700" b="0" kern="1200" baseline="0" dirty="0" smtClean="0">
                        <a:solidFill>
                          <a:schemeClr val="tx1"/>
                        </a:solidFill>
                        <a:effectLst/>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700" b="0" kern="1200" dirty="0" smtClean="0">
                          <a:solidFill>
                            <a:schemeClr val="tx1"/>
                          </a:solidFill>
                          <a:effectLst/>
                          <a:latin typeface="+mn-lt"/>
                          <a:ea typeface="+mn-ea"/>
                          <a:cs typeface="+mn-cs"/>
                        </a:rPr>
                        <a:t>¡Forma</a:t>
                      </a:r>
                      <a:r>
                        <a:rPr lang="es-MX" sz="1700" b="0" kern="1200" baseline="0" dirty="0" smtClean="0">
                          <a:solidFill>
                            <a:schemeClr val="tx1"/>
                          </a:solidFill>
                          <a:effectLst/>
                          <a:latin typeface="+mn-lt"/>
                          <a:ea typeface="+mn-ea"/>
                          <a:cs typeface="+mn-cs"/>
                        </a:rPr>
                        <a:t> la </a:t>
                      </a:r>
                      <a:r>
                        <a:rPr lang="es-MX" sz="1700" b="0" kern="1200" dirty="0" smtClean="0">
                          <a:solidFill>
                            <a:schemeClr val="tx1"/>
                          </a:solidFill>
                          <a:effectLst/>
                          <a:latin typeface="+mn-lt"/>
                          <a:ea typeface="+mn-ea"/>
                          <a:cs typeface="+mn-cs"/>
                        </a:rPr>
                        <a:t>palabra!</a:t>
                      </a:r>
                    </a:p>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700" b="0" kern="1200" dirty="0" smtClean="0">
                        <a:solidFill>
                          <a:schemeClr val="tx1"/>
                        </a:solidFill>
                        <a:effectLst/>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700" b="0" kern="1200" dirty="0" smtClean="0">
                        <a:solidFill>
                          <a:schemeClr val="tx1"/>
                        </a:solidFill>
                        <a:effectLst/>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700" b="0" kern="1200" baseline="0" dirty="0" smtClean="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700" b="0" kern="1200" dirty="0" smtClean="0">
                        <a:solidFill>
                          <a:schemeClr val="tx1"/>
                        </a:solidFill>
                        <a:effectLst/>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700" b="0" baseline="0" dirty="0" smtClean="0">
                          <a:solidFill>
                            <a:schemeClr val="tx1"/>
                          </a:solidFill>
                          <a:latin typeface="+mn-lt"/>
                        </a:rPr>
                        <a:t>¡Hagamos un cocodrilo!</a:t>
                      </a:r>
                    </a:p>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700" b="0" kern="1200" dirty="0" smtClean="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700" b="0" baseline="0" dirty="0" smtClean="0">
                        <a:solidFill>
                          <a:schemeClr val="tx1"/>
                        </a:solidFill>
                        <a:latin typeface="+mn-lt"/>
                      </a:endParaRPr>
                    </a:p>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700" b="0" baseline="0" dirty="0" smtClean="0">
                          <a:solidFill>
                            <a:schemeClr val="tx1"/>
                          </a:solidFill>
                          <a:latin typeface="+mn-lt"/>
                        </a:rPr>
                        <a:t>Consejo técnico.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49018">
                <a:tc>
                  <a:txBody>
                    <a:bodyPr/>
                    <a:lstStyle/>
                    <a:p>
                      <a:pPr marL="0" indent="0" algn="ctr">
                        <a:buFont typeface="Arial" panose="020B0604020202020204" pitchFamily="34" charset="0"/>
                        <a:buNone/>
                      </a:pPr>
                      <a:r>
                        <a:rPr lang="es-MX" sz="1700" b="1" dirty="0" smtClean="0">
                          <a:solidFill>
                            <a:schemeClr val="tx1"/>
                          </a:solidFill>
                        </a:rPr>
                        <a:t>Segunda</a:t>
                      </a:r>
                      <a:r>
                        <a:rPr lang="es-MX" sz="1700" b="1" baseline="0" dirty="0" smtClean="0">
                          <a:solidFill>
                            <a:schemeClr val="tx1"/>
                          </a:solidFill>
                        </a:rPr>
                        <a:t> semana.</a:t>
                      </a:r>
                      <a:endParaRPr lang="es-MX" sz="17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700" b="0" kern="1200" dirty="0" smtClean="0">
                        <a:solidFill>
                          <a:schemeClr val="tx1"/>
                        </a:solidFill>
                        <a:effectLst/>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700" b="0" kern="1200" dirty="0" smtClean="0">
                          <a:solidFill>
                            <a:schemeClr val="tx1"/>
                          </a:solidFill>
                          <a:effectLst/>
                          <a:latin typeface="+mn-lt"/>
                          <a:ea typeface="+mn-ea"/>
                          <a:cs typeface="+mn-cs"/>
                        </a:rPr>
                        <a:t>¿Dónde viven los reptiles?</a:t>
                      </a:r>
                    </a:p>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700" b="0" kern="1200" dirty="0" smtClean="0">
                        <a:solidFill>
                          <a:schemeClr val="tx1"/>
                        </a:solidFill>
                        <a:effectLst/>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7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700" b="0" kern="1200" dirty="0" smtClean="0">
                        <a:solidFill>
                          <a:schemeClr val="tx1"/>
                        </a:solidFill>
                        <a:effectLst/>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700" b="0" kern="1200" dirty="0" smtClean="0">
                          <a:solidFill>
                            <a:schemeClr val="tx1"/>
                          </a:solidFill>
                          <a:effectLst/>
                          <a:latin typeface="+mn-lt"/>
                          <a:ea typeface="+mn-ea"/>
                          <a:cs typeface="+mn-cs"/>
                        </a:rPr>
                        <a:t>¿Adivina</a:t>
                      </a:r>
                      <a:r>
                        <a:rPr lang="es-MX" sz="1700" b="0" kern="1200" baseline="0" dirty="0" smtClean="0">
                          <a:solidFill>
                            <a:schemeClr val="tx1"/>
                          </a:solidFill>
                          <a:effectLst/>
                          <a:latin typeface="+mn-lt"/>
                          <a:ea typeface="+mn-ea"/>
                          <a:cs typeface="+mn-cs"/>
                        </a:rPr>
                        <a:t> q</a:t>
                      </a:r>
                      <a:r>
                        <a:rPr lang="es-MX" sz="1700" b="0" kern="1200" dirty="0" smtClean="0">
                          <a:solidFill>
                            <a:schemeClr val="tx1"/>
                          </a:solidFill>
                          <a:effectLst/>
                          <a:latin typeface="+mn-lt"/>
                          <a:ea typeface="+mn-ea"/>
                          <a:cs typeface="+mn-cs"/>
                        </a:rPr>
                        <a:t>ué</a:t>
                      </a:r>
                      <a:r>
                        <a:rPr lang="es-MX" sz="1700" b="0" kern="1200" baseline="0" dirty="0" smtClean="0">
                          <a:solidFill>
                            <a:schemeClr val="tx1"/>
                          </a:solidFill>
                          <a:effectLst/>
                          <a:latin typeface="+mn-lt"/>
                          <a:ea typeface="+mn-ea"/>
                          <a:cs typeface="+mn-cs"/>
                        </a:rPr>
                        <a:t> animal soy?</a:t>
                      </a:r>
                      <a:endParaRPr lang="es-MX" sz="1700" b="0" dirty="0" smtClean="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700" b="0" kern="1200" baseline="0" dirty="0" smtClean="0">
                        <a:solidFill>
                          <a:schemeClr val="tx1"/>
                        </a:solidFill>
                        <a:effectLst/>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700" b="0" kern="1200" dirty="0" smtClean="0">
                          <a:solidFill>
                            <a:schemeClr val="tx1"/>
                          </a:solidFill>
                          <a:effectLst/>
                          <a:latin typeface="+mn-lt"/>
                          <a:ea typeface="+mn-ea"/>
                          <a:cs typeface="+mn-cs"/>
                        </a:rPr>
                        <a:t>¿Cuánto mide la serpiente?</a:t>
                      </a:r>
                      <a:endParaRPr lang="es-MX" sz="1700" b="0" baseline="0" dirty="0" smtClean="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700" b="0" kern="1200" dirty="0" smtClean="0">
                        <a:solidFill>
                          <a:schemeClr val="tx1"/>
                        </a:solidFill>
                        <a:effectLst/>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700" b="0" kern="1200" dirty="0" smtClean="0">
                          <a:solidFill>
                            <a:schemeClr val="tx1"/>
                          </a:solidFill>
                          <a:effectLst/>
                          <a:latin typeface="+mn-lt"/>
                          <a:ea typeface="+mn-ea"/>
                          <a:cs typeface="+mn-cs"/>
                        </a:rPr>
                        <a:t>Recortando la serpiente.</a:t>
                      </a:r>
                    </a:p>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700" b="0" kern="1200" baseline="0" dirty="0" smtClean="0">
                        <a:solidFill>
                          <a:schemeClr val="tx1"/>
                        </a:solidFill>
                        <a:effectLst/>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700" b="0" kern="1200" baseline="0" dirty="0" smtClean="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700" b="0" baseline="0" dirty="0" smtClean="0">
                        <a:solidFill>
                          <a:schemeClr val="tx1"/>
                        </a:solidFill>
                        <a:latin typeface="+mn-lt"/>
                      </a:endParaRPr>
                    </a:p>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700" b="0" baseline="0" dirty="0" smtClean="0">
                          <a:solidFill>
                            <a:schemeClr val="tx1"/>
                          </a:solidFill>
                          <a:latin typeface="+mn-lt"/>
                        </a:rPr>
                        <a:t>Grupos colaborativos.</a:t>
                      </a:r>
                    </a:p>
                    <a:p>
                      <a:pPr marL="0" indent="0" algn="ctr">
                        <a:buFont typeface="Arial" panose="020B0604020202020204" pitchFamily="34" charset="0"/>
                        <a:buNone/>
                      </a:pPr>
                      <a:endParaRPr lang="es-MX" sz="17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5406392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dirty="0"/>
          </a:p>
        </p:txBody>
      </p:sp>
      <p:sp>
        <p:nvSpPr>
          <p:cNvPr id="6" name="Rectangle 3"/>
          <p:cNvSpPr>
            <a:spLocks noChangeArrowheads="1"/>
          </p:cNvSpPr>
          <p:nvPr/>
        </p:nvSpPr>
        <p:spPr bwMode="auto">
          <a:xfrm>
            <a:off x="0" y="-45105"/>
            <a:ext cx="9144000" cy="7232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6570663" algn="l"/>
              </a:tabLst>
              <a:defRPr>
                <a:solidFill>
                  <a:schemeClr val="tx1"/>
                </a:solidFill>
                <a:latin typeface="Arial" pitchFamily="34" charset="0"/>
                <a:cs typeface="Arial" pitchFamily="34" charset="0"/>
              </a:defRPr>
            </a:lvl1pPr>
            <a:lvl2pPr fontAlgn="base">
              <a:spcBef>
                <a:spcPct val="0"/>
              </a:spcBef>
              <a:spcAft>
                <a:spcPct val="0"/>
              </a:spcAft>
              <a:tabLst>
                <a:tab pos="6570663" algn="l"/>
              </a:tabLst>
              <a:defRPr>
                <a:solidFill>
                  <a:schemeClr val="tx1"/>
                </a:solidFill>
                <a:latin typeface="Arial" pitchFamily="34" charset="0"/>
                <a:cs typeface="Arial" pitchFamily="34" charset="0"/>
              </a:defRPr>
            </a:lvl2pPr>
            <a:lvl3pPr fontAlgn="base">
              <a:spcBef>
                <a:spcPct val="0"/>
              </a:spcBef>
              <a:spcAft>
                <a:spcPct val="0"/>
              </a:spcAft>
              <a:tabLst>
                <a:tab pos="6570663" algn="l"/>
              </a:tabLst>
              <a:defRPr>
                <a:solidFill>
                  <a:schemeClr val="tx1"/>
                </a:solidFill>
                <a:latin typeface="Arial" pitchFamily="34" charset="0"/>
                <a:cs typeface="Arial" pitchFamily="34" charset="0"/>
              </a:defRPr>
            </a:lvl3pPr>
            <a:lvl4pPr fontAlgn="base">
              <a:spcBef>
                <a:spcPct val="0"/>
              </a:spcBef>
              <a:spcAft>
                <a:spcPct val="0"/>
              </a:spcAft>
              <a:tabLst>
                <a:tab pos="6570663" algn="l"/>
              </a:tabLst>
              <a:defRPr>
                <a:solidFill>
                  <a:schemeClr val="tx1"/>
                </a:solidFill>
                <a:latin typeface="Arial" pitchFamily="34" charset="0"/>
                <a:cs typeface="Arial" pitchFamily="34" charset="0"/>
              </a:defRPr>
            </a:lvl4pPr>
            <a:lvl5pPr fontAlgn="base">
              <a:spcBef>
                <a:spcPct val="0"/>
              </a:spcBef>
              <a:spcAft>
                <a:spcPct val="0"/>
              </a:spcAft>
              <a:tabLst>
                <a:tab pos="6570663" algn="l"/>
              </a:tabLst>
              <a:defRPr>
                <a:solidFill>
                  <a:schemeClr val="tx1"/>
                </a:solidFill>
                <a:latin typeface="Arial" pitchFamily="34" charset="0"/>
                <a:cs typeface="Arial" pitchFamily="34" charset="0"/>
              </a:defRPr>
            </a:lvl5pPr>
            <a:lvl6pPr fontAlgn="base">
              <a:spcBef>
                <a:spcPct val="0"/>
              </a:spcBef>
              <a:spcAft>
                <a:spcPct val="0"/>
              </a:spcAft>
              <a:tabLst>
                <a:tab pos="6570663" algn="l"/>
              </a:tabLst>
              <a:defRPr>
                <a:solidFill>
                  <a:schemeClr val="tx1"/>
                </a:solidFill>
                <a:latin typeface="Arial" pitchFamily="34" charset="0"/>
                <a:cs typeface="Arial" pitchFamily="34" charset="0"/>
              </a:defRPr>
            </a:lvl6pPr>
            <a:lvl7pPr fontAlgn="base">
              <a:spcBef>
                <a:spcPct val="0"/>
              </a:spcBef>
              <a:spcAft>
                <a:spcPct val="0"/>
              </a:spcAft>
              <a:tabLst>
                <a:tab pos="6570663" algn="l"/>
              </a:tabLst>
              <a:defRPr>
                <a:solidFill>
                  <a:schemeClr val="tx1"/>
                </a:solidFill>
                <a:latin typeface="Arial" pitchFamily="34" charset="0"/>
                <a:cs typeface="Arial" pitchFamily="34" charset="0"/>
              </a:defRPr>
            </a:lvl7pPr>
            <a:lvl8pPr fontAlgn="base">
              <a:spcBef>
                <a:spcPct val="0"/>
              </a:spcBef>
              <a:spcAft>
                <a:spcPct val="0"/>
              </a:spcAft>
              <a:tabLst>
                <a:tab pos="6570663" algn="l"/>
              </a:tabLst>
              <a:defRPr>
                <a:solidFill>
                  <a:schemeClr val="tx1"/>
                </a:solidFill>
                <a:latin typeface="Arial" pitchFamily="34" charset="0"/>
                <a:cs typeface="Arial" pitchFamily="34" charset="0"/>
              </a:defRPr>
            </a:lvl8pPr>
            <a:lvl9pPr fontAlgn="base">
              <a:spcBef>
                <a:spcPct val="0"/>
              </a:spcBef>
              <a:spcAft>
                <a:spcPct val="0"/>
              </a:spcAft>
              <a:tabLst>
                <a:tab pos="6570663" algn="l"/>
              </a:tabLs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6570663" algn="l"/>
              </a:tabLst>
            </a:pPr>
            <a:r>
              <a:rPr kumimoji="0" lang="es-MX" altLang="es-MX" sz="1600" b="1" i="0" u="none" strike="noStrike" cap="none" normalizeH="0" baseline="0" dirty="0" smtClean="0">
                <a:ln>
                  <a:noFill/>
                </a:ln>
                <a:solidFill>
                  <a:schemeClr val="tx1"/>
                </a:solidFill>
                <a:effectLst/>
                <a:latin typeface="Century Gothic" panose="020B0502020202020204" pitchFamily="34" charset="0"/>
                <a:ea typeface="Calibri" pitchFamily="34" charset="0"/>
              </a:rPr>
              <a:t>                 </a:t>
            </a:r>
            <a:r>
              <a:rPr kumimoji="0" lang="es-ES_tradnl" altLang="es-MX" sz="1600" b="1" i="0" u="none" strike="noStrike" cap="none" normalizeH="0" baseline="0" dirty="0" smtClean="0">
                <a:ln>
                  <a:noFill/>
                </a:ln>
                <a:solidFill>
                  <a:schemeClr val="tx1"/>
                </a:solidFill>
                <a:effectLst/>
                <a:latin typeface="Century Gothic" panose="020B0502020202020204" pitchFamily="34" charset="0"/>
                <a:ea typeface="Calibri" pitchFamily="34" charset="0"/>
              </a:rPr>
              <a:t>Escuela Normal de Educación Preescolar del Estado de Coahuila</a:t>
            </a:r>
            <a:endParaRPr kumimoji="0" lang="es-MX" altLang="es-MX" sz="1000" b="0" i="0" u="none" strike="noStrike" cap="none" normalizeH="0" baseline="0" dirty="0" smtClean="0">
              <a:ln>
                <a:noFill/>
              </a:ln>
              <a:solidFill>
                <a:schemeClr val="tx1"/>
              </a:solidFill>
              <a:effectLst/>
              <a:latin typeface="Century Gothic" panose="020B0502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6570663" algn="l"/>
              </a:tabLst>
            </a:pPr>
            <a:r>
              <a:rPr kumimoji="0" lang="es-ES_tradnl" altLang="es-MX" sz="1600" b="1" i="0" u="none" strike="noStrike" cap="none" normalizeH="0" baseline="0" dirty="0" smtClean="0">
                <a:ln>
                  <a:noFill/>
                </a:ln>
                <a:solidFill>
                  <a:schemeClr val="tx1"/>
                </a:solidFill>
                <a:effectLst/>
                <a:latin typeface="Century Gothic" panose="020B0502020202020204" pitchFamily="34" charset="0"/>
                <a:ea typeface="Calibri" pitchFamily="34" charset="0"/>
              </a:rPr>
              <a:t>                  Educadora Practicante:</a:t>
            </a:r>
            <a:endParaRPr kumimoji="0" lang="es-MX" altLang="es-MX" sz="1000" b="0" i="0" u="none" strike="noStrike" cap="none" normalizeH="0" baseline="0" dirty="0" smtClean="0">
              <a:ln>
                <a:noFill/>
              </a:ln>
              <a:solidFill>
                <a:schemeClr val="tx1"/>
              </a:solidFill>
              <a:effectLst/>
              <a:latin typeface="Century Gothic" panose="020B0502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6570663" algn="l"/>
              </a:tabLst>
            </a:pPr>
            <a:r>
              <a:rPr kumimoji="0" lang="es-ES_tradnl" altLang="es-MX" sz="1600" b="1" i="0" u="none" strike="noStrike" cap="none" normalizeH="0" baseline="0" dirty="0" smtClean="0">
                <a:ln>
                  <a:noFill/>
                </a:ln>
                <a:solidFill>
                  <a:schemeClr val="tx1"/>
                </a:solidFill>
                <a:effectLst/>
                <a:latin typeface="Century Gothic" panose="020B0502020202020204" pitchFamily="34" charset="0"/>
                <a:ea typeface="Calibri" pitchFamily="34" charset="0"/>
              </a:rPr>
              <a:t>                  3º año Sección “B” No.4</a:t>
            </a:r>
          </a:p>
          <a:p>
            <a:pPr marL="0" marR="0" lvl="0" indent="0" algn="ctr" defTabSz="914400" rtl="0" eaLnBrk="0" fontAlgn="base" latinLnBrk="0" hangingPunct="0">
              <a:lnSpc>
                <a:spcPct val="100000"/>
              </a:lnSpc>
              <a:spcBef>
                <a:spcPct val="0"/>
              </a:spcBef>
              <a:spcAft>
                <a:spcPct val="0"/>
              </a:spcAft>
              <a:buClrTx/>
              <a:buSzTx/>
              <a:buFontTx/>
              <a:buNone/>
              <a:tabLst>
                <a:tab pos="6570663" algn="l"/>
              </a:tabLst>
            </a:pPr>
            <a:endParaRPr kumimoji="0" lang="es-ES_tradnl" altLang="es-MX" sz="1600" b="1" i="0" u="none" strike="noStrike" cap="none" normalizeH="0" baseline="0" dirty="0" smtClean="0">
              <a:ln>
                <a:noFill/>
              </a:ln>
              <a:solidFill>
                <a:schemeClr val="tx1"/>
              </a:solidFill>
              <a:effectLst/>
              <a:latin typeface="Century Gothic" panose="020B0502020202020204" pitchFamily="34" charset="0"/>
              <a:ea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6570663" algn="l"/>
              </a:tabLst>
            </a:pPr>
            <a:r>
              <a:rPr kumimoji="0" lang="es-ES_tradnl" altLang="es-MX" sz="1600" b="1" i="0" strike="noStrike" cap="none" normalizeH="0" baseline="0" dirty="0" smtClean="0">
                <a:ln>
                  <a:noFill/>
                </a:ln>
                <a:solidFill>
                  <a:schemeClr val="tx1"/>
                </a:solidFill>
                <a:effectLst/>
                <a:latin typeface="Century Gothic" panose="020B0502020202020204" pitchFamily="34" charset="0"/>
                <a:ea typeface="Calibri" pitchFamily="34" charset="0"/>
              </a:rPr>
              <a:t> Plan de trabajo</a:t>
            </a:r>
          </a:p>
          <a:p>
            <a:pPr marL="0" marR="0" lvl="0" indent="0" algn="ctr" defTabSz="914400" rtl="0" eaLnBrk="0" fontAlgn="base" latinLnBrk="0" hangingPunct="0">
              <a:lnSpc>
                <a:spcPct val="100000"/>
              </a:lnSpc>
              <a:spcBef>
                <a:spcPct val="0"/>
              </a:spcBef>
              <a:spcAft>
                <a:spcPct val="0"/>
              </a:spcAft>
              <a:buClrTx/>
              <a:buSzTx/>
              <a:buFontTx/>
              <a:buNone/>
              <a:tabLst>
                <a:tab pos="6570663" algn="l"/>
              </a:tabLst>
            </a:pPr>
            <a:endParaRPr lang="es-ES_tradnl" altLang="es-MX" sz="1600" b="1" dirty="0">
              <a:latin typeface="Century Gothic" panose="020B0502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6570663" algn="l"/>
              </a:tabLst>
            </a:pPr>
            <a:endParaRPr kumimoji="0" lang="es-MX" altLang="es-MX" sz="1300" b="0" i="0" strike="noStrike" cap="none" normalizeH="0" baseline="0" dirty="0" smtClean="0">
              <a:ln>
                <a:noFill/>
              </a:ln>
              <a:solidFill>
                <a:schemeClr val="tx1"/>
              </a:solidFill>
              <a:effectLst/>
              <a:latin typeface="+mn-lt"/>
            </a:endParaRPr>
          </a:p>
          <a:p>
            <a:pPr marL="0" marR="0" lvl="0" indent="0" defTabSz="914400" rtl="0" eaLnBrk="0" fontAlgn="base" latinLnBrk="0" hangingPunct="0">
              <a:lnSpc>
                <a:spcPct val="100000"/>
              </a:lnSpc>
              <a:spcBef>
                <a:spcPct val="0"/>
              </a:spcBef>
              <a:spcAft>
                <a:spcPct val="0"/>
              </a:spcAft>
              <a:buClrTx/>
              <a:buSzTx/>
              <a:buFontTx/>
              <a:buNone/>
              <a:tabLst>
                <a:tab pos="6570663" algn="l"/>
              </a:tabLst>
            </a:pPr>
            <a:r>
              <a:rPr kumimoji="0" lang="es-ES" altLang="es-MX" sz="1300" b="1" i="0" strike="noStrike" cap="none" normalizeH="0" baseline="0" dirty="0" smtClean="0">
                <a:ln>
                  <a:noFill/>
                </a:ln>
                <a:solidFill>
                  <a:schemeClr val="tx1"/>
                </a:solidFill>
                <a:effectLst/>
                <a:latin typeface="+mn-lt"/>
                <a:ea typeface="Calibri" pitchFamily="34" charset="0"/>
              </a:rPr>
              <a:t>Propósito de la práctica:</a:t>
            </a:r>
            <a:endParaRPr kumimoji="0" lang="es-MX" altLang="es-MX" sz="1300" b="0" i="0" strike="noStrike" cap="none" normalizeH="0" baseline="0" dirty="0" smtClean="0">
              <a:ln>
                <a:noFill/>
              </a:ln>
              <a:solidFill>
                <a:schemeClr val="tx1"/>
              </a:solidFill>
              <a:effectLst/>
              <a:latin typeface="+mn-lt"/>
            </a:endParaRPr>
          </a:p>
          <a:p>
            <a:pPr lvl="0" eaLnBrk="0" hangingPunct="0"/>
            <a:r>
              <a:rPr lang="es-MX" altLang="es-MX" sz="1300" dirty="0">
                <a:latin typeface="+mn-lt"/>
                <a:ea typeface="Calibri" pitchFamily="34" charset="0"/>
              </a:rPr>
              <a:t>Las competencias didácticas necesarias para abarcar todos los campos formativos y ejercer la docencia en el nivel Preescolar, atendiendo a la diversidad del grupo.</a:t>
            </a:r>
          </a:p>
          <a:p>
            <a:pPr lvl="0" eaLnBrk="0" hangingPunct="0"/>
            <a:r>
              <a:rPr lang="es-MX" altLang="es-MX" sz="1300" dirty="0">
                <a:latin typeface="+mn-lt"/>
                <a:ea typeface="Calibri" pitchFamily="34" charset="0"/>
              </a:rPr>
              <a:t>Diseñar y aplicar las secuencias didácticas atendiendo a las necesidades e intereses de los niños, que contribuyen al logro de las competencias.</a:t>
            </a:r>
          </a:p>
          <a:p>
            <a:pPr lvl="0" eaLnBrk="0" hangingPunct="0"/>
            <a:r>
              <a:rPr lang="es-MX" altLang="es-MX" sz="1300" dirty="0">
                <a:latin typeface="+mn-lt"/>
                <a:ea typeface="Calibri" pitchFamily="34" charset="0"/>
              </a:rPr>
              <a:t>Promover un clima de confianza en el aula que permita desarrollar los  conocimientos, habilidades, actitudes y valores.</a:t>
            </a:r>
          </a:p>
          <a:p>
            <a:pPr marL="0" marR="0" lvl="0" indent="0" defTabSz="914400" rtl="0" eaLnBrk="0" fontAlgn="base" latinLnBrk="0" hangingPunct="0">
              <a:lnSpc>
                <a:spcPct val="100000"/>
              </a:lnSpc>
              <a:spcBef>
                <a:spcPct val="0"/>
              </a:spcBef>
              <a:spcAft>
                <a:spcPct val="0"/>
              </a:spcAft>
              <a:buClrTx/>
              <a:buSzTx/>
              <a:buFontTx/>
              <a:buNone/>
              <a:tabLst>
                <a:tab pos="6570663" algn="l"/>
              </a:tabLst>
            </a:pPr>
            <a:endParaRPr kumimoji="0" lang="es-MX" altLang="es-MX" sz="1300" i="0" u="none" strike="noStrike" cap="none" normalizeH="0" baseline="0" dirty="0" smtClean="0">
              <a:ln>
                <a:noFill/>
              </a:ln>
              <a:solidFill>
                <a:schemeClr val="tx1"/>
              </a:solidFill>
              <a:effectLst/>
              <a:latin typeface="+mn-lt"/>
            </a:endParaRPr>
          </a:p>
          <a:p>
            <a:pPr marL="0" marR="0" lvl="0" indent="0" defTabSz="914400" rtl="0" eaLnBrk="0" fontAlgn="base" latinLnBrk="0" hangingPunct="0">
              <a:lnSpc>
                <a:spcPct val="100000"/>
              </a:lnSpc>
              <a:spcBef>
                <a:spcPct val="0"/>
              </a:spcBef>
              <a:spcAft>
                <a:spcPct val="0"/>
              </a:spcAft>
              <a:buClrTx/>
              <a:buSzTx/>
              <a:buFontTx/>
              <a:buNone/>
              <a:tabLst>
                <a:tab pos="6570663" algn="l"/>
              </a:tabLst>
            </a:pPr>
            <a:r>
              <a:rPr kumimoji="0" lang="es-ES" altLang="es-MX" sz="1300" b="1" i="0" strike="noStrike" cap="none" normalizeH="0" baseline="0" dirty="0" smtClean="0">
                <a:ln>
                  <a:noFill/>
                </a:ln>
                <a:solidFill>
                  <a:schemeClr val="tx1"/>
                </a:solidFill>
                <a:effectLst/>
                <a:latin typeface="+mn-lt"/>
                <a:ea typeface="Calibri" pitchFamily="34" charset="0"/>
              </a:rPr>
              <a:t>Propósito a los alumnos: </a:t>
            </a:r>
            <a:endParaRPr kumimoji="0" lang="es-MX" altLang="es-MX" sz="1300" b="0" i="0" strike="noStrike" cap="none" normalizeH="0" baseline="0" dirty="0" smtClean="0">
              <a:ln>
                <a:noFill/>
              </a:ln>
              <a:solidFill>
                <a:schemeClr val="tx1"/>
              </a:solidFill>
              <a:effectLst/>
              <a:latin typeface="+mn-lt"/>
            </a:endParaRPr>
          </a:p>
          <a:p>
            <a:pPr marL="0" marR="0" lvl="0" indent="0" defTabSz="914400" rtl="0" eaLnBrk="0" fontAlgn="base" latinLnBrk="0" hangingPunct="0">
              <a:lnSpc>
                <a:spcPct val="100000"/>
              </a:lnSpc>
              <a:spcBef>
                <a:spcPct val="0"/>
              </a:spcBef>
              <a:spcAft>
                <a:spcPct val="0"/>
              </a:spcAft>
              <a:buClrTx/>
              <a:buSzTx/>
              <a:buFontTx/>
              <a:buNone/>
              <a:tabLst>
                <a:tab pos="6570663" algn="l"/>
              </a:tabLst>
            </a:pPr>
            <a:r>
              <a:rPr lang="es-ES" altLang="es-MX" sz="1300" dirty="0" smtClean="0">
                <a:latin typeface="+mn-lt"/>
              </a:rPr>
              <a:t>Que los alumnos </a:t>
            </a:r>
            <a:r>
              <a:rPr lang="es-ES" altLang="es-MX" sz="1300" dirty="0" smtClean="0">
                <a:latin typeface="+mn-lt"/>
              </a:rPr>
              <a:t>conozcan los diferentes </a:t>
            </a:r>
            <a:r>
              <a:rPr lang="es-ES" altLang="es-MX" sz="1300" dirty="0" smtClean="0">
                <a:latin typeface="+mn-lt"/>
              </a:rPr>
              <a:t>reptiles que se encuentran, así como sus características, su hábitat, alimentación, de donde nacen, entre otras características.</a:t>
            </a:r>
          </a:p>
          <a:p>
            <a:pPr marL="0" marR="0" lvl="0" indent="0" defTabSz="914400" rtl="0" eaLnBrk="0" fontAlgn="base" latinLnBrk="0" hangingPunct="0">
              <a:lnSpc>
                <a:spcPct val="100000"/>
              </a:lnSpc>
              <a:spcBef>
                <a:spcPct val="0"/>
              </a:spcBef>
              <a:spcAft>
                <a:spcPct val="0"/>
              </a:spcAft>
              <a:buClrTx/>
              <a:buSzTx/>
              <a:buFontTx/>
              <a:buNone/>
              <a:tabLst>
                <a:tab pos="6570663" algn="l"/>
              </a:tabLst>
            </a:pPr>
            <a:endParaRPr kumimoji="0" lang="es-MX" altLang="es-MX" sz="1300" i="0" strike="noStrike" cap="none" normalizeH="0" baseline="0" dirty="0" smtClean="0">
              <a:ln>
                <a:noFill/>
              </a:ln>
              <a:solidFill>
                <a:schemeClr val="tx1"/>
              </a:solidFill>
              <a:effectLst/>
              <a:latin typeface="+mn-lt"/>
            </a:endParaRPr>
          </a:p>
          <a:p>
            <a:pPr marL="0" marR="0" lvl="0" indent="0" defTabSz="914400" rtl="0" eaLnBrk="0" fontAlgn="base" latinLnBrk="0" hangingPunct="0">
              <a:lnSpc>
                <a:spcPct val="100000"/>
              </a:lnSpc>
              <a:spcBef>
                <a:spcPct val="0"/>
              </a:spcBef>
              <a:spcAft>
                <a:spcPct val="0"/>
              </a:spcAft>
              <a:buClrTx/>
              <a:buSzTx/>
              <a:buFontTx/>
              <a:buNone/>
              <a:tabLst>
                <a:tab pos="6570663" algn="l"/>
              </a:tabLst>
            </a:pPr>
            <a:r>
              <a:rPr kumimoji="0" lang="es-ES" altLang="es-MX" sz="1300" b="1" i="0" strike="noStrike" cap="none" normalizeH="0" baseline="0" dirty="0" smtClean="0">
                <a:ln>
                  <a:noFill/>
                </a:ln>
                <a:solidFill>
                  <a:schemeClr val="tx1"/>
                </a:solidFill>
                <a:effectLst/>
                <a:latin typeface="+mn-lt"/>
                <a:ea typeface="Calibri" pitchFamily="34" charset="0"/>
              </a:rPr>
              <a:t>Situación de aprendizaje: </a:t>
            </a:r>
            <a:r>
              <a:rPr kumimoji="0" lang="es-ES" altLang="es-MX" sz="1300" i="0" strike="noStrike" cap="none" normalizeH="0" baseline="0" dirty="0" smtClean="0">
                <a:ln>
                  <a:noFill/>
                </a:ln>
                <a:solidFill>
                  <a:schemeClr val="tx1"/>
                </a:solidFill>
                <a:effectLst/>
                <a:latin typeface="+mn-lt"/>
                <a:ea typeface="Calibri" pitchFamily="34" charset="0"/>
              </a:rPr>
              <a:t>¿De</a:t>
            </a:r>
            <a:r>
              <a:rPr kumimoji="0" lang="es-ES" altLang="es-MX" sz="1300" i="0" strike="noStrike" cap="none" normalizeH="0" dirty="0" smtClean="0">
                <a:ln>
                  <a:noFill/>
                </a:ln>
                <a:solidFill>
                  <a:schemeClr val="tx1"/>
                </a:solidFill>
                <a:effectLst/>
                <a:latin typeface="+mn-lt"/>
                <a:ea typeface="Calibri" pitchFamily="34" charset="0"/>
              </a:rPr>
              <a:t> dónde nacen los reptiles?</a:t>
            </a:r>
          </a:p>
          <a:p>
            <a:pPr marL="0" marR="0" lvl="0" indent="0" defTabSz="914400" rtl="0" eaLnBrk="0" fontAlgn="base" latinLnBrk="0" hangingPunct="0">
              <a:lnSpc>
                <a:spcPct val="100000"/>
              </a:lnSpc>
              <a:spcBef>
                <a:spcPct val="0"/>
              </a:spcBef>
              <a:spcAft>
                <a:spcPct val="0"/>
              </a:spcAft>
              <a:buClrTx/>
              <a:buSzTx/>
              <a:buFontTx/>
              <a:buNone/>
              <a:tabLst>
                <a:tab pos="6570663" algn="l"/>
              </a:tabLst>
            </a:pPr>
            <a:endParaRPr kumimoji="0" lang="es-MX" altLang="es-MX" sz="1300" b="0" i="0" strike="noStrike" cap="none" normalizeH="0" baseline="0" dirty="0" smtClean="0">
              <a:ln>
                <a:noFill/>
              </a:ln>
              <a:solidFill>
                <a:schemeClr val="tx1"/>
              </a:solidFill>
              <a:effectLst/>
              <a:latin typeface="+mn-lt"/>
            </a:endParaRPr>
          </a:p>
          <a:p>
            <a:pPr marL="0" marR="0" lvl="0" indent="0" defTabSz="914400" rtl="0" eaLnBrk="0" fontAlgn="base" latinLnBrk="0" hangingPunct="0">
              <a:lnSpc>
                <a:spcPct val="100000"/>
              </a:lnSpc>
              <a:spcBef>
                <a:spcPct val="0"/>
              </a:spcBef>
              <a:spcAft>
                <a:spcPct val="0"/>
              </a:spcAft>
              <a:buClrTx/>
              <a:buSzTx/>
              <a:buFontTx/>
              <a:buNone/>
              <a:tabLst>
                <a:tab pos="6570663" algn="l"/>
              </a:tabLst>
            </a:pPr>
            <a:r>
              <a:rPr kumimoji="0" lang="es-ES" altLang="es-MX" sz="1300" b="1" i="0" strike="noStrike" cap="none" normalizeH="0" baseline="0" dirty="0" smtClean="0">
                <a:ln>
                  <a:noFill/>
                </a:ln>
                <a:solidFill>
                  <a:schemeClr val="tx1"/>
                </a:solidFill>
                <a:effectLst/>
                <a:latin typeface="+mn-lt"/>
                <a:ea typeface="Calibri" pitchFamily="34" charset="0"/>
              </a:rPr>
              <a:t>Valores implícitos en el proyecto:  </a:t>
            </a:r>
            <a:r>
              <a:rPr kumimoji="0" lang="es-ES" altLang="es-MX" sz="1300" i="0" strike="noStrike" cap="none" normalizeH="0" baseline="0" dirty="0" smtClean="0">
                <a:ln>
                  <a:noFill/>
                </a:ln>
                <a:solidFill>
                  <a:schemeClr val="tx1"/>
                </a:solidFill>
                <a:effectLst/>
                <a:latin typeface="+mn-lt"/>
                <a:ea typeface="Calibri" pitchFamily="34" charset="0"/>
              </a:rPr>
              <a:t>respeto</a:t>
            </a:r>
            <a:r>
              <a:rPr lang="es-ES" altLang="es-MX" sz="1300" dirty="0" smtClean="0">
                <a:latin typeface="+mn-lt"/>
                <a:ea typeface="Calibri" pitchFamily="34" charset="0"/>
              </a:rPr>
              <a:t>, responsabilidad, solidaridad, colaboración.</a:t>
            </a:r>
            <a:endParaRPr kumimoji="0" lang="es-MX" altLang="es-MX" sz="1300" i="0" strike="noStrike" cap="none" normalizeH="0" baseline="0" dirty="0" smtClean="0">
              <a:ln>
                <a:noFill/>
              </a:ln>
              <a:solidFill>
                <a:schemeClr val="tx1"/>
              </a:solidFill>
              <a:effectLst/>
              <a:latin typeface="+mn-lt"/>
            </a:endParaRPr>
          </a:p>
          <a:p>
            <a:r>
              <a:rPr kumimoji="0" lang="es-ES" altLang="es-MX" sz="1300" b="1" i="0" strike="noStrike" cap="none" normalizeH="0" baseline="0" dirty="0" smtClean="0">
                <a:ln>
                  <a:noFill/>
                </a:ln>
                <a:solidFill>
                  <a:schemeClr val="tx1"/>
                </a:solidFill>
                <a:effectLst/>
                <a:latin typeface="+mn-lt"/>
                <a:ea typeface="Calibri" pitchFamily="34" charset="0"/>
              </a:rPr>
              <a:t>Competencia general:  </a:t>
            </a:r>
            <a:r>
              <a:rPr lang="es-MX" sz="1300" dirty="0" smtClean="0">
                <a:latin typeface="+mn-lt"/>
                <a:ea typeface="Calibri" pitchFamily="34" charset="0"/>
              </a:rPr>
              <a:t>Que el alumno logré conocer de donde nacen los reptiles, cual es su alimentación, en que lugares habitan, y algunas de sus características</a:t>
            </a:r>
            <a:r>
              <a:rPr lang="es-MX" sz="1300" dirty="0" smtClean="0">
                <a:latin typeface="+mn-lt"/>
                <a:ea typeface="Calibri" pitchFamily="34" charset="0"/>
              </a:rPr>
              <a:t>.</a:t>
            </a:r>
            <a:endParaRPr lang="es-MX" sz="1300" dirty="0" smtClean="0">
              <a:latin typeface="+mn-lt"/>
              <a:ea typeface="Calibri" pitchFamily="34" charset="0"/>
            </a:endParaRPr>
          </a:p>
          <a:p>
            <a:endParaRPr kumimoji="0" lang="es-MX" altLang="es-MX" sz="1300" b="0" i="0" strike="noStrike" cap="none" normalizeH="0" baseline="0" dirty="0" smtClean="0">
              <a:ln>
                <a:noFill/>
              </a:ln>
              <a:solidFill>
                <a:schemeClr val="tx1"/>
              </a:solidFill>
              <a:effectLst/>
              <a:latin typeface="+mn-lt"/>
            </a:endParaRPr>
          </a:p>
          <a:p>
            <a:r>
              <a:rPr kumimoji="0" lang="es-ES" altLang="es-MX" sz="1300" b="1" i="0" strike="noStrike" cap="none" normalizeH="0" baseline="0" dirty="0" smtClean="0">
                <a:ln>
                  <a:noFill/>
                </a:ln>
                <a:solidFill>
                  <a:schemeClr val="tx1"/>
                </a:solidFill>
                <a:effectLst/>
                <a:latin typeface="+mn-lt"/>
                <a:ea typeface="Calibri" pitchFamily="34" charset="0"/>
              </a:rPr>
              <a:t>Aprendizajes esperados generales: </a:t>
            </a:r>
          </a:p>
          <a:p>
            <a:r>
              <a:rPr lang="es-MX" sz="1300" dirty="0" smtClean="0">
                <a:latin typeface="+mn-lt"/>
              </a:rPr>
              <a:t>•</a:t>
            </a:r>
            <a:r>
              <a:rPr lang="es-MX" sz="1300" dirty="0">
                <a:latin typeface="+mn-lt"/>
              </a:rPr>
              <a:t> Clasifica elementos y seres de la naturaleza según sus características, como animales, según el numero de patas, seres vivos que habitan en el mar o en la tierra, animales que se arrastran, vegetales comestibles y plantas de ornato, entre otros.</a:t>
            </a:r>
          </a:p>
          <a:p>
            <a:r>
              <a:rPr lang="es-MX" sz="1300" dirty="0" smtClean="0">
                <a:latin typeface="+mn-lt"/>
              </a:rPr>
              <a:t>• </a:t>
            </a:r>
            <a:r>
              <a:rPr lang="es-MX" sz="1300" dirty="0">
                <a:latin typeface="+mn-lt"/>
              </a:rPr>
              <a:t>Participa en juegos respetando las reglas establecidas y las normas para la convivencia.</a:t>
            </a:r>
            <a:endParaRPr kumimoji="0" lang="es-MX" altLang="es-MX" sz="1300" b="0" i="0" strike="noStrike" cap="none" normalizeH="0" baseline="0" dirty="0" smtClean="0">
              <a:ln>
                <a:noFill/>
              </a:ln>
              <a:solidFill>
                <a:schemeClr val="tx1"/>
              </a:solidFill>
              <a:effectLst/>
              <a:latin typeface="+mn-lt"/>
            </a:endParaRPr>
          </a:p>
          <a:p>
            <a:pPr eaLnBrk="0" hangingPunct="0"/>
            <a:r>
              <a:rPr kumimoji="0" lang="es-ES" altLang="es-MX" sz="1300" b="1" i="0" strike="noStrike" cap="none" normalizeH="0" baseline="0" dirty="0" smtClean="0">
                <a:ln>
                  <a:noFill/>
                </a:ln>
                <a:solidFill>
                  <a:schemeClr val="tx1"/>
                </a:solidFill>
                <a:effectLst/>
                <a:latin typeface="+mn-lt"/>
                <a:ea typeface="Calibri" pitchFamily="34" charset="0"/>
              </a:rPr>
              <a:t>Propósito general: </a:t>
            </a:r>
            <a:r>
              <a:rPr lang="es-MX" sz="1300" dirty="0" smtClean="0">
                <a:latin typeface="+mn-lt"/>
              </a:rPr>
              <a:t>Lograr que los </a:t>
            </a:r>
            <a:r>
              <a:rPr lang="es-MX" sz="1300" dirty="0" smtClean="0">
                <a:latin typeface="+mn-lt"/>
              </a:rPr>
              <a:t>niños e</a:t>
            </a:r>
            <a:r>
              <a:rPr lang="es-MX" sz="1300" dirty="0" smtClean="0">
                <a:latin typeface="+mn-lt"/>
              </a:rPr>
              <a:t>mpleen </a:t>
            </a:r>
            <a:r>
              <a:rPr lang="es-MX" sz="1300" dirty="0">
                <a:latin typeface="+mn-lt"/>
              </a:rPr>
              <a:t>reglas y procesos a seguir que lleven un orden, con la utilización de materiales innovadores, que el alumno comprenda que para todo momento es necesario cumplir ciertos requisitos de comportamiento y así promover una buena conducta de convivencia con los demás.</a:t>
            </a:r>
          </a:p>
          <a:p>
            <a:pPr eaLnBrk="0" hangingPunct="0"/>
            <a:endParaRPr kumimoji="0" lang="es-ES" altLang="es-MX" sz="1600" b="1" i="0" strike="noStrike" cap="none" normalizeH="0" baseline="0" dirty="0" smtClean="0">
              <a:ln>
                <a:noFill/>
              </a:ln>
              <a:solidFill>
                <a:schemeClr val="tx1"/>
              </a:solidFill>
              <a:effectLst/>
              <a:latin typeface="Century Gothic" panose="020B0502020202020204" pitchFamily="34" charset="0"/>
              <a:ea typeface="Calibri"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6570663" algn="l"/>
              </a:tabLst>
            </a:pPr>
            <a:endParaRPr kumimoji="0" lang="es-MX" altLang="es-MX" sz="1000" b="0" i="0" strike="noStrike" cap="none" normalizeH="0" baseline="0" dirty="0" smtClean="0">
              <a:ln>
                <a:noFill/>
              </a:ln>
              <a:solidFill>
                <a:schemeClr val="tx1"/>
              </a:solidFill>
              <a:effectLst/>
              <a:latin typeface="Century Gothic" panose="020B0502020202020204" pitchFamily="34" charset="0"/>
            </a:endParaRPr>
          </a:p>
        </p:txBody>
      </p:sp>
      <p:pic>
        <p:nvPicPr>
          <p:cNvPr id="3073" name="0 Imagen" descr="escudo enep.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17350"/>
            <a:ext cx="1187193" cy="8794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01373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386926">
            <a:off x="871924" y="4973892"/>
            <a:ext cx="629186" cy="8250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3 CuadroTexto"/>
          <p:cNvSpPr txBox="1"/>
          <p:nvPr/>
        </p:nvSpPr>
        <p:spPr>
          <a:xfrm>
            <a:off x="467544" y="1628800"/>
            <a:ext cx="7992888" cy="2308324"/>
          </a:xfrm>
          <a:prstGeom prst="rect">
            <a:avLst/>
          </a:prstGeom>
          <a:noFill/>
        </p:spPr>
        <p:txBody>
          <a:bodyPr wrap="square" rtlCol="0">
            <a:spAutoFit/>
          </a:bodyPr>
          <a:lstStyle/>
          <a:p>
            <a:pPr algn="ctr"/>
            <a:r>
              <a:rPr lang="es-MX" sz="7200" b="1" dirty="0" smtClean="0">
                <a:effectLst>
                  <a:outerShdw blurRad="38100" dist="38100" dir="2700000" algn="tl">
                    <a:srgbClr val="000000">
                      <a:alpha val="43137"/>
                    </a:srgbClr>
                  </a:outerShdw>
                </a:effectLst>
                <a:latin typeface="cinnamon cake" pitchFamily="2" charset="0"/>
              </a:rPr>
              <a:t>¿De dónde nacen los reptiles?</a:t>
            </a:r>
            <a:endParaRPr lang="es-MX" sz="7200" b="1" dirty="0">
              <a:effectLst>
                <a:outerShdw blurRad="38100" dist="38100" dir="2700000" algn="tl">
                  <a:srgbClr val="000000">
                    <a:alpha val="43137"/>
                  </a:srgbClr>
                </a:outerShdw>
              </a:effectLst>
              <a:latin typeface="cinnamon cake" pitchFamily="2" charset="0"/>
            </a:endParaRPr>
          </a:p>
        </p:txBody>
      </p:sp>
      <p:sp>
        <p:nvSpPr>
          <p:cNvPr id="5" name="4 CuadroTexto"/>
          <p:cNvSpPr txBox="1"/>
          <p:nvPr/>
        </p:nvSpPr>
        <p:spPr>
          <a:xfrm>
            <a:off x="1403648" y="908720"/>
            <a:ext cx="6408712" cy="461665"/>
          </a:xfrm>
          <a:prstGeom prst="rect">
            <a:avLst/>
          </a:prstGeom>
          <a:noFill/>
        </p:spPr>
        <p:txBody>
          <a:bodyPr wrap="square" rtlCol="0">
            <a:spAutoFit/>
          </a:bodyPr>
          <a:lstStyle/>
          <a:p>
            <a:pPr algn="ctr"/>
            <a:r>
              <a:rPr lang="es-MX" sz="2400" u="sng" dirty="0" smtClean="0">
                <a:latin typeface="Century Gothic" panose="020B0502020202020204" pitchFamily="34" charset="0"/>
              </a:rPr>
              <a:t>Situación de aprendizaje:</a:t>
            </a:r>
            <a:endParaRPr lang="es-MX" u="sng" dirty="0">
              <a:latin typeface="Century Gothic" panose="020B0502020202020204" pitchFamily="34" charset="0"/>
            </a:endParaRPr>
          </a:p>
        </p:txBody>
      </p:sp>
      <p:cxnSp>
        <p:nvCxnSpPr>
          <p:cNvPr id="7" name="6 Conector recto"/>
          <p:cNvCxnSpPr/>
          <p:nvPr/>
        </p:nvCxnSpPr>
        <p:spPr>
          <a:xfrm flipV="1">
            <a:off x="8748464" y="404664"/>
            <a:ext cx="0" cy="6120680"/>
          </a:xfrm>
          <a:prstGeom prst="line">
            <a:avLst/>
          </a:prstGeom>
          <a:ln w="57150">
            <a:prstDash val="lgDashDot"/>
          </a:ln>
        </p:spPr>
        <p:style>
          <a:lnRef idx="1">
            <a:schemeClr val="dk1"/>
          </a:lnRef>
          <a:fillRef idx="0">
            <a:schemeClr val="dk1"/>
          </a:fillRef>
          <a:effectRef idx="0">
            <a:schemeClr val="dk1"/>
          </a:effectRef>
          <a:fontRef idx="minor">
            <a:schemeClr val="tx1"/>
          </a:fontRef>
        </p:style>
      </p:cxnSp>
      <p:cxnSp>
        <p:nvCxnSpPr>
          <p:cNvPr id="12" name="11 Conector recto"/>
          <p:cNvCxnSpPr/>
          <p:nvPr/>
        </p:nvCxnSpPr>
        <p:spPr>
          <a:xfrm flipV="1">
            <a:off x="251520" y="188640"/>
            <a:ext cx="0" cy="6480720"/>
          </a:xfrm>
          <a:prstGeom prst="line">
            <a:avLst/>
          </a:prstGeom>
          <a:ln w="57150">
            <a:prstDash val="lgDashDot"/>
          </a:ln>
        </p:spPr>
        <p:style>
          <a:lnRef idx="1">
            <a:schemeClr val="dk1"/>
          </a:lnRef>
          <a:fillRef idx="0">
            <a:schemeClr val="dk1"/>
          </a:fillRef>
          <a:effectRef idx="0">
            <a:schemeClr val="dk1"/>
          </a:effectRef>
          <a:fontRef idx="minor">
            <a:schemeClr val="tx1"/>
          </a:fontRef>
        </p:style>
      </p:cxnSp>
      <p:cxnSp>
        <p:nvCxnSpPr>
          <p:cNvPr id="15" name="14 Conector recto"/>
          <p:cNvCxnSpPr/>
          <p:nvPr/>
        </p:nvCxnSpPr>
        <p:spPr>
          <a:xfrm flipH="1">
            <a:off x="257766" y="188640"/>
            <a:ext cx="8490698" cy="0"/>
          </a:xfrm>
          <a:prstGeom prst="line">
            <a:avLst/>
          </a:prstGeom>
          <a:ln w="57150">
            <a:prstDash val="lgDashDot"/>
          </a:ln>
        </p:spPr>
        <p:style>
          <a:lnRef idx="1">
            <a:schemeClr val="dk1"/>
          </a:lnRef>
          <a:fillRef idx="0">
            <a:schemeClr val="dk1"/>
          </a:fillRef>
          <a:effectRef idx="0">
            <a:schemeClr val="dk1"/>
          </a:effectRef>
          <a:fontRef idx="minor">
            <a:schemeClr val="tx1"/>
          </a:fontRef>
        </p:style>
      </p:cxnSp>
      <p:cxnSp>
        <p:nvCxnSpPr>
          <p:cNvPr id="17" name="16 Conector recto"/>
          <p:cNvCxnSpPr/>
          <p:nvPr/>
        </p:nvCxnSpPr>
        <p:spPr>
          <a:xfrm flipH="1">
            <a:off x="410166" y="6669360"/>
            <a:ext cx="5674002" cy="0"/>
          </a:xfrm>
          <a:prstGeom prst="line">
            <a:avLst/>
          </a:prstGeom>
          <a:ln w="57150">
            <a:prstDash val="lgDashDot"/>
          </a:ln>
        </p:spPr>
        <p:style>
          <a:lnRef idx="1">
            <a:schemeClr val="dk1"/>
          </a:lnRef>
          <a:fillRef idx="0">
            <a:schemeClr val="dk1"/>
          </a:fillRef>
          <a:effectRef idx="0">
            <a:schemeClr val="dk1"/>
          </a:effectRef>
          <a:fontRef idx="minor">
            <a:schemeClr val="tx1"/>
          </a:fontRef>
        </p:style>
      </p:cxn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153" y="5161262"/>
            <a:ext cx="2232248" cy="15801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7020272" y="4077072"/>
            <a:ext cx="1496928" cy="15036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0324007">
            <a:off x="604371" y="5459232"/>
            <a:ext cx="629186" cy="8250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0324007">
            <a:off x="955778" y="5603248"/>
            <a:ext cx="629186" cy="8250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811021">
            <a:off x="1459835" y="5747263"/>
            <a:ext cx="629186" cy="8250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386926">
            <a:off x="1231964" y="5261924"/>
            <a:ext cx="629186" cy="8250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23928" y="5373216"/>
            <a:ext cx="1872208" cy="11130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831967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1629727231"/>
              </p:ext>
            </p:extLst>
          </p:nvPr>
        </p:nvGraphicFramePr>
        <p:xfrm>
          <a:off x="107504" y="116632"/>
          <a:ext cx="8964488" cy="6624736"/>
        </p:xfrm>
        <a:graphic>
          <a:graphicData uri="http://schemas.openxmlformats.org/drawingml/2006/table">
            <a:tbl>
              <a:tblPr firstRow="1" bandRow="1">
                <a:tableStyleId>{5940675A-B579-460E-94D1-54222C63F5DA}</a:tableStyleId>
              </a:tblPr>
              <a:tblGrid>
                <a:gridCol w="2241122"/>
                <a:gridCol w="2241122"/>
                <a:gridCol w="2241122"/>
                <a:gridCol w="2241122"/>
              </a:tblGrid>
              <a:tr h="6624736">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200" b="1" dirty="0" smtClean="0">
                          <a:latin typeface="+mn-lt"/>
                          <a:cs typeface="Arial" panose="020B0604020202020204" pitchFamily="34" charset="0"/>
                        </a:rPr>
                        <a:t>CAMPO:</a:t>
                      </a: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MX" sz="1200" b="1" kern="1200" dirty="0" smtClean="0">
                          <a:solidFill>
                            <a:schemeClr val="tx1"/>
                          </a:solidFill>
                          <a:latin typeface="+mn-lt"/>
                          <a:ea typeface="+mn-ea"/>
                          <a:cs typeface="Arial" panose="020B0604020202020204" pitchFamily="34" charset="0"/>
                        </a:rPr>
                        <a:t>Exploración y conocimiento del mundo</a:t>
                      </a: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MX" sz="1200" b="1" dirty="0" smtClean="0">
                          <a:latin typeface="+mn-lt"/>
                          <a:cs typeface="Arial" panose="020B0604020202020204" pitchFamily="34" charset="0"/>
                        </a:rPr>
                        <a:t>Lenguaje y comunicación       </a:t>
                      </a: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dirty="0" smtClean="0">
                        <a:latin typeface="+mn-lt"/>
                        <a:cs typeface="Arial" panose="020B0604020202020204"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200" b="1" dirty="0" smtClean="0">
                          <a:latin typeface="+mn-lt"/>
                          <a:cs typeface="Arial" panose="020B0604020202020204" pitchFamily="34" charset="0"/>
                        </a:rPr>
                        <a:t>ASPECTO:  </a:t>
                      </a: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MX" sz="1200" b="1" kern="1200" dirty="0" smtClean="0">
                          <a:solidFill>
                            <a:schemeClr val="tx1"/>
                          </a:solidFill>
                          <a:latin typeface="+mn-lt"/>
                          <a:ea typeface="+mn-ea"/>
                          <a:cs typeface="Arial" panose="020B0604020202020204" pitchFamily="34" charset="0"/>
                        </a:rPr>
                        <a:t>Mundo Natural.</a:t>
                      </a: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MX" sz="1200" b="1" dirty="0" smtClean="0">
                          <a:latin typeface="+mn-lt"/>
                          <a:cs typeface="Arial" panose="020B0604020202020204" pitchFamily="34" charset="0"/>
                        </a:rPr>
                        <a:t>Lenguaje oral.</a:t>
                      </a: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cs typeface="Arial" panose="020B0604020202020204" pitchFamily="34" charset="0"/>
                      </a:endParaRPr>
                    </a:p>
                  </a:txBody>
                  <a:tcPr/>
                </a:tc>
                <a:tc>
                  <a:txBody>
                    <a:bodyPr/>
                    <a:lstStyle/>
                    <a:p>
                      <a:pPr algn="just"/>
                      <a:r>
                        <a:rPr lang="es-MX" sz="1200" b="1" dirty="0" smtClean="0">
                          <a:latin typeface="+mn-lt"/>
                          <a:cs typeface="Arial" panose="020B0604020202020204" pitchFamily="34" charset="0"/>
                        </a:rPr>
                        <a:t>COMPETENCIA QUE SE FAVORECE</a:t>
                      </a:r>
                      <a:r>
                        <a:rPr lang="es-MX" sz="1200" dirty="0" smtClean="0">
                          <a:latin typeface="+mn-lt"/>
                          <a:cs typeface="Arial" panose="020B0604020202020204" pitchFamily="34" charset="0"/>
                        </a:rPr>
                        <a:t>:</a:t>
                      </a:r>
                      <a:endParaRPr lang="es-MX" sz="1200" kern="1200" dirty="0" smtClean="0">
                        <a:solidFill>
                          <a:schemeClr val="tx1"/>
                        </a:solidFill>
                        <a:latin typeface="+mn-lt"/>
                        <a:ea typeface="+mn-ea"/>
                        <a:cs typeface="Arial" panose="020B0604020202020204" pitchFamily="34" charset="0"/>
                      </a:endParaRPr>
                    </a:p>
                    <a:p>
                      <a:pPr marL="171450" indent="-171450" algn="just">
                        <a:buFont typeface="Arial" panose="020B0604020202020204" pitchFamily="34" charset="0"/>
                        <a:buChar char="•"/>
                      </a:pPr>
                      <a:r>
                        <a:rPr lang="es-MX" sz="1200" kern="1200" dirty="0" smtClean="0">
                          <a:solidFill>
                            <a:schemeClr val="tx1"/>
                          </a:solidFill>
                          <a:latin typeface="+mn-lt"/>
                          <a:ea typeface="+mn-ea"/>
                          <a:cs typeface="Arial" panose="020B0604020202020204" pitchFamily="34" charset="0"/>
                        </a:rPr>
                        <a:t>Observa</a:t>
                      </a:r>
                      <a:r>
                        <a:rPr lang="es-MX" sz="1200" kern="1200" baseline="0" dirty="0" smtClean="0">
                          <a:solidFill>
                            <a:schemeClr val="tx1"/>
                          </a:solidFill>
                          <a:latin typeface="+mn-lt"/>
                          <a:ea typeface="+mn-ea"/>
                          <a:cs typeface="Arial" panose="020B0604020202020204" pitchFamily="34" charset="0"/>
                        </a:rPr>
                        <a:t> características relevantes de elementos del medio y de fenómenos que ocurran en la naturaleza, distingue semejanzas y diferencias y las describe con sus propias palabras.</a:t>
                      </a:r>
                      <a:endParaRPr lang="es-MX" sz="1200" dirty="0" smtClean="0">
                        <a:latin typeface="+mn-lt"/>
                        <a:cs typeface="Arial" panose="020B0604020202020204" pitchFamily="34" charset="0"/>
                      </a:endParaRPr>
                    </a:p>
                    <a:p>
                      <a:pPr algn="just"/>
                      <a:endParaRPr lang="es-MX" sz="1200" dirty="0" smtClean="0">
                        <a:latin typeface="+mn-lt"/>
                        <a:cs typeface="Arial" panose="020B0604020202020204" pitchFamily="34" charset="0"/>
                      </a:endParaRPr>
                    </a:p>
                    <a:p>
                      <a:pPr marL="171450" indent="-171450" algn="just">
                        <a:buFont typeface="Arial" panose="020B0604020202020204" pitchFamily="34" charset="0"/>
                        <a:buChar char="•"/>
                      </a:pPr>
                      <a:r>
                        <a:rPr lang="es-MX" sz="1200" dirty="0" smtClean="0">
                          <a:latin typeface="+mn-lt"/>
                          <a:cs typeface="Arial" panose="020B0604020202020204" pitchFamily="34" charset="0"/>
                        </a:rPr>
                        <a:t>Identifica y usa medios</a:t>
                      </a:r>
                      <a:r>
                        <a:rPr lang="es-MX" sz="1200" baseline="0" dirty="0" smtClean="0">
                          <a:latin typeface="+mn-lt"/>
                          <a:cs typeface="Arial" panose="020B0604020202020204" pitchFamily="34" charset="0"/>
                        </a:rPr>
                        <a:t> a su alcance para obtener, registrar y comunicar información.</a:t>
                      </a:r>
                      <a:endParaRPr lang="es-MX" sz="1200" dirty="0" smtClean="0">
                        <a:latin typeface="+mn-lt"/>
                        <a:cs typeface="Arial" panose="020B0604020202020204" pitchFamily="34" charset="0"/>
                      </a:endParaRPr>
                    </a:p>
                    <a:p>
                      <a:pPr algn="just"/>
                      <a:endParaRPr lang="es-MX" sz="1200" dirty="0" smtClean="0">
                        <a:latin typeface="+mn-lt"/>
                        <a:cs typeface="Arial" panose="020B0604020202020204" pitchFamily="34" charset="0"/>
                      </a:endParaRPr>
                    </a:p>
                    <a:p>
                      <a:pPr algn="just"/>
                      <a:endParaRPr lang="es-MX" sz="1200" dirty="0" smtClean="0">
                        <a:latin typeface="+mn-lt"/>
                        <a:cs typeface="Arial" panose="020B0604020202020204" pitchFamily="34" charset="0"/>
                      </a:endParaRPr>
                    </a:p>
                    <a:p>
                      <a:pPr algn="just"/>
                      <a:endParaRPr lang="es-MX" sz="1200" dirty="0" smtClean="0">
                        <a:latin typeface="+mn-lt"/>
                        <a:cs typeface="Arial" panose="020B0604020202020204" pitchFamily="34" charset="0"/>
                      </a:endParaRPr>
                    </a:p>
                    <a:p>
                      <a:pPr algn="just"/>
                      <a:endParaRPr lang="es-MX" sz="1200" dirty="0" smtClean="0">
                        <a:latin typeface="+mn-lt"/>
                        <a:cs typeface="Arial" panose="020B0604020202020204" pitchFamily="34" charset="0"/>
                      </a:endParaRPr>
                    </a:p>
                    <a:p>
                      <a:pPr marL="171450" indent="-171450" algn="just">
                        <a:buFont typeface="Arial" panose="020B0604020202020204" pitchFamily="34" charset="0"/>
                        <a:buChar char="•"/>
                      </a:pPr>
                      <a:r>
                        <a:rPr lang="es-MX" sz="1200" dirty="0" smtClean="0">
                          <a:latin typeface="+mn-lt"/>
                          <a:cs typeface="Arial" panose="020B0604020202020204" pitchFamily="34" charset="0"/>
                        </a:rPr>
                        <a:t>Obtiene y comparte</a:t>
                      </a:r>
                      <a:r>
                        <a:rPr lang="es-MX" sz="1200" baseline="0" dirty="0" smtClean="0">
                          <a:latin typeface="+mn-lt"/>
                          <a:cs typeface="Arial" panose="020B0604020202020204" pitchFamily="34" charset="0"/>
                        </a:rPr>
                        <a:t> información mediante diversas forma de expresión oral.</a:t>
                      </a:r>
                      <a:endParaRPr lang="es-MX" sz="1200" dirty="0" smtClean="0">
                        <a:latin typeface="+mn-lt"/>
                        <a:cs typeface="Arial" panose="020B0604020202020204" pitchFamily="34" charset="0"/>
                      </a:endParaRPr>
                    </a:p>
                    <a:p>
                      <a:pPr algn="just"/>
                      <a:endParaRPr lang="es-MX" sz="1200" dirty="0" smtClean="0">
                        <a:latin typeface="+mn-lt"/>
                        <a:cs typeface="Arial" panose="020B0604020202020204" pitchFamily="34" charset="0"/>
                      </a:endParaRPr>
                    </a:p>
                    <a:p>
                      <a:pPr marL="171450" indent="-171450" algn="just">
                        <a:buFont typeface="Arial" panose="020B0604020202020204" pitchFamily="34" charset="0"/>
                        <a:buChar char="•"/>
                      </a:pPr>
                      <a:r>
                        <a:rPr lang="es-MX" sz="1200" dirty="0" smtClean="0">
                          <a:latin typeface="+mn-lt"/>
                          <a:cs typeface="Arial" panose="020B0604020202020204" pitchFamily="34" charset="0"/>
                        </a:rPr>
                        <a:t>Utiliza</a:t>
                      </a:r>
                      <a:r>
                        <a:rPr lang="es-MX" sz="1200" baseline="0" dirty="0" smtClean="0">
                          <a:latin typeface="+mn-lt"/>
                          <a:cs typeface="Arial" panose="020B0604020202020204" pitchFamily="34" charset="0"/>
                        </a:rPr>
                        <a:t> el lenguaje para regular su conducta en distintos tipos de interacción con los demás.</a:t>
                      </a:r>
                    </a:p>
                    <a:p>
                      <a:pPr marL="171450" indent="-171450" algn="just">
                        <a:buFont typeface="Arial" panose="020B0604020202020204" pitchFamily="34" charset="0"/>
                        <a:buChar char="•"/>
                      </a:pPr>
                      <a:endParaRPr lang="es-MX" sz="1200" baseline="0" dirty="0" smtClean="0">
                        <a:latin typeface="+mn-lt"/>
                        <a:cs typeface="Arial" panose="020B0604020202020204" pitchFamily="34" charset="0"/>
                      </a:endParaRPr>
                    </a:p>
                    <a:p>
                      <a:pPr marL="171450" indent="-171450" algn="just">
                        <a:buFont typeface="Arial" panose="020B0604020202020204" pitchFamily="34" charset="0"/>
                        <a:buChar char="•"/>
                      </a:pPr>
                      <a:r>
                        <a:rPr lang="es-MX" sz="1200" baseline="0" dirty="0" smtClean="0">
                          <a:latin typeface="+mn-lt"/>
                          <a:cs typeface="Arial" panose="020B0604020202020204" pitchFamily="34" charset="0"/>
                        </a:rPr>
                        <a:t>Escucha y cuenta relatos literarios que forman parte de la tradición oral.</a:t>
                      </a:r>
                    </a:p>
                    <a:p>
                      <a:pPr marL="171450" indent="-171450" algn="just">
                        <a:buFont typeface="Arial" panose="020B0604020202020204" pitchFamily="34" charset="0"/>
                        <a:buChar char="•"/>
                      </a:pPr>
                      <a:endParaRPr lang="es-MX" sz="1200" baseline="0" dirty="0" smtClean="0">
                        <a:latin typeface="+mn-lt"/>
                        <a:cs typeface="Arial" panose="020B0604020202020204" pitchFamily="34" charset="0"/>
                      </a:endParaRPr>
                    </a:p>
                    <a:p>
                      <a:pPr marL="171450" indent="-171450" algn="just">
                        <a:buFont typeface="Arial" panose="020B0604020202020204" pitchFamily="34" charset="0"/>
                        <a:buChar char="•"/>
                      </a:pPr>
                      <a:endParaRPr lang="es-MX" sz="1200" dirty="0" smtClean="0">
                        <a:latin typeface="+mn-lt"/>
                        <a:cs typeface="Arial" panose="020B0604020202020204" pitchFamily="34" charset="0"/>
                      </a:endParaRPr>
                    </a:p>
                    <a:p>
                      <a:pPr algn="just"/>
                      <a:endParaRPr lang="es-MX" sz="1200" dirty="0" smtClean="0">
                        <a:latin typeface="+mn-lt"/>
                        <a:cs typeface="Arial" panose="020B0604020202020204" pitchFamily="34" charset="0"/>
                      </a:endParaRPr>
                    </a:p>
                  </a:txBody>
                  <a:tcPr/>
                </a:tc>
                <a:tc>
                  <a:txBody>
                    <a:bodyPr/>
                    <a:lstStyle/>
                    <a:p>
                      <a:pPr algn="just">
                        <a:buFont typeface="Wingdings" panose="05000000000000000000" pitchFamily="2" charset="2"/>
                        <a:buNone/>
                      </a:pPr>
                      <a:r>
                        <a:rPr lang="es-MX" sz="1200" b="1" dirty="0" smtClean="0">
                          <a:latin typeface="+mn-lt"/>
                          <a:cs typeface="Arial" panose="020B0604020202020204" pitchFamily="34" charset="0"/>
                        </a:rPr>
                        <a:t>APRENDIZAJES ESPERADOS:</a:t>
                      </a:r>
                    </a:p>
                    <a:p>
                      <a:pPr algn="just"/>
                      <a:endParaRPr lang="es-MX" sz="1200" kern="1200" dirty="0" smtClean="0">
                        <a:solidFill>
                          <a:schemeClr val="tx1"/>
                        </a:solidFill>
                        <a:latin typeface="+mn-lt"/>
                        <a:ea typeface="+mn-ea"/>
                        <a:cs typeface="Arial" panose="020B0604020202020204" pitchFamily="34" charset="0"/>
                      </a:endParaRPr>
                    </a:p>
                    <a:p>
                      <a:pPr marL="0" indent="0" algn="just">
                        <a:buFont typeface="Arial" panose="020B0604020202020204" pitchFamily="34" charset="0"/>
                        <a:buNone/>
                      </a:pPr>
                      <a:r>
                        <a:rPr lang="es-MX" sz="1200" kern="1200" dirty="0" smtClean="0">
                          <a:solidFill>
                            <a:schemeClr val="tx1"/>
                          </a:solidFill>
                          <a:latin typeface="+mn-lt"/>
                          <a:ea typeface="+mn-ea"/>
                          <a:cs typeface="Arial" panose="020B0604020202020204" pitchFamily="34" charset="0"/>
                        </a:rPr>
                        <a:t>• Clasifica</a:t>
                      </a:r>
                      <a:r>
                        <a:rPr lang="es-MX" sz="1200" kern="1200" baseline="0" dirty="0" smtClean="0">
                          <a:solidFill>
                            <a:schemeClr val="tx1"/>
                          </a:solidFill>
                          <a:latin typeface="+mn-lt"/>
                          <a:ea typeface="+mn-ea"/>
                          <a:cs typeface="Arial" panose="020B0604020202020204" pitchFamily="34" charset="0"/>
                        </a:rPr>
                        <a:t> elementos y seres de la naturaleza según sus características, como animales, según el numero de patas, seres vivos que habitan en el mar o en la tierra, animales que se arrastran, vegetales comestibles y plantas de ornato, entre otros.</a:t>
                      </a:r>
                    </a:p>
                    <a:p>
                      <a:pPr marL="171450" indent="-171450" algn="just">
                        <a:buFont typeface="Arial" panose="020B0604020202020204" pitchFamily="34" charset="0"/>
                        <a:buChar char="•"/>
                      </a:pPr>
                      <a:r>
                        <a:rPr lang="es-MX" sz="1200" kern="1200" baseline="0" dirty="0" smtClean="0">
                          <a:solidFill>
                            <a:schemeClr val="tx1"/>
                          </a:solidFill>
                          <a:latin typeface="+mn-lt"/>
                          <a:ea typeface="+mn-ea"/>
                          <a:cs typeface="Arial" panose="020B0604020202020204" pitchFamily="34" charset="0"/>
                        </a:rPr>
                        <a:t>Registra, mediante marcas propias o dibujos, lo que se observa durante la experiencia y se apoya en dichos registros para explicar lo que ocurrió.</a:t>
                      </a:r>
                    </a:p>
                    <a:p>
                      <a:pPr marL="0" indent="0" algn="just">
                        <a:buFont typeface="Arial" panose="020B0604020202020204" pitchFamily="34" charset="0"/>
                        <a:buNone/>
                      </a:pPr>
                      <a:endParaRPr lang="es-MX" sz="1200" kern="1200" baseline="0" dirty="0" smtClean="0">
                        <a:solidFill>
                          <a:schemeClr val="tx1"/>
                        </a:solidFill>
                        <a:latin typeface="+mn-lt"/>
                        <a:ea typeface="+mn-ea"/>
                        <a:cs typeface="Arial" panose="020B0604020202020204" pitchFamily="34" charset="0"/>
                      </a:endParaRPr>
                    </a:p>
                    <a:p>
                      <a:pPr marL="171450" indent="-171450" algn="just">
                        <a:buFont typeface="Arial" panose="020B0604020202020204" pitchFamily="34" charset="0"/>
                        <a:buChar char="•"/>
                      </a:pPr>
                      <a:r>
                        <a:rPr lang="es-MX" sz="1200" kern="1200" baseline="0" dirty="0" smtClean="0">
                          <a:solidFill>
                            <a:schemeClr val="tx1"/>
                          </a:solidFill>
                          <a:latin typeface="+mn-lt"/>
                          <a:ea typeface="+mn-ea"/>
                          <a:cs typeface="Arial" panose="020B0604020202020204" pitchFamily="34" charset="0"/>
                        </a:rPr>
                        <a:t>Describe personas, personajes, objetos, lugares y fenómenos de su entorno, de  manera  cada vez más precisa.</a:t>
                      </a:r>
                    </a:p>
                    <a:p>
                      <a:pPr marL="171450" indent="-171450" algn="just">
                        <a:buFont typeface="Arial" panose="020B0604020202020204" pitchFamily="34" charset="0"/>
                        <a:buChar char="•"/>
                      </a:pPr>
                      <a:r>
                        <a:rPr lang="es-MX" sz="1200" kern="1200" baseline="0" dirty="0" smtClean="0">
                          <a:solidFill>
                            <a:schemeClr val="tx1"/>
                          </a:solidFill>
                          <a:latin typeface="+mn-lt"/>
                          <a:ea typeface="+mn-ea"/>
                          <a:cs typeface="Arial" panose="020B0604020202020204" pitchFamily="34" charset="0"/>
                        </a:rPr>
                        <a:t>Solicita la palabra y respeta los turnos de habla de los demás.</a:t>
                      </a:r>
                    </a:p>
                    <a:p>
                      <a:pPr marL="171450" indent="-171450" algn="just">
                        <a:buFont typeface="Arial" panose="020B0604020202020204" pitchFamily="34" charset="0"/>
                        <a:buChar char="•"/>
                      </a:pPr>
                      <a:r>
                        <a:rPr lang="es-MX" sz="1200" kern="1200" baseline="0" dirty="0" smtClean="0">
                          <a:solidFill>
                            <a:schemeClr val="tx1"/>
                          </a:solidFill>
                          <a:latin typeface="+mn-lt"/>
                          <a:ea typeface="+mn-ea"/>
                          <a:cs typeface="Arial" panose="020B0604020202020204" pitchFamily="34" charset="0"/>
                        </a:rPr>
                        <a:t>Escucha la narración de anécdotas, cuentos, relatos, leyendas y fábulas; expresa que sucesos o pasajes le provocan reacciones como gusto, sorpresa, miedo o tristeza.</a:t>
                      </a:r>
                    </a:p>
                    <a:p>
                      <a:pPr marL="171450" indent="-171450" algn="just">
                        <a:buFont typeface="Arial" panose="020B0604020202020204" pitchFamily="34" charset="0"/>
                        <a:buChar char="•"/>
                      </a:pPr>
                      <a:r>
                        <a:rPr lang="es-MX" sz="1200" kern="1200" baseline="0" dirty="0" smtClean="0">
                          <a:solidFill>
                            <a:schemeClr val="tx1"/>
                          </a:solidFill>
                          <a:latin typeface="+mn-lt"/>
                          <a:ea typeface="+mn-ea"/>
                          <a:cs typeface="Arial" panose="020B0604020202020204" pitchFamily="34" charset="0"/>
                        </a:rPr>
                        <a:t>Escucha, memoriza y comparte poemas, canciones, adivinanzas, trabalenguas y chistes.</a:t>
                      </a:r>
                      <a:endParaRPr lang="es-MX" sz="1200" dirty="0" smtClean="0">
                        <a:latin typeface="+mn-lt"/>
                        <a:cs typeface="Arial" panose="020B0604020202020204" pitchFamily="34" charset="0"/>
                      </a:endParaRPr>
                    </a:p>
                  </a:txBody>
                  <a:tcPr/>
                </a:tc>
              </a:tr>
            </a:tbl>
          </a:graphicData>
        </a:graphic>
      </p:graphicFrame>
      <p:cxnSp>
        <p:nvCxnSpPr>
          <p:cNvPr id="6" name="5 Conector recto"/>
          <p:cNvCxnSpPr/>
          <p:nvPr/>
        </p:nvCxnSpPr>
        <p:spPr>
          <a:xfrm>
            <a:off x="107504" y="476672"/>
            <a:ext cx="89644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2 Conector recto"/>
          <p:cNvCxnSpPr/>
          <p:nvPr/>
        </p:nvCxnSpPr>
        <p:spPr>
          <a:xfrm>
            <a:off x="107504" y="3284984"/>
            <a:ext cx="8928992"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540507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365789230"/>
              </p:ext>
            </p:extLst>
          </p:nvPr>
        </p:nvGraphicFramePr>
        <p:xfrm>
          <a:off x="107504" y="116632"/>
          <a:ext cx="8928992" cy="6552728"/>
        </p:xfrm>
        <a:graphic>
          <a:graphicData uri="http://schemas.openxmlformats.org/drawingml/2006/table">
            <a:tbl>
              <a:tblPr firstRow="1" bandRow="1">
                <a:tableStyleId>{5940675A-B579-460E-94D1-54222C63F5DA}</a:tableStyleId>
              </a:tblPr>
              <a:tblGrid>
                <a:gridCol w="2232248"/>
                <a:gridCol w="2232248"/>
                <a:gridCol w="2232248"/>
                <a:gridCol w="2232248"/>
              </a:tblGrid>
              <a:tr h="6552728">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200" b="1" dirty="0" smtClean="0">
                          <a:latin typeface="+mn-lt"/>
                        </a:rPr>
                        <a:t>CAMPO:</a:t>
                      </a: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MX" sz="1200" b="1" dirty="0" smtClean="0">
                          <a:latin typeface="+mn-lt"/>
                        </a:rPr>
                        <a:t>Lenguaje y comunicación       </a:t>
                      </a: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MX" sz="1200" b="1" dirty="0" smtClean="0">
                          <a:latin typeface="+mn-lt"/>
                        </a:rPr>
                        <a:t>Pensamiento</a:t>
                      </a:r>
                      <a:r>
                        <a:rPr lang="es-MX" sz="1200" b="1" baseline="0" dirty="0" smtClean="0">
                          <a:latin typeface="+mn-lt"/>
                        </a:rPr>
                        <a:t> matemático. </a:t>
                      </a:r>
                      <a:endParaRPr lang="es-MX" sz="1200" b="1"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dirty="0" smtClean="0">
                        <a:latin typeface="+mn-lt"/>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200" b="1" dirty="0" smtClean="0">
                          <a:latin typeface="+mn-lt"/>
                        </a:rPr>
                        <a:t>ASPECTO:  </a:t>
                      </a: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MX" sz="1200" b="1" dirty="0" smtClean="0">
                          <a:latin typeface="+mn-lt"/>
                        </a:rPr>
                        <a:t>Lenguaje escrito.</a:t>
                      </a: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MX" sz="1200" b="1" kern="1200" dirty="0" smtClean="0">
                          <a:solidFill>
                            <a:schemeClr val="tx1"/>
                          </a:solidFill>
                          <a:latin typeface="+mn-lt"/>
                          <a:ea typeface="+mn-ea"/>
                          <a:cs typeface="+mn-cs"/>
                        </a:rPr>
                        <a:t>Número.</a:t>
                      </a: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dirty="0" smtClean="0">
                        <a:latin typeface="+mn-lt"/>
                      </a:endParaRPr>
                    </a:p>
                  </a:txBody>
                  <a:tcPr/>
                </a:tc>
                <a:tc>
                  <a:txBody>
                    <a:bodyPr/>
                    <a:lstStyle/>
                    <a:p>
                      <a:pPr algn="just"/>
                      <a:r>
                        <a:rPr lang="es-MX" sz="1200" b="1" dirty="0" smtClean="0">
                          <a:latin typeface="+mn-lt"/>
                        </a:rPr>
                        <a:t>COMPETENCIA QUE SE FAVORECE</a:t>
                      </a:r>
                      <a:r>
                        <a:rPr lang="es-MX" sz="1200" dirty="0" smtClean="0">
                          <a:latin typeface="+mn-lt"/>
                        </a:rPr>
                        <a:t>:</a:t>
                      </a:r>
                      <a:endParaRPr lang="es-MX" sz="1200" kern="1200" dirty="0" smtClean="0">
                        <a:solidFill>
                          <a:schemeClr val="tx1"/>
                        </a:solidFill>
                        <a:latin typeface="+mn-lt"/>
                        <a:ea typeface="+mn-ea"/>
                        <a:cs typeface="+mn-cs"/>
                      </a:endParaRPr>
                    </a:p>
                    <a:p>
                      <a:pPr marL="171450" indent="-171450" algn="just">
                        <a:buFont typeface="Arial" panose="020B0604020202020204" pitchFamily="34" charset="0"/>
                        <a:buChar char="•"/>
                      </a:pPr>
                      <a:endParaRPr lang="es-MX" sz="1200" baseline="0" dirty="0" smtClean="0">
                        <a:latin typeface="+mn-lt"/>
                      </a:endParaRPr>
                    </a:p>
                    <a:p>
                      <a:pPr marL="171450" indent="-171450" algn="just">
                        <a:buFont typeface="Arial" panose="020B0604020202020204" pitchFamily="34" charset="0"/>
                        <a:buChar char="•"/>
                      </a:pPr>
                      <a:r>
                        <a:rPr lang="es-MX" sz="1200" dirty="0" smtClean="0">
                          <a:latin typeface="+mn-lt"/>
                        </a:rPr>
                        <a:t>Expresa</a:t>
                      </a:r>
                      <a:r>
                        <a:rPr lang="es-MX" sz="1200" baseline="0" dirty="0" smtClean="0">
                          <a:latin typeface="+mn-lt"/>
                        </a:rPr>
                        <a:t> gráficamente las ideas que quiere comunicar y las verbaliza para construir un texto escrito con ayuda de alguien.</a:t>
                      </a:r>
                    </a:p>
                    <a:p>
                      <a:pPr marL="171450" indent="-171450" algn="just">
                        <a:buFont typeface="Arial" panose="020B0604020202020204" pitchFamily="34" charset="0"/>
                        <a:buChar char="•"/>
                      </a:pPr>
                      <a:endParaRPr lang="es-MX" sz="1200" baseline="0" dirty="0" smtClean="0">
                        <a:latin typeface="+mn-lt"/>
                      </a:endParaRPr>
                    </a:p>
                    <a:p>
                      <a:pPr marL="0" indent="0" algn="just">
                        <a:buFont typeface="Arial" panose="020B0604020202020204" pitchFamily="34" charset="0"/>
                        <a:buNone/>
                      </a:pPr>
                      <a:endParaRPr lang="es-MX" sz="1200" dirty="0" smtClean="0">
                        <a:latin typeface="+mn-lt"/>
                      </a:endParaRP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dirty="0" smtClean="0">
                          <a:latin typeface="+mn-lt"/>
                        </a:rPr>
                        <a:t>Utiliza los números en situaciones variadas que implican poner en práctica los principios del conteo.</a:t>
                      </a: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MX" sz="1200" dirty="0" smtClean="0">
                        <a:latin typeface="+mn-lt"/>
                      </a:endParaRP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MX" sz="1200" dirty="0" smtClean="0">
                        <a:latin typeface="+mn-lt"/>
                      </a:endParaRP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MX" sz="1200" dirty="0" smtClean="0">
                        <a:latin typeface="+mn-lt"/>
                      </a:endParaRP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MX" sz="1200" dirty="0" smtClean="0">
                        <a:latin typeface="+mn-lt"/>
                      </a:endParaRP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MX" sz="1200" dirty="0" smtClean="0">
                        <a:latin typeface="+mn-lt"/>
                      </a:endParaRP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MX" sz="1200" dirty="0" smtClean="0">
                        <a:latin typeface="+mn-lt"/>
                      </a:endParaRP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MX" sz="1200" dirty="0" smtClean="0">
                        <a:latin typeface="+mn-lt"/>
                      </a:endParaRP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MX" sz="1200" dirty="0" smtClean="0">
                        <a:latin typeface="+mn-lt"/>
                      </a:endParaRP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MX" sz="1200" dirty="0" smtClean="0">
                        <a:latin typeface="+mn-lt"/>
                      </a:endParaRP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MX" sz="1200" dirty="0" smtClean="0">
                        <a:latin typeface="+mn-lt"/>
                      </a:endParaRP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MX" sz="1200" dirty="0" smtClean="0">
                        <a:latin typeface="+mn-lt"/>
                      </a:endParaRP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MX" sz="1200" dirty="0" smtClean="0">
                        <a:latin typeface="+mn-lt"/>
                      </a:endParaRP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dirty="0" smtClean="0">
                          <a:latin typeface="+mn-lt"/>
                        </a:rPr>
                        <a:t>Reúne</a:t>
                      </a:r>
                      <a:r>
                        <a:rPr lang="es-MX" sz="1200" baseline="0" dirty="0" smtClean="0">
                          <a:latin typeface="+mn-lt"/>
                        </a:rPr>
                        <a:t> información sobre criterios acordados, representa gráficamente dicha información y la interpreta.</a:t>
                      </a:r>
                      <a:endParaRPr lang="es-MX" sz="1200" dirty="0" smtClean="0">
                        <a:latin typeface="+mn-lt"/>
                      </a:endParaRPr>
                    </a:p>
                  </a:txBody>
                  <a:tcPr/>
                </a:tc>
                <a:tc>
                  <a:txBody>
                    <a:bodyPr/>
                    <a:lstStyle/>
                    <a:p>
                      <a:pPr algn="just">
                        <a:buFont typeface="Wingdings" panose="05000000000000000000" pitchFamily="2" charset="2"/>
                        <a:buNone/>
                      </a:pPr>
                      <a:r>
                        <a:rPr lang="es-MX" sz="1200" b="1" dirty="0" smtClean="0">
                          <a:latin typeface="+mn-lt"/>
                        </a:rPr>
                        <a:t>APRENDIZAJES ESPERADOS:</a:t>
                      </a:r>
                    </a:p>
                    <a:p>
                      <a:pPr algn="just"/>
                      <a:endParaRPr lang="es-MX" sz="1200" kern="1200" dirty="0" smtClean="0">
                        <a:solidFill>
                          <a:schemeClr val="tx1"/>
                        </a:solidFill>
                        <a:latin typeface="+mn-lt"/>
                        <a:ea typeface="+mn-ea"/>
                        <a:cs typeface="+mn-cs"/>
                      </a:endParaRPr>
                    </a:p>
                    <a:p>
                      <a:pPr algn="just"/>
                      <a:endParaRPr lang="es-MX" sz="1200" kern="1200" dirty="0" smtClean="0">
                        <a:solidFill>
                          <a:schemeClr val="tx1"/>
                        </a:solidFill>
                        <a:latin typeface="+mn-lt"/>
                        <a:ea typeface="+mn-ea"/>
                        <a:cs typeface="+mn-cs"/>
                      </a:endParaRPr>
                    </a:p>
                    <a:p>
                      <a:pPr marL="171450" indent="-171450" algn="just">
                        <a:buFont typeface="Arial" panose="020B0604020202020204" pitchFamily="34" charset="0"/>
                        <a:buChar char="•"/>
                      </a:pPr>
                      <a:r>
                        <a:rPr lang="es-MX" sz="1200" dirty="0" smtClean="0">
                          <a:latin typeface="+mn-lt"/>
                        </a:rPr>
                        <a:t>Utiliza marcas graficas o letras con diversas intenciones de escritura y</a:t>
                      </a:r>
                      <a:r>
                        <a:rPr lang="es-MX" sz="1200" baseline="0" dirty="0" smtClean="0">
                          <a:latin typeface="+mn-lt"/>
                        </a:rPr>
                        <a:t> explica “que dice su texto”.</a:t>
                      </a:r>
                    </a:p>
                    <a:p>
                      <a:pPr marL="0" indent="0" algn="just">
                        <a:buFont typeface="Arial" panose="020B0604020202020204" pitchFamily="34" charset="0"/>
                        <a:buNone/>
                      </a:pPr>
                      <a:endParaRPr lang="es-MX" sz="1200" dirty="0" smtClean="0">
                        <a:latin typeface="+mn-lt"/>
                      </a:endParaRPr>
                    </a:p>
                    <a:p>
                      <a:pPr marL="0" indent="0" algn="just">
                        <a:buFont typeface="Arial" panose="020B0604020202020204" pitchFamily="34" charset="0"/>
                        <a:buNone/>
                      </a:pPr>
                      <a:endParaRPr lang="es-MX" sz="1200" dirty="0" smtClean="0">
                        <a:latin typeface="+mn-lt"/>
                      </a:endParaRPr>
                    </a:p>
                    <a:p>
                      <a:pPr marL="0" indent="0" algn="just">
                        <a:buFont typeface="Arial" panose="020B0604020202020204" pitchFamily="34" charset="0"/>
                        <a:buNone/>
                      </a:pPr>
                      <a:endParaRPr lang="es-MX" sz="1200" dirty="0" smtClean="0">
                        <a:latin typeface="+mn-lt"/>
                      </a:endParaRPr>
                    </a:p>
                    <a:p>
                      <a:pPr algn="just">
                        <a:buFont typeface="Wingdings" panose="05000000000000000000" pitchFamily="2" charset="2"/>
                        <a:buNone/>
                      </a:pPr>
                      <a:r>
                        <a:rPr lang="es-MX" sz="1200" dirty="0" smtClean="0">
                          <a:latin typeface="+mn-lt"/>
                        </a:rPr>
                        <a:t>• Compara colecciones, ya sea por correspondencia o por conteo, e identifica donde hay “más que”, “menos</a:t>
                      </a:r>
                      <a:r>
                        <a:rPr lang="es-MX" sz="1200" baseline="0" dirty="0" smtClean="0">
                          <a:latin typeface="+mn-lt"/>
                        </a:rPr>
                        <a:t> </a:t>
                      </a:r>
                      <a:r>
                        <a:rPr lang="es-MX" sz="1200" dirty="0" smtClean="0">
                          <a:latin typeface="+mn-lt"/>
                        </a:rPr>
                        <a:t>que”, “la misma cantidad que”.</a:t>
                      </a:r>
                    </a:p>
                    <a:p>
                      <a:pPr algn="just">
                        <a:buFont typeface="Wingdings" panose="05000000000000000000" pitchFamily="2" charset="2"/>
                        <a:buNone/>
                      </a:pPr>
                      <a:r>
                        <a:rPr lang="es-MX" sz="1200" dirty="0" smtClean="0">
                          <a:latin typeface="+mn-lt"/>
                        </a:rPr>
                        <a:t>• Utiliza estrategias de conteo, como la organización en fila, el señalamiento de cada elemento, desplazamiento de los ya contados, añadir objetos o repartir uno a uno los elementos por contar, y sobre conteo (a partir de un número dado en una colección, continúa contando: 4, 5, 6).</a:t>
                      </a:r>
                    </a:p>
                    <a:p>
                      <a:pPr marL="0" indent="0" algn="just">
                        <a:buFont typeface="Arial" panose="020B0604020202020204" pitchFamily="34" charset="0"/>
                        <a:buNone/>
                      </a:pPr>
                      <a:endParaRPr lang="es-MX" sz="1200" dirty="0" smtClean="0">
                        <a:latin typeface="+mn-lt"/>
                      </a:endParaRPr>
                    </a:p>
                    <a:p>
                      <a:pPr marL="171450" indent="-171450" algn="just">
                        <a:buFont typeface="Arial" panose="020B0604020202020204" pitchFamily="34" charset="0"/>
                        <a:buChar char="•"/>
                      </a:pPr>
                      <a:r>
                        <a:rPr lang="es-MX" sz="1200" dirty="0" smtClean="0">
                          <a:latin typeface="+mn-lt"/>
                        </a:rPr>
                        <a:t>Organiza y registra información en cuadros y graficas de barra usando material</a:t>
                      </a:r>
                      <a:r>
                        <a:rPr lang="es-MX" sz="1200" baseline="0" dirty="0" smtClean="0">
                          <a:latin typeface="+mn-lt"/>
                        </a:rPr>
                        <a:t> concreto o ilustraciones.</a:t>
                      </a:r>
                      <a:endParaRPr lang="es-MX" sz="1200" dirty="0" smtClean="0">
                        <a:latin typeface="+mn-lt"/>
                      </a:endParaRPr>
                    </a:p>
                  </a:txBody>
                  <a:tcPr/>
                </a:tc>
              </a:tr>
            </a:tbl>
          </a:graphicData>
        </a:graphic>
      </p:graphicFrame>
      <p:cxnSp>
        <p:nvCxnSpPr>
          <p:cNvPr id="5" name="4 Conector recto"/>
          <p:cNvCxnSpPr/>
          <p:nvPr/>
        </p:nvCxnSpPr>
        <p:spPr>
          <a:xfrm>
            <a:off x="107504" y="692696"/>
            <a:ext cx="8856984" cy="0"/>
          </a:xfrm>
          <a:prstGeom prst="line">
            <a:avLst/>
          </a:prstGeom>
          <a:ln>
            <a:solidFill>
              <a:schemeClr val="tx1"/>
            </a:solidFill>
          </a:ln>
        </p:spPr>
        <p:style>
          <a:lnRef idx="1">
            <a:schemeClr val="accent4"/>
          </a:lnRef>
          <a:fillRef idx="0">
            <a:schemeClr val="accent4"/>
          </a:fillRef>
          <a:effectRef idx="0">
            <a:schemeClr val="accent4"/>
          </a:effectRef>
          <a:fontRef idx="minor">
            <a:schemeClr val="tx1"/>
          </a:fontRef>
        </p:style>
      </p:cxnSp>
      <p:cxnSp>
        <p:nvCxnSpPr>
          <p:cNvPr id="6" name="5 Conector recto"/>
          <p:cNvCxnSpPr/>
          <p:nvPr/>
        </p:nvCxnSpPr>
        <p:spPr>
          <a:xfrm>
            <a:off x="107504" y="1916832"/>
            <a:ext cx="8856984" cy="0"/>
          </a:xfrm>
          <a:prstGeom prst="line">
            <a:avLst/>
          </a:prstGeom>
          <a:ln>
            <a:solidFill>
              <a:schemeClr val="tx1"/>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1898154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562862712"/>
              </p:ext>
            </p:extLst>
          </p:nvPr>
        </p:nvGraphicFramePr>
        <p:xfrm>
          <a:off x="107504" y="116632"/>
          <a:ext cx="8964488" cy="6624736"/>
        </p:xfrm>
        <a:graphic>
          <a:graphicData uri="http://schemas.openxmlformats.org/drawingml/2006/table">
            <a:tbl>
              <a:tblPr firstRow="1" bandRow="1">
                <a:tableStyleId>{5940675A-B579-460E-94D1-54222C63F5DA}</a:tableStyleId>
              </a:tblPr>
              <a:tblGrid>
                <a:gridCol w="2241122"/>
                <a:gridCol w="2241122"/>
                <a:gridCol w="2241122"/>
                <a:gridCol w="2241122"/>
              </a:tblGrid>
              <a:tr h="6624736">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200" b="1" dirty="0" smtClean="0">
                          <a:latin typeface="+mn-lt"/>
                        </a:rPr>
                        <a:t>CAMPO: </a:t>
                      </a:r>
                      <a:endParaRPr lang="es-MX" sz="1200" dirty="0" smtClean="0">
                        <a:latin typeface="+mn-lt"/>
                      </a:endParaRPr>
                    </a:p>
                    <a:p>
                      <a:pPr algn="just"/>
                      <a:endParaRPr lang="es-MX" sz="1200" b="1" kern="1200" dirty="0" smtClean="0">
                        <a:solidFill>
                          <a:schemeClr val="tx1"/>
                        </a:solidFill>
                        <a:latin typeface="+mn-lt"/>
                        <a:ea typeface="+mn-ea"/>
                        <a:cs typeface="+mn-cs"/>
                      </a:endParaRPr>
                    </a:p>
                    <a:p>
                      <a:pPr algn="just"/>
                      <a:r>
                        <a:rPr lang="es-MX" sz="1200" b="1" kern="1200" dirty="0" smtClean="0">
                          <a:solidFill>
                            <a:schemeClr val="tx1"/>
                          </a:solidFill>
                          <a:latin typeface="+mn-lt"/>
                          <a:ea typeface="+mn-ea"/>
                          <a:cs typeface="+mn-cs"/>
                        </a:rPr>
                        <a:t>Desarrollo personal y social </a:t>
                      </a:r>
                    </a:p>
                    <a:p>
                      <a:pPr algn="just"/>
                      <a:endParaRPr lang="es-MX" sz="1200" b="1" kern="1200" dirty="0" smtClean="0">
                        <a:solidFill>
                          <a:schemeClr val="tx1"/>
                        </a:solidFill>
                        <a:latin typeface="+mn-lt"/>
                        <a:ea typeface="+mn-ea"/>
                        <a:cs typeface="+mn-cs"/>
                      </a:endParaRPr>
                    </a:p>
                    <a:p>
                      <a:pPr algn="just"/>
                      <a:endParaRPr lang="es-MX" sz="1200" b="1" kern="1200" dirty="0" smtClean="0">
                        <a:solidFill>
                          <a:schemeClr val="tx1"/>
                        </a:solidFill>
                        <a:latin typeface="+mn-lt"/>
                        <a:ea typeface="+mn-ea"/>
                        <a:cs typeface="+mn-cs"/>
                      </a:endParaRPr>
                    </a:p>
                    <a:p>
                      <a:pPr algn="just"/>
                      <a:endParaRPr lang="es-MX" sz="1200" b="1" kern="1200" dirty="0" smtClean="0">
                        <a:solidFill>
                          <a:schemeClr val="tx1"/>
                        </a:solidFill>
                        <a:latin typeface="+mn-lt"/>
                        <a:ea typeface="+mn-ea"/>
                        <a:cs typeface="+mn-cs"/>
                      </a:endParaRPr>
                    </a:p>
                    <a:p>
                      <a:pPr algn="just"/>
                      <a:endParaRPr lang="es-MX" sz="1200" b="1" kern="1200" dirty="0" smtClean="0">
                        <a:solidFill>
                          <a:schemeClr val="tx1"/>
                        </a:solidFill>
                        <a:latin typeface="+mn-lt"/>
                        <a:ea typeface="+mn-ea"/>
                        <a:cs typeface="+mn-cs"/>
                      </a:endParaRPr>
                    </a:p>
                    <a:p>
                      <a:pPr algn="just"/>
                      <a:endParaRPr lang="es-MX" sz="1200" b="1" kern="1200" dirty="0" smtClean="0">
                        <a:solidFill>
                          <a:schemeClr val="tx1"/>
                        </a:solidFill>
                        <a:latin typeface="+mn-lt"/>
                        <a:ea typeface="+mn-ea"/>
                        <a:cs typeface="+mn-cs"/>
                      </a:endParaRPr>
                    </a:p>
                    <a:p>
                      <a:pPr algn="just"/>
                      <a:endParaRPr lang="es-MX" sz="1200" b="1" kern="1200" dirty="0" smtClean="0">
                        <a:solidFill>
                          <a:schemeClr val="tx1"/>
                        </a:solidFill>
                        <a:latin typeface="+mn-lt"/>
                        <a:ea typeface="+mn-ea"/>
                        <a:cs typeface="+mn-cs"/>
                      </a:endParaRPr>
                    </a:p>
                    <a:p>
                      <a:pPr algn="just"/>
                      <a:endParaRPr lang="es-MX" sz="1200" b="1" kern="1200" dirty="0" smtClean="0">
                        <a:solidFill>
                          <a:schemeClr val="tx1"/>
                        </a:solidFill>
                        <a:latin typeface="+mn-lt"/>
                        <a:ea typeface="+mn-ea"/>
                        <a:cs typeface="+mn-cs"/>
                      </a:endParaRPr>
                    </a:p>
                    <a:p>
                      <a:pPr algn="just"/>
                      <a:endParaRPr lang="es-MX" sz="1200" b="1" kern="1200" dirty="0" smtClean="0">
                        <a:solidFill>
                          <a:schemeClr val="tx1"/>
                        </a:solidFill>
                        <a:latin typeface="+mn-lt"/>
                        <a:ea typeface="+mn-ea"/>
                        <a:cs typeface="+mn-cs"/>
                      </a:endParaRPr>
                    </a:p>
                    <a:p>
                      <a:pPr algn="just"/>
                      <a:endParaRPr lang="es-MX" sz="1200" b="1" kern="1200" dirty="0" smtClean="0">
                        <a:solidFill>
                          <a:schemeClr val="tx1"/>
                        </a:solidFill>
                        <a:latin typeface="+mn-lt"/>
                        <a:ea typeface="+mn-ea"/>
                        <a:cs typeface="+mn-cs"/>
                      </a:endParaRPr>
                    </a:p>
                    <a:p>
                      <a:pPr algn="just"/>
                      <a:endParaRPr lang="es-MX" sz="1200" b="1" kern="1200" dirty="0" smtClean="0">
                        <a:solidFill>
                          <a:schemeClr val="tx1"/>
                        </a:solidFill>
                        <a:latin typeface="+mn-lt"/>
                        <a:ea typeface="+mn-ea"/>
                        <a:cs typeface="+mn-cs"/>
                      </a:endParaRPr>
                    </a:p>
                    <a:p>
                      <a:pPr algn="just"/>
                      <a:endParaRPr lang="es-MX" sz="1200" b="1" kern="1200" dirty="0" smtClean="0">
                        <a:solidFill>
                          <a:schemeClr val="tx1"/>
                        </a:solidFill>
                        <a:latin typeface="+mn-lt"/>
                        <a:ea typeface="+mn-ea"/>
                        <a:cs typeface="+mn-cs"/>
                      </a:endParaRPr>
                    </a:p>
                    <a:p>
                      <a:pPr algn="just"/>
                      <a:endParaRPr lang="es-MX" sz="1200" b="1" kern="1200" dirty="0" smtClean="0">
                        <a:solidFill>
                          <a:schemeClr val="tx1"/>
                        </a:solidFill>
                        <a:latin typeface="+mn-lt"/>
                        <a:ea typeface="+mn-ea"/>
                        <a:cs typeface="+mn-cs"/>
                      </a:endParaRPr>
                    </a:p>
                    <a:p>
                      <a:pPr algn="just"/>
                      <a:endParaRPr lang="es-MX" sz="1200" b="1" kern="1200" dirty="0" smtClean="0">
                        <a:solidFill>
                          <a:schemeClr val="tx1"/>
                        </a:solidFill>
                        <a:latin typeface="+mn-lt"/>
                        <a:ea typeface="+mn-ea"/>
                        <a:cs typeface="+mn-cs"/>
                      </a:endParaRPr>
                    </a:p>
                    <a:p>
                      <a:pPr algn="just"/>
                      <a:endParaRPr lang="es-MX" sz="1200" b="1" kern="1200" dirty="0" smtClean="0">
                        <a:solidFill>
                          <a:schemeClr val="tx1"/>
                        </a:solidFill>
                        <a:latin typeface="+mn-lt"/>
                        <a:ea typeface="+mn-ea"/>
                        <a:cs typeface="+mn-cs"/>
                      </a:endParaRPr>
                    </a:p>
                    <a:p>
                      <a:pPr algn="just"/>
                      <a:endParaRPr lang="es-MX" sz="1200" b="1" kern="1200" dirty="0" smtClean="0">
                        <a:solidFill>
                          <a:schemeClr val="tx1"/>
                        </a:solidFill>
                        <a:latin typeface="+mn-lt"/>
                        <a:ea typeface="+mn-ea"/>
                        <a:cs typeface="+mn-cs"/>
                      </a:endParaRPr>
                    </a:p>
                    <a:p>
                      <a:pPr algn="just"/>
                      <a:r>
                        <a:rPr lang="es-MX" sz="1200" b="1" kern="1200" dirty="0" smtClean="0">
                          <a:solidFill>
                            <a:schemeClr val="tx1"/>
                          </a:solidFill>
                          <a:latin typeface="+mn-lt"/>
                          <a:ea typeface="+mn-ea"/>
                          <a:cs typeface="+mn-cs"/>
                        </a:rPr>
                        <a:t>Expresión</a:t>
                      </a:r>
                      <a:r>
                        <a:rPr lang="es-MX" sz="1200" b="1" kern="1200" baseline="0" dirty="0" smtClean="0">
                          <a:solidFill>
                            <a:schemeClr val="tx1"/>
                          </a:solidFill>
                          <a:latin typeface="+mn-lt"/>
                          <a:ea typeface="+mn-ea"/>
                          <a:cs typeface="+mn-cs"/>
                        </a:rPr>
                        <a:t> y apreciación artística</a:t>
                      </a:r>
                      <a:endParaRPr lang="es-MX" sz="1200" b="1" kern="1200" dirty="0" smtClean="0">
                        <a:solidFill>
                          <a:schemeClr val="tx1"/>
                        </a:solidFill>
                        <a:latin typeface="+mn-lt"/>
                        <a:ea typeface="+mn-ea"/>
                        <a:cs typeface="+mn-cs"/>
                      </a:endParaRPr>
                    </a:p>
                    <a:p>
                      <a:pPr algn="just"/>
                      <a:endParaRPr lang="es-MX" sz="1200" b="1" kern="1200" dirty="0" smtClean="0">
                        <a:solidFill>
                          <a:schemeClr val="tx1"/>
                        </a:solidFill>
                        <a:latin typeface="+mn-lt"/>
                        <a:ea typeface="+mn-ea"/>
                        <a:cs typeface="+mn-cs"/>
                      </a:endParaRPr>
                    </a:p>
                    <a:p>
                      <a:pPr algn="just"/>
                      <a:endParaRPr lang="es-MX" sz="1200" b="1" kern="1200" dirty="0">
                        <a:solidFill>
                          <a:schemeClr val="tx1"/>
                        </a:solidFill>
                        <a:latin typeface="+mn-lt"/>
                        <a:ea typeface="+mn-ea"/>
                        <a:cs typeface="+mn-cs"/>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200" b="1" dirty="0" smtClean="0">
                          <a:latin typeface="+mn-lt"/>
                        </a:rPr>
                        <a:t>ASPECTO:   </a:t>
                      </a: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MX" sz="1200" b="1" kern="1200" dirty="0" smtClean="0">
                          <a:solidFill>
                            <a:schemeClr val="tx1"/>
                          </a:solidFill>
                          <a:latin typeface="+mn-lt"/>
                          <a:ea typeface="+mn-ea"/>
                          <a:cs typeface="+mn-cs"/>
                        </a:rPr>
                        <a:t>Identidad personal.</a:t>
                      </a: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MX" sz="1200" b="1" kern="1200" dirty="0" smtClean="0">
                          <a:solidFill>
                            <a:schemeClr val="tx1"/>
                          </a:solidFill>
                          <a:latin typeface="+mn-lt"/>
                          <a:ea typeface="+mn-ea"/>
                          <a:cs typeface="+mn-cs"/>
                        </a:rPr>
                        <a:t>Relaciones interpersonales.</a:t>
                      </a: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MX" sz="1200" b="1" kern="1200" dirty="0" smtClean="0">
                          <a:solidFill>
                            <a:schemeClr val="tx1"/>
                          </a:solidFill>
                          <a:latin typeface="+mn-lt"/>
                          <a:ea typeface="+mn-ea"/>
                          <a:cs typeface="+mn-cs"/>
                        </a:rPr>
                        <a:t>Expresión y apreciación musical.</a:t>
                      </a: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b="1"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MX" sz="1200" b="1" kern="1200" dirty="0" smtClean="0">
                          <a:solidFill>
                            <a:schemeClr val="tx1"/>
                          </a:solidFill>
                          <a:latin typeface="+mn-lt"/>
                          <a:ea typeface="+mn-ea"/>
                          <a:cs typeface="+mn-cs"/>
                        </a:rPr>
                        <a:t>Expresión y apreciación visual.</a:t>
                      </a:r>
                    </a:p>
                  </a:txBody>
                  <a:tcPr/>
                </a:tc>
                <a:tc>
                  <a:txBody>
                    <a:bodyPr/>
                    <a:lstStyle/>
                    <a:p>
                      <a:pPr algn="just"/>
                      <a:r>
                        <a:rPr lang="es-MX" sz="1200" b="1" dirty="0" smtClean="0">
                          <a:latin typeface="+mn-lt"/>
                        </a:rPr>
                        <a:t>COMPETENCIA QUE SE FAVORECE</a:t>
                      </a:r>
                      <a:r>
                        <a:rPr lang="es-MX" sz="1200" dirty="0" smtClean="0">
                          <a:latin typeface="+mn-lt"/>
                        </a:rPr>
                        <a:t>:  </a:t>
                      </a:r>
                      <a:endParaRPr lang="es-MX" sz="1200" kern="1200" dirty="0" smtClean="0">
                        <a:solidFill>
                          <a:schemeClr val="tx1"/>
                        </a:solidFill>
                        <a:latin typeface="+mn-lt"/>
                        <a:ea typeface="+mn-ea"/>
                        <a:cs typeface="+mn-cs"/>
                      </a:endParaRPr>
                    </a:p>
                    <a:p>
                      <a:pPr marL="171450" indent="-171450" algn="just">
                        <a:buFont typeface="Arial" panose="020B0604020202020204" pitchFamily="34" charset="0"/>
                        <a:buChar char="•"/>
                      </a:pPr>
                      <a:r>
                        <a:rPr lang="es-MX" sz="1200" kern="1200" dirty="0" smtClean="0">
                          <a:solidFill>
                            <a:schemeClr val="tx1"/>
                          </a:solidFill>
                          <a:latin typeface="+mn-lt"/>
                          <a:ea typeface="+mn-ea"/>
                          <a:cs typeface="+mn-cs"/>
                        </a:rPr>
                        <a:t>Actúa</a:t>
                      </a:r>
                      <a:r>
                        <a:rPr lang="es-MX" sz="1200" kern="1200" baseline="0" dirty="0" smtClean="0">
                          <a:solidFill>
                            <a:schemeClr val="tx1"/>
                          </a:solidFill>
                          <a:latin typeface="+mn-lt"/>
                          <a:ea typeface="+mn-ea"/>
                          <a:cs typeface="+mn-cs"/>
                        </a:rPr>
                        <a:t> gradualmente con mayor confianza y control de acuerdo con criterios, reglas y convenciones externas que regulan su conducta en los diferentes ámbitos en que participa.</a:t>
                      </a:r>
                      <a:endParaRPr lang="es-MX" sz="1200" kern="1200" dirty="0" smtClean="0">
                        <a:solidFill>
                          <a:schemeClr val="tx1"/>
                        </a:solidFill>
                        <a:latin typeface="+mn-lt"/>
                        <a:ea typeface="+mn-ea"/>
                        <a:cs typeface="+mn-cs"/>
                      </a:endParaRPr>
                    </a:p>
                    <a:p>
                      <a:pPr algn="just"/>
                      <a:endParaRPr lang="es-MX" sz="1200" kern="1200" dirty="0" smtClean="0">
                        <a:solidFill>
                          <a:schemeClr val="tx1"/>
                        </a:solidFill>
                        <a:latin typeface="+mn-lt"/>
                        <a:ea typeface="+mn-ea"/>
                        <a:cs typeface="+mn-cs"/>
                      </a:endParaRPr>
                    </a:p>
                    <a:p>
                      <a:pPr marL="171450" indent="-171450" algn="just">
                        <a:buFont typeface="Arial" panose="020B0604020202020204" pitchFamily="34" charset="0"/>
                        <a:buChar char="•"/>
                      </a:pPr>
                      <a:r>
                        <a:rPr lang="es-MX" sz="1200" kern="1200" dirty="0" smtClean="0">
                          <a:solidFill>
                            <a:schemeClr val="tx1"/>
                          </a:solidFill>
                          <a:latin typeface="+mn-lt"/>
                          <a:ea typeface="+mn-ea"/>
                          <a:cs typeface="+mn-cs"/>
                        </a:rPr>
                        <a:t>Acepta a</a:t>
                      </a:r>
                      <a:r>
                        <a:rPr lang="es-MX" sz="1200" kern="1200" baseline="0" dirty="0" smtClean="0">
                          <a:solidFill>
                            <a:schemeClr val="tx1"/>
                          </a:solidFill>
                          <a:latin typeface="+mn-lt"/>
                          <a:ea typeface="+mn-ea"/>
                          <a:cs typeface="+mn-cs"/>
                        </a:rPr>
                        <a:t> sus compañeras y compañeros como son, y aprende a actuar de acuerdo con los valores necesarios para la vida en comunidad y los ejerce en su vida cotidiana.</a:t>
                      </a:r>
                      <a:endParaRPr lang="es-MX" sz="1200" kern="1200" dirty="0" smtClean="0">
                        <a:solidFill>
                          <a:schemeClr val="tx1"/>
                        </a:solidFill>
                        <a:latin typeface="+mn-lt"/>
                        <a:ea typeface="+mn-ea"/>
                        <a:cs typeface="+mn-cs"/>
                      </a:endParaRPr>
                    </a:p>
                    <a:p>
                      <a:pPr algn="just"/>
                      <a:endParaRPr lang="es-MX" sz="1200" kern="1200" dirty="0" smtClean="0">
                        <a:solidFill>
                          <a:schemeClr val="tx1"/>
                        </a:solidFill>
                        <a:latin typeface="+mn-lt"/>
                        <a:ea typeface="+mn-ea"/>
                        <a:cs typeface="+mn-cs"/>
                      </a:endParaRPr>
                    </a:p>
                    <a:p>
                      <a:pPr marL="171450" indent="-171450" algn="just">
                        <a:buFont typeface="Arial" panose="020B0604020202020204" pitchFamily="34" charset="0"/>
                        <a:buChar char="•"/>
                      </a:pPr>
                      <a:r>
                        <a:rPr lang="es-MX" sz="1200" kern="1200" dirty="0" smtClean="0">
                          <a:solidFill>
                            <a:schemeClr val="tx1"/>
                          </a:solidFill>
                          <a:latin typeface="+mn-lt"/>
                          <a:ea typeface="+mn-ea"/>
                          <a:cs typeface="+mn-cs"/>
                        </a:rPr>
                        <a:t>Expresa su sensibilidad</a:t>
                      </a:r>
                      <a:r>
                        <a:rPr lang="es-MX" sz="1200" kern="1200" baseline="0" dirty="0" smtClean="0">
                          <a:solidFill>
                            <a:schemeClr val="tx1"/>
                          </a:solidFill>
                          <a:latin typeface="+mn-lt"/>
                          <a:ea typeface="+mn-ea"/>
                          <a:cs typeface="+mn-cs"/>
                        </a:rPr>
                        <a:t>, imaginación e inventiva al interpretar o crear canciones y melodías.</a:t>
                      </a:r>
                      <a:endParaRPr lang="es-MX" sz="1200" kern="1200" dirty="0" smtClean="0">
                        <a:solidFill>
                          <a:schemeClr val="tx1"/>
                        </a:solidFill>
                        <a:latin typeface="+mn-lt"/>
                        <a:ea typeface="+mn-ea"/>
                        <a:cs typeface="+mn-cs"/>
                      </a:endParaRPr>
                    </a:p>
                    <a:p>
                      <a:pPr algn="just"/>
                      <a:endParaRPr lang="es-MX" sz="1200" kern="1200" dirty="0" smtClean="0">
                        <a:solidFill>
                          <a:schemeClr val="tx1"/>
                        </a:solidFill>
                        <a:latin typeface="+mn-lt"/>
                        <a:ea typeface="+mn-ea"/>
                        <a:cs typeface="+mn-cs"/>
                      </a:endParaRPr>
                    </a:p>
                    <a:p>
                      <a:pPr algn="just"/>
                      <a:endParaRPr lang="es-MX" sz="1200" kern="1200" dirty="0" smtClean="0">
                        <a:solidFill>
                          <a:schemeClr val="tx1"/>
                        </a:solidFill>
                        <a:latin typeface="+mn-lt"/>
                        <a:ea typeface="+mn-ea"/>
                        <a:cs typeface="+mn-cs"/>
                      </a:endParaRPr>
                    </a:p>
                    <a:p>
                      <a:pPr marL="171450" indent="-171450" algn="just">
                        <a:buFont typeface="Arial" panose="020B0604020202020204" pitchFamily="34" charset="0"/>
                        <a:buChar char="•"/>
                      </a:pPr>
                      <a:r>
                        <a:rPr lang="es-MX" sz="1200" kern="1200" dirty="0" smtClean="0">
                          <a:solidFill>
                            <a:schemeClr val="tx1"/>
                          </a:solidFill>
                          <a:latin typeface="+mn-lt"/>
                          <a:ea typeface="+mn-ea"/>
                          <a:cs typeface="+mn-cs"/>
                        </a:rPr>
                        <a:t>Expresa ideas, sentimientos y fantasías</a:t>
                      </a:r>
                      <a:r>
                        <a:rPr lang="es-MX" sz="1200" kern="1200" baseline="0" dirty="0" smtClean="0">
                          <a:solidFill>
                            <a:schemeClr val="tx1"/>
                          </a:solidFill>
                          <a:latin typeface="+mn-lt"/>
                          <a:ea typeface="+mn-ea"/>
                          <a:cs typeface="+mn-cs"/>
                        </a:rPr>
                        <a:t> </a:t>
                      </a:r>
                      <a:r>
                        <a:rPr lang="es-MX" sz="1200" kern="1200" dirty="0" smtClean="0">
                          <a:solidFill>
                            <a:schemeClr val="tx1"/>
                          </a:solidFill>
                          <a:latin typeface="+mn-lt"/>
                          <a:ea typeface="+mn-ea"/>
                          <a:cs typeface="+mn-cs"/>
                        </a:rPr>
                        <a:t>mediante la creación de representaciones</a:t>
                      </a:r>
                      <a:r>
                        <a:rPr lang="es-MX" sz="1200" kern="1200" baseline="0" dirty="0" smtClean="0">
                          <a:solidFill>
                            <a:schemeClr val="tx1"/>
                          </a:solidFill>
                          <a:latin typeface="+mn-lt"/>
                          <a:ea typeface="+mn-ea"/>
                          <a:cs typeface="+mn-cs"/>
                        </a:rPr>
                        <a:t> </a:t>
                      </a:r>
                      <a:r>
                        <a:rPr lang="es-MX" sz="1200" kern="1200" dirty="0" smtClean="0">
                          <a:solidFill>
                            <a:schemeClr val="tx1"/>
                          </a:solidFill>
                          <a:latin typeface="+mn-lt"/>
                          <a:ea typeface="+mn-ea"/>
                          <a:cs typeface="+mn-cs"/>
                        </a:rPr>
                        <a:t>visuales, usando técnicas y materiales</a:t>
                      </a:r>
                      <a:r>
                        <a:rPr lang="es-MX" sz="1200" kern="1200" baseline="0" dirty="0" smtClean="0">
                          <a:solidFill>
                            <a:schemeClr val="tx1"/>
                          </a:solidFill>
                          <a:latin typeface="+mn-lt"/>
                          <a:ea typeface="+mn-ea"/>
                          <a:cs typeface="+mn-cs"/>
                        </a:rPr>
                        <a:t> </a:t>
                      </a:r>
                      <a:r>
                        <a:rPr lang="es-MX" sz="1200" kern="1200" dirty="0" smtClean="0">
                          <a:solidFill>
                            <a:schemeClr val="tx1"/>
                          </a:solidFill>
                          <a:latin typeface="+mn-lt"/>
                          <a:ea typeface="+mn-ea"/>
                          <a:cs typeface="+mn-cs"/>
                        </a:rPr>
                        <a:t>variados.</a:t>
                      </a:r>
                      <a:endParaRPr lang="es-MX" sz="1200" kern="1200" dirty="0">
                        <a:solidFill>
                          <a:schemeClr val="tx1"/>
                        </a:solidFill>
                        <a:latin typeface="+mn-lt"/>
                        <a:ea typeface="+mn-ea"/>
                        <a:cs typeface="+mn-cs"/>
                      </a:endParaRPr>
                    </a:p>
                  </a:txBody>
                  <a:tcPr/>
                </a:tc>
                <a:tc>
                  <a:txBody>
                    <a:bodyPr/>
                    <a:lstStyle/>
                    <a:p>
                      <a:pPr algn="just">
                        <a:buFont typeface="Wingdings" panose="05000000000000000000" pitchFamily="2" charset="2"/>
                        <a:buNone/>
                      </a:pPr>
                      <a:r>
                        <a:rPr lang="es-MX" sz="1200" b="1" dirty="0" smtClean="0">
                          <a:latin typeface="+mn-lt"/>
                        </a:rPr>
                        <a:t>APRENDIZAJES ESPERADOS:</a:t>
                      </a:r>
                    </a:p>
                    <a:p>
                      <a:pPr algn="just"/>
                      <a:endParaRPr lang="es-MX" sz="1200" kern="1200" dirty="0" smtClean="0">
                        <a:solidFill>
                          <a:schemeClr val="tx1"/>
                        </a:solidFill>
                        <a:latin typeface="+mn-lt"/>
                        <a:ea typeface="+mn-ea"/>
                        <a:cs typeface="+mn-cs"/>
                      </a:endParaRPr>
                    </a:p>
                    <a:p>
                      <a:pPr marL="171450" indent="-171450" algn="just">
                        <a:buFont typeface="Arial" panose="020B0604020202020204" pitchFamily="34" charset="0"/>
                        <a:buChar char="•"/>
                      </a:pPr>
                      <a:r>
                        <a:rPr lang="es-MX" sz="1200" kern="1200" dirty="0" smtClean="0">
                          <a:solidFill>
                            <a:schemeClr val="tx1"/>
                          </a:solidFill>
                          <a:latin typeface="+mn-lt"/>
                          <a:ea typeface="+mn-ea"/>
                          <a:cs typeface="+mn-cs"/>
                        </a:rPr>
                        <a:t>Participa en juegos respetando las reglas establecidas y las normas</a:t>
                      </a:r>
                      <a:r>
                        <a:rPr lang="es-MX" sz="1200" kern="1200" baseline="0" dirty="0" smtClean="0">
                          <a:solidFill>
                            <a:schemeClr val="tx1"/>
                          </a:solidFill>
                          <a:latin typeface="+mn-lt"/>
                          <a:ea typeface="+mn-ea"/>
                          <a:cs typeface="+mn-cs"/>
                        </a:rPr>
                        <a:t> para la convivencia. </a:t>
                      </a:r>
                    </a:p>
                    <a:p>
                      <a:pPr marL="171450" indent="-171450" algn="just">
                        <a:buFont typeface="Arial" panose="020B0604020202020204" pitchFamily="34" charset="0"/>
                        <a:buChar char="•"/>
                      </a:pPr>
                      <a:endParaRPr lang="es-MX" sz="1200" kern="1200" dirty="0" smtClean="0">
                        <a:solidFill>
                          <a:schemeClr val="tx1"/>
                        </a:solidFill>
                        <a:latin typeface="+mn-lt"/>
                        <a:ea typeface="+mn-ea"/>
                        <a:cs typeface="+mn-cs"/>
                      </a:endParaRPr>
                    </a:p>
                    <a:p>
                      <a:pPr marL="171450" indent="-171450" algn="just">
                        <a:buFont typeface="Arial" panose="020B0604020202020204" pitchFamily="34" charset="0"/>
                        <a:buChar char="•"/>
                      </a:pPr>
                      <a:endParaRPr lang="es-MX" sz="1200" kern="1200" dirty="0" smtClean="0">
                        <a:solidFill>
                          <a:schemeClr val="tx1"/>
                        </a:solidFill>
                        <a:latin typeface="+mn-lt"/>
                        <a:ea typeface="+mn-ea"/>
                        <a:cs typeface="+mn-cs"/>
                      </a:endParaRPr>
                    </a:p>
                    <a:p>
                      <a:pPr marL="171450" indent="-171450" algn="just">
                        <a:buFont typeface="Arial" panose="020B0604020202020204" pitchFamily="34" charset="0"/>
                        <a:buChar char="•"/>
                      </a:pPr>
                      <a:endParaRPr lang="es-MX" sz="1200" kern="1200" dirty="0" smtClean="0">
                        <a:solidFill>
                          <a:schemeClr val="tx1"/>
                        </a:solidFill>
                        <a:latin typeface="+mn-lt"/>
                        <a:ea typeface="+mn-ea"/>
                        <a:cs typeface="+mn-cs"/>
                      </a:endParaRPr>
                    </a:p>
                    <a:p>
                      <a:pPr marL="171450" indent="-171450" algn="just">
                        <a:buFont typeface="Arial" panose="020B0604020202020204" pitchFamily="34" charset="0"/>
                        <a:buChar char="•"/>
                      </a:pPr>
                      <a:endParaRPr lang="es-MX" sz="1200" kern="1200" dirty="0" smtClean="0">
                        <a:solidFill>
                          <a:schemeClr val="tx1"/>
                        </a:solidFill>
                        <a:latin typeface="+mn-lt"/>
                        <a:ea typeface="+mn-ea"/>
                        <a:cs typeface="+mn-cs"/>
                      </a:endParaRPr>
                    </a:p>
                    <a:p>
                      <a:pPr marL="171450" indent="-171450" algn="just">
                        <a:buFont typeface="Arial" panose="020B0604020202020204" pitchFamily="34" charset="0"/>
                        <a:buChar char="•"/>
                      </a:pPr>
                      <a:r>
                        <a:rPr lang="es-MX" sz="1200" kern="1200" dirty="0" smtClean="0">
                          <a:solidFill>
                            <a:schemeClr val="tx1"/>
                          </a:solidFill>
                          <a:latin typeface="+mn-lt"/>
                          <a:ea typeface="+mn-ea"/>
                          <a:cs typeface="+mn-cs"/>
                        </a:rPr>
                        <a:t>Actúa conforme a los valores</a:t>
                      </a:r>
                      <a:r>
                        <a:rPr lang="es-MX" sz="1200" kern="1200" baseline="0" dirty="0" smtClean="0">
                          <a:solidFill>
                            <a:schemeClr val="tx1"/>
                          </a:solidFill>
                          <a:latin typeface="+mn-lt"/>
                          <a:ea typeface="+mn-ea"/>
                          <a:cs typeface="+mn-cs"/>
                        </a:rPr>
                        <a:t> de colaboración, respeto, honestidad y tolerancia que permiten una mejor convivencia.</a:t>
                      </a:r>
                      <a:endParaRPr lang="es-MX" sz="1200" kern="1200" dirty="0" smtClean="0">
                        <a:solidFill>
                          <a:schemeClr val="tx1"/>
                        </a:solidFill>
                        <a:latin typeface="+mn-lt"/>
                        <a:ea typeface="+mn-ea"/>
                        <a:cs typeface="+mn-cs"/>
                      </a:endParaRPr>
                    </a:p>
                    <a:p>
                      <a:pPr algn="just"/>
                      <a:endParaRPr lang="es-MX" sz="1200" kern="1200" dirty="0" smtClean="0">
                        <a:solidFill>
                          <a:schemeClr val="tx1"/>
                        </a:solidFill>
                        <a:latin typeface="+mn-lt"/>
                        <a:ea typeface="+mn-ea"/>
                        <a:cs typeface="+mn-cs"/>
                      </a:endParaRPr>
                    </a:p>
                    <a:p>
                      <a:pPr algn="just"/>
                      <a:endParaRPr lang="es-MX" sz="1200" kern="1200" dirty="0" smtClean="0">
                        <a:solidFill>
                          <a:schemeClr val="tx1"/>
                        </a:solidFill>
                        <a:latin typeface="+mn-lt"/>
                        <a:ea typeface="+mn-ea"/>
                        <a:cs typeface="+mn-cs"/>
                      </a:endParaRPr>
                    </a:p>
                    <a:p>
                      <a:pPr algn="just"/>
                      <a:endParaRPr lang="es-MX" sz="1200" kern="1200" dirty="0" smtClean="0">
                        <a:solidFill>
                          <a:schemeClr val="tx1"/>
                        </a:solidFill>
                        <a:latin typeface="+mn-lt"/>
                        <a:ea typeface="+mn-ea"/>
                        <a:cs typeface="+mn-cs"/>
                      </a:endParaRPr>
                    </a:p>
                    <a:p>
                      <a:pPr marL="171450" indent="-171450" algn="just">
                        <a:buFont typeface="Arial" panose="020B0604020202020204" pitchFamily="34" charset="0"/>
                        <a:buChar char="•"/>
                      </a:pPr>
                      <a:r>
                        <a:rPr lang="es-MX" sz="1200" kern="1200" dirty="0" smtClean="0">
                          <a:solidFill>
                            <a:schemeClr val="tx1"/>
                          </a:solidFill>
                          <a:latin typeface="+mn-lt"/>
                          <a:ea typeface="+mn-ea"/>
                          <a:cs typeface="+mn-cs"/>
                        </a:rPr>
                        <a:t>Escucha</a:t>
                      </a:r>
                      <a:r>
                        <a:rPr lang="es-MX" sz="1200" kern="1200" baseline="0" dirty="0" smtClean="0">
                          <a:solidFill>
                            <a:schemeClr val="tx1"/>
                          </a:solidFill>
                          <a:latin typeface="+mn-lt"/>
                          <a:ea typeface="+mn-ea"/>
                          <a:cs typeface="+mn-cs"/>
                        </a:rPr>
                        <a:t>, canta canciones y participa en juegos y rondas.</a:t>
                      </a:r>
                      <a:endParaRPr lang="es-MX" sz="1200" kern="1200" dirty="0" smtClean="0">
                        <a:solidFill>
                          <a:schemeClr val="tx1"/>
                        </a:solidFill>
                        <a:latin typeface="+mn-lt"/>
                        <a:ea typeface="+mn-ea"/>
                        <a:cs typeface="+mn-cs"/>
                      </a:endParaRPr>
                    </a:p>
                    <a:p>
                      <a:pPr algn="just"/>
                      <a:endParaRPr lang="es-MX" sz="1200" kern="1200" dirty="0" smtClean="0">
                        <a:solidFill>
                          <a:schemeClr val="tx1"/>
                        </a:solidFill>
                        <a:latin typeface="+mn-lt"/>
                        <a:ea typeface="+mn-ea"/>
                        <a:cs typeface="+mn-cs"/>
                      </a:endParaRPr>
                    </a:p>
                    <a:p>
                      <a:pPr algn="just"/>
                      <a:endParaRPr lang="es-MX" sz="1200" kern="1200" dirty="0" smtClean="0">
                        <a:solidFill>
                          <a:schemeClr val="tx1"/>
                        </a:solidFill>
                        <a:latin typeface="+mn-lt"/>
                        <a:ea typeface="+mn-ea"/>
                        <a:cs typeface="+mn-cs"/>
                      </a:endParaRPr>
                    </a:p>
                    <a:p>
                      <a:pPr algn="just"/>
                      <a:endParaRPr lang="es-MX" sz="1200" kern="1200" dirty="0" smtClean="0">
                        <a:solidFill>
                          <a:schemeClr val="tx1"/>
                        </a:solidFill>
                        <a:latin typeface="+mn-lt"/>
                        <a:ea typeface="+mn-ea"/>
                        <a:cs typeface="+mn-cs"/>
                      </a:endParaRPr>
                    </a:p>
                    <a:p>
                      <a:pPr algn="just"/>
                      <a:endParaRPr lang="es-MX" sz="1200" kern="1200" dirty="0" smtClean="0">
                        <a:solidFill>
                          <a:schemeClr val="tx1"/>
                        </a:solidFill>
                        <a:latin typeface="+mn-lt"/>
                        <a:ea typeface="+mn-ea"/>
                        <a:cs typeface="+mn-cs"/>
                      </a:endParaRPr>
                    </a:p>
                    <a:p>
                      <a:pPr algn="just"/>
                      <a:r>
                        <a:rPr lang="es-MX" sz="1200" kern="1200" dirty="0" smtClean="0">
                          <a:solidFill>
                            <a:schemeClr val="tx1"/>
                          </a:solidFill>
                          <a:latin typeface="+mn-lt"/>
                          <a:ea typeface="+mn-ea"/>
                          <a:cs typeface="+mn-cs"/>
                        </a:rPr>
                        <a:t>• Experimenta con materiales, herramientas y técnicas de la expresión plástica, como acuarela, pintura</a:t>
                      </a:r>
                    </a:p>
                    <a:p>
                      <a:pPr algn="just"/>
                      <a:r>
                        <a:rPr lang="es-MX" sz="1200" kern="1200" dirty="0" smtClean="0">
                          <a:solidFill>
                            <a:schemeClr val="tx1"/>
                          </a:solidFill>
                          <a:latin typeface="+mn-lt"/>
                          <a:ea typeface="+mn-ea"/>
                          <a:cs typeface="+mn-cs"/>
                        </a:rPr>
                        <a:t>dactilar, acrílico, collage, crayones de cera.</a:t>
                      </a:r>
                    </a:p>
                  </a:txBody>
                  <a:tcPr/>
                </a:tc>
              </a:tr>
            </a:tbl>
          </a:graphicData>
        </a:graphic>
      </p:graphicFrame>
      <p:cxnSp>
        <p:nvCxnSpPr>
          <p:cNvPr id="6" name="5 Conector recto"/>
          <p:cNvCxnSpPr/>
          <p:nvPr/>
        </p:nvCxnSpPr>
        <p:spPr>
          <a:xfrm>
            <a:off x="107504" y="476672"/>
            <a:ext cx="89644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4 Conector recto"/>
          <p:cNvCxnSpPr/>
          <p:nvPr/>
        </p:nvCxnSpPr>
        <p:spPr>
          <a:xfrm>
            <a:off x="107504" y="3356992"/>
            <a:ext cx="89644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010604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6928</TotalTime>
  <Words>4933</Words>
  <Application>Microsoft Office PowerPoint</Application>
  <PresentationFormat>Presentación en pantalla (4:3)</PresentationFormat>
  <Paragraphs>1503</Paragraphs>
  <Slides>32</Slides>
  <Notes>3</Notes>
  <HiddenSlides>0</HiddenSlides>
  <MMClips>0</MMClips>
  <ScaleCrop>false</ScaleCrop>
  <HeadingPairs>
    <vt:vector size="4" baseType="variant">
      <vt:variant>
        <vt:lpstr>Tema</vt:lpstr>
      </vt:variant>
      <vt:variant>
        <vt:i4>1</vt:i4>
      </vt:variant>
      <vt:variant>
        <vt:lpstr>Títulos de diapositiva</vt:lpstr>
      </vt:variant>
      <vt:variant>
        <vt:i4>32</vt:i4>
      </vt:variant>
    </vt:vector>
  </HeadingPairs>
  <TitlesOfParts>
    <vt:vector size="33" baseType="lpstr">
      <vt:lpstr>Tema de Office</vt:lpstr>
      <vt:lpstr>Presentación de PowerPoint</vt:lpstr>
      <vt:lpstr>Nombre del proyecto: ¿De donde nacen los reptiles?  TIPO DE PROYECTO CIENTIFICO.</vt:lpstr>
      <vt:lpstr>PROYECTO</vt:lpstr>
      <vt:lpstr>¿De dónde nacen los reptiles?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Karla Rodz</dc:creator>
  <cp:lastModifiedBy>raquel1224rg26</cp:lastModifiedBy>
  <cp:revision>160</cp:revision>
  <dcterms:created xsi:type="dcterms:W3CDTF">2014-09-27T23:47:53Z</dcterms:created>
  <dcterms:modified xsi:type="dcterms:W3CDTF">2014-11-19T03:19:33Z</dcterms:modified>
</cp:coreProperties>
</file>