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458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79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672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394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333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2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498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816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719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468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097D3-D502-425D-AACB-CEE76018FF06}" type="datetimeFigureOut">
              <a:rPr lang="es-ES" smtClean="0"/>
              <a:t>17/11/2014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2BFA1-5FC2-4AAA-AB1A-3F30514A95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27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51520" y="116632"/>
            <a:ext cx="87129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Escuela Normal de Educación Preescolar</a:t>
            </a:r>
          </a:p>
          <a:p>
            <a:pPr algn="ctr"/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Planeación</a:t>
            </a:r>
          </a:p>
          <a:p>
            <a:pPr algn="ctr"/>
            <a:endParaRPr lang="es-MX" sz="2400" dirty="0">
              <a:latin typeface="Century Gothic" panose="020B0502020202020204" pitchFamily="34" charset="0"/>
            </a:endParaRPr>
          </a:p>
          <a:p>
            <a:pPr algn="ctr"/>
            <a:r>
              <a:rPr lang="es-MX" dirty="0">
                <a:latin typeface="Century Gothic" panose="020B0502020202020204" pitchFamily="34" charset="0"/>
              </a:rPr>
              <a:t> </a:t>
            </a:r>
            <a:r>
              <a:rPr lang="es-MX" sz="1600" u="sng" dirty="0" smtClean="0">
                <a:latin typeface="Century Gothic" panose="020B0502020202020204" pitchFamily="34" charset="0"/>
              </a:rPr>
              <a:t>DATOS DE IDENTIFICACION:</a:t>
            </a:r>
          </a:p>
          <a:p>
            <a:pPr algn="ctr"/>
            <a:endParaRPr lang="es-MX" sz="1400" dirty="0">
              <a:latin typeface="Century Gothic" panose="020B0502020202020204" pitchFamily="34" charset="0"/>
            </a:endParaRPr>
          </a:p>
          <a:p>
            <a:pPr algn="ctr"/>
            <a:r>
              <a:rPr lang="es-MX" sz="2400" dirty="0">
                <a:latin typeface="Century Gothic" panose="020B0502020202020204" pitchFamily="34" charset="0"/>
              </a:rPr>
              <a:t>“Jardín de </a:t>
            </a:r>
            <a:r>
              <a:rPr lang="es-MX" sz="2400" dirty="0" smtClean="0">
                <a:latin typeface="Century Gothic" panose="020B0502020202020204" pitchFamily="34" charset="0"/>
              </a:rPr>
              <a:t>niños Moctezuma T.M.”                                </a:t>
            </a:r>
          </a:p>
          <a:p>
            <a:pPr algn="ctr"/>
            <a:r>
              <a:rPr lang="es-MX" sz="2400" dirty="0" smtClean="0">
                <a:latin typeface="Century Gothic" panose="020B0502020202020204" pitchFamily="34" charset="0"/>
              </a:rPr>
              <a:t> </a:t>
            </a:r>
            <a:r>
              <a:rPr lang="es-MX" dirty="0">
                <a:latin typeface="Century Gothic" panose="020B0502020202020204" pitchFamily="34" charset="0"/>
              </a:rPr>
              <a:t>Clave: </a:t>
            </a:r>
            <a:endParaRPr lang="es-MX" dirty="0" smtClean="0">
              <a:latin typeface="Century Gothic" panose="020B0502020202020204" pitchFamily="34" charset="0"/>
            </a:endParaRPr>
          </a:p>
          <a:p>
            <a:pPr algn="ctr"/>
            <a:endParaRPr lang="es-MX" sz="1600" dirty="0" smtClean="0">
              <a:latin typeface="Century Gothic" panose="020B0502020202020204" pitchFamily="34" charset="0"/>
            </a:endParaRPr>
          </a:p>
          <a:p>
            <a:pPr lvl="0"/>
            <a:r>
              <a:rPr lang="es-MX" sz="1400" b="1" dirty="0" smtClean="0">
                <a:latin typeface="Century Gothic" panose="020B0502020202020204" pitchFamily="34" charset="0"/>
              </a:rPr>
              <a:t>Docente titular: </a:t>
            </a:r>
            <a:r>
              <a:rPr lang="es-MX" sz="1400" dirty="0" smtClean="0">
                <a:latin typeface="Century Gothic" panose="020B0502020202020204" pitchFamily="34" charset="0"/>
              </a:rPr>
              <a:t>Natalia Arenas</a:t>
            </a:r>
          </a:p>
          <a:p>
            <a:r>
              <a:rPr lang="es-MX" sz="1400" b="1" dirty="0" smtClean="0">
                <a:latin typeface="Century Gothic" panose="020B0502020202020204" pitchFamily="34" charset="0"/>
              </a:rPr>
              <a:t>Grupo </a:t>
            </a:r>
            <a:r>
              <a:rPr lang="es-MX" sz="1400" b="1" dirty="0">
                <a:latin typeface="Century Gothic" panose="020B0502020202020204" pitchFamily="34" charset="0"/>
              </a:rPr>
              <a:t>y sección:</a:t>
            </a:r>
            <a:r>
              <a:rPr lang="es-MX" sz="1400" dirty="0">
                <a:latin typeface="Century Gothic" panose="020B0502020202020204" pitchFamily="34" charset="0"/>
              </a:rPr>
              <a:t>  </a:t>
            </a:r>
            <a:r>
              <a:rPr lang="es-MX" sz="1400" dirty="0" smtClean="0">
                <a:latin typeface="Century Gothic" panose="020B0502020202020204" pitchFamily="34" charset="0"/>
              </a:rPr>
              <a:t>2º A</a:t>
            </a:r>
          </a:p>
          <a:p>
            <a:r>
              <a:rPr lang="es-MX" sz="1400" dirty="0" smtClean="0">
                <a:latin typeface="Century Gothic" panose="020B0502020202020204" pitchFamily="34" charset="0"/>
              </a:rPr>
              <a:t>                                                          </a:t>
            </a:r>
          </a:p>
          <a:p>
            <a:r>
              <a:rPr lang="es-MX" sz="1400" b="1" dirty="0" smtClean="0">
                <a:latin typeface="Century Gothic" panose="020B0502020202020204" pitchFamily="34" charset="0"/>
              </a:rPr>
              <a:t>Total </a:t>
            </a:r>
            <a:r>
              <a:rPr lang="es-MX" sz="1400" b="1" dirty="0">
                <a:latin typeface="Century Gothic" panose="020B0502020202020204" pitchFamily="34" charset="0"/>
              </a:rPr>
              <a:t>de niños</a:t>
            </a:r>
            <a:r>
              <a:rPr lang="es-MX" sz="1400" dirty="0" smtClean="0">
                <a:latin typeface="Century Gothic" panose="020B0502020202020204" pitchFamily="34" charset="0"/>
              </a:rPr>
              <a:t>: 34                                               </a:t>
            </a:r>
            <a:r>
              <a:rPr lang="es-MX" sz="1400" b="1" dirty="0">
                <a:latin typeface="Century Gothic" panose="020B0502020202020204" pitchFamily="34" charset="0"/>
              </a:rPr>
              <a:t>Niñas:</a:t>
            </a:r>
            <a:r>
              <a:rPr lang="es-MX" sz="1400" dirty="0">
                <a:latin typeface="Century Gothic" panose="020B0502020202020204" pitchFamily="34" charset="0"/>
              </a:rPr>
              <a:t> </a:t>
            </a:r>
            <a:r>
              <a:rPr lang="es-MX" sz="1400" dirty="0" smtClean="0">
                <a:latin typeface="Century Gothic" panose="020B0502020202020204" pitchFamily="34" charset="0"/>
              </a:rPr>
              <a:t>17                  </a:t>
            </a:r>
            <a:r>
              <a:rPr lang="es-MX" sz="1400" b="1" dirty="0">
                <a:latin typeface="Century Gothic" panose="020B0502020202020204" pitchFamily="34" charset="0"/>
              </a:rPr>
              <a:t>Niños</a:t>
            </a:r>
            <a:r>
              <a:rPr lang="es-MX" sz="1400" dirty="0">
                <a:latin typeface="Century Gothic" panose="020B0502020202020204" pitchFamily="34" charset="0"/>
              </a:rPr>
              <a:t>: </a:t>
            </a:r>
            <a:r>
              <a:rPr lang="es-MX" sz="1400" dirty="0" smtClean="0">
                <a:latin typeface="Century Gothic" panose="020B0502020202020204" pitchFamily="34" charset="0"/>
              </a:rPr>
              <a:t>17                                           </a:t>
            </a:r>
            <a:r>
              <a:rPr lang="es-MX" sz="1400" b="1" dirty="0" smtClean="0">
                <a:latin typeface="Century Gothic" panose="020B0502020202020204" pitchFamily="34" charset="0"/>
              </a:rPr>
              <a:t>Edad promedio</a:t>
            </a:r>
            <a:r>
              <a:rPr lang="es-MX" sz="1400" dirty="0" smtClean="0">
                <a:latin typeface="Century Gothic" panose="020B0502020202020204" pitchFamily="34" charset="0"/>
              </a:rPr>
              <a:t>: 4 años</a:t>
            </a:r>
            <a:endParaRPr lang="es-MX" sz="1400" dirty="0">
              <a:latin typeface="Century Gothic" panose="020B0502020202020204" pitchFamily="34" charset="0"/>
            </a:endParaRPr>
          </a:p>
          <a:p>
            <a:pPr lvl="0"/>
            <a:r>
              <a:rPr lang="es-MX" sz="1400" b="1" dirty="0" smtClean="0">
                <a:latin typeface="Century Gothic" panose="020B0502020202020204" pitchFamily="34" charset="0"/>
              </a:rPr>
              <a:t>Periodo </a:t>
            </a:r>
            <a:r>
              <a:rPr lang="es-MX" sz="1400" b="1" dirty="0">
                <a:latin typeface="Century Gothic" panose="020B0502020202020204" pitchFamily="34" charset="0"/>
              </a:rPr>
              <a:t>de práctica</a:t>
            </a:r>
            <a:r>
              <a:rPr lang="es-MX" sz="1400" dirty="0">
                <a:latin typeface="Century Gothic" panose="020B0502020202020204" pitchFamily="34" charset="0"/>
              </a:rPr>
              <a:t>: </a:t>
            </a:r>
            <a:r>
              <a:rPr lang="es-MX" sz="1400" dirty="0" smtClean="0">
                <a:latin typeface="Century Gothic" panose="020B0502020202020204" pitchFamily="34" charset="0"/>
              </a:rPr>
              <a:t>del 24 de </a:t>
            </a:r>
            <a:r>
              <a:rPr lang="es-MX" sz="1400" dirty="0">
                <a:latin typeface="Century Gothic" panose="020B0502020202020204" pitchFamily="34" charset="0"/>
              </a:rPr>
              <a:t>N</a:t>
            </a:r>
            <a:r>
              <a:rPr lang="es-MX" sz="1400" dirty="0" smtClean="0">
                <a:latin typeface="Century Gothic" panose="020B0502020202020204" pitchFamily="34" charset="0"/>
              </a:rPr>
              <a:t>oviembre al 5 de </a:t>
            </a:r>
            <a:r>
              <a:rPr lang="es-MX" sz="1400" dirty="0">
                <a:latin typeface="Century Gothic" panose="020B0502020202020204" pitchFamily="34" charset="0"/>
              </a:rPr>
              <a:t>D</a:t>
            </a:r>
            <a:r>
              <a:rPr lang="es-MX" sz="1400" dirty="0" smtClean="0">
                <a:latin typeface="Century Gothic" panose="020B0502020202020204" pitchFamily="34" charset="0"/>
              </a:rPr>
              <a:t>iciembre 2014</a:t>
            </a:r>
          </a:p>
          <a:p>
            <a:pPr lvl="0"/>
            <a:endParaRPr lang="es-MX" sz="1400" dirty="0">
              <a:latin typeface="Century Gothic" panose="020B0502020202020204" pitchFamily="34" charset="0"/>
            </a:endParaRPr>
          </a:p>
          <a:p>
            <a:pPr lvl="0"/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MX" sz="1400" b="1" dirty="0" smtClean="0">
                <a:latin typeface="Century Gothic" panose="020B0502020202020204" pitchFamily="34" charset="0"/>
              </a:rPr>
              <a:t>Alumna practicante</a:t>
            </a:r>
            <a:r>
              <a:rPr lang="es-MX" sz="1400" dirty="0" smtClean="0">
                <a:latin typeface="Century Gothic" panose="020B0502020202020204" pitchFamily="34" charset="0"/>
              </a:rPr>
              <a:t>: Karla Merari Molina Reyes         </a:t>
            </a:r>
            <a:r>
              <a:rPr lang="es-MX" sz="1400" b="1" dirty="0" smtClean="0">
                <a:latin typeface="Century Gothic" panose="020B0502020202020204" pitchFamily="34" charset="0"/>
              </a:rPr>
              <a:t>Grado y Sección</a:t>
            </a:r>
            <a:r>
              <a:rPr lang="es-MX" sz="1400" dirty="0" smtClean="0">
                <a:latin typeface="Century Gothic" panose="020B0502020202020204" pitchFamily="34" charset="0"/>
              </a:rPr>
              <a:t>:   3º B          </a:t>
            </a:r>
            <a:r>
              <a:rPr lang="es-MX" sz="1400" b="1" dirty="0" smtClean="0">
                <a:latin typeface="Century Gothic" panose="020B0502020202020204" pitchFamily="34" charset="0"/>
              </a:rPr>
              <a:t>No. Lista</a:t>
            </a:r>
            <a:r>
              <a:rPr lang="es-MX" sz="1400" dirty="0" smtClean="0">
                <a:latin typeface="Century Gothic" panose="020B0502020202020204" pitchFamily="34" charset="0"/>
              </a:rPr>
              <a:t>: 09</a:t>
            </a:r>
          </a:p>
          <a:p>
            <a:pPr algn="ctr"/>
            <a:endParaRPr lang="es-MX" sz="1400" dirty="0"/>
          </a:p>
          <a:p>
            <a:pPr algn="ctr"/>
            <a:endParaRPr lang="es-MX" sz="1400" dirty="0" smtClean="0"/>
          </a:p>
          <a:p>
            <a:pPr algn="ctr"/>
            <a:r>
              <a:rPr lang="es-MX" sz="1400" b="1" dirty="0" smtClean="0">
                <a:latin typeface="Century Gothic" panose="020B0502020202020204" pitchFamily="34" charset="0"/>
              </a:rPr>
              <a:t>Situación problemática: “Conociendo los números y la resolución de problemas”</a:t>
            </a:r>
          </a:p>
          <a:p>
            <a:pPr algn="just"/>
            <a:r>
              <a:rPr lang="es-MX" sz="1400" dirty="0" smtClean="0">
                <a:latin typeface="Century Gothic" panose="020B0502020202020204" pitchFamily="34" charset="0"/>
              </a:rPr>
              <a:t>Durante mi intervención docente en el Jardín de niños Moctezuma pude percatarme que el grupo de al</a:t>
            </a:r>
            <a:r>
              <a:rPr lang="es-MX" sz="1400" baseline="0" dirty="0" smtClean="0">
                <a:latin typeface="Century Gothic" panose="020B0502020202020204" pitchFamily="34" charset="0"/>
              </a:rPr>
              <a:t>umnos de 2ºA carece de procesos para adquirir el pensamiento matemático, específicamente en el campo</a:t>
            </a:r>
            <a:r>
              <a:rPr lang="es-MX" sz="1400" dirty="0" smtClean="0">
                <a:latin typeface="Century Gothic" panose="020B0502020202020204" pitchFamily="34" charset="0"/>
              </a:rPr>
              <a:t> de número;</a:t>
            </a:r>
            <a:r>
              <a:rPr lang="es-MX" sz="1400" baseline="0" dirty="0" smtClean="0">
                <a:latin typeface="Century Gothic" panose="020B0502020202020204" pitchFamily="34" charset="0"/>
              </a:rPr>
              <a:t>  </a:t>
            </a:r>
            <a:r>
              <a:rPr lang="es-MX" sz="1400" dirty="0">
                <a:latin typeface="Century Gothic" panose="020B0502020202020204" pitchFamily="34" charset="0"/>
              </a:rPr>
              <a:t>e</a:t>
            </a:r>
            <a:r>
              <a:rPr lang="es-MX" sz="1400" baseline="0" dirty="0" smtClean="0">
                <a:latin typeface="Century Gothic" panose="020B0502020202020204" pitchFamily="34" charset="0"/>
              </a:rPr>
              <a:t>s por eso que </a:t>
            </a:r>
            <a:r>
              <a:rPr lang="es-MX" sz="1400" dirty="0" smtClean="0">
                <a:latin typeface="Century Gothic" panose="020B0502020202020204" pitchFamily="34" charset="0"/>
              </a:rPr>
              <a:t>en este proyecto educativo se promueve el</a:t>
            </a:r>
            <a:r>
              <a:rPr lang="es-MX" sz="1400" baseline="0" dirty="0" smtClean="0">
                <a:latin typeface="Century Gothic" panose="020B0502020202020204" pitchFamily="34" charset="0"/>
              </a:rPr>
              <a:t> diseño de actividades didácticas innovadores que promuevan en los niños el</a:t>
            </a:r>
            <a:r>
              <a:rPr lang="es-MX" sz="1400" dirty="0" smtClean="0">
                <a:latin typeface="Century Gothic" panose="020B0502020202020204" pitchFamily="34" charset="0"/>
              </a:rPr>
              <a:t> desarrollo de sus capacidades de razonamiento al igual que la comprensión de problemas y reflexión para lograr un objetivo.</a:t>
            </a:r>
            <a:endParaRPr lang="es-MX" sz="1400" dirty="0"/>
          </a:p>
        </p:txBody>
      </p:sp>
      <p:pic>
        <p:nvPicPr>
          <p:cNvPr id="8" name="7 Imagen" descr="C:\Users\Karla Rodz\Pictures\enep.pn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58" y="404664"/>
            <a:ext cx="1368152" cy="1246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955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/>
          </p:nvPr>
        </p:nvGraphicFramePr>
        <p:xfrm>
          <a:off x="189856" y="1124744"/>
          <a:ext cx="8640960" cy="504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988345">
                <a:tc>
                  <a:txBody>
                    <a:bodyPr/>
                    <a:lstStyle/>
                    <a:p>
                      <a:pPr algn="ctr"/>
                      <a:endParaRPr lang="es-MX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b="1" dirty="0" smtClean="0">
                          <a:latin typeface="Century Gothic" panose="020B0502020202020204" pitchFamily="34" charset="0"/>
                        </a:rPr>
                        <a:t>ACCIONES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b="1" dirty="0" smtClean="0">
                          <a:latin typeface="Century Gothic" panose="020B0502020202020204" pitchFamily="34" charset="0"/>
                        </a:rPr>
                        <a:t>RECURSOS</a:t>
                      </a:r>
                      <a:endParaRPr lang="es-MX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b="1" dirty="0" smtClean="0">
                          <a:latin typeface="Century Gothic" panose="020B0502020202020204" pitchFamily="34" charset="0"/>
                        </a:rPr>
                        <a:t>TIEMPOS</a:t>
                      </a:r>
                      <a:endParaRPr lang="es-MX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latin typeface="Century Gothic" panose="020B0502020202020204" pitchFamily="34" charset="0"/>
                        </a:rPr>
                        <a:t>FORMAS DE SEGUIMIENTO Y EVALUACIÓN</a:t>
                      </a:r>
                      <a:endParaRPr lang="es-MX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5221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Investigaré los distintos oficios y profesiones que existen y seleccionaré algunos de ellos para abordarlos durante la práctica docente, así mismo me enfocare en analizar cada uno de ellos para describir las características de los mismos.</a:t>
                      </a:r>
                      <a:endParaRPr lang="es-MX" sz="1600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Programa de Educación Preescolar 2011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Sitios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Web </a:t>
                      </a:r>
                      <a:endParaRPr lang="es-MX" sz="1600" dirty="0" smtClean="0">
                        <a:latin typeface="Century Gothic" panose="020B0502020202020204" pitchFamily="34" charset="0"/>
                      </a:endParaRPr>
                    </a:p>
                    <a:p>
                      <a:endParaRPr lang="es-MX" sz="160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600" b="1" dirty="0" smtClean="0">
                          <a:latin typeface="Century Gothic" panose="020B0502020202020204" pitchFamily="34" charset="0"/>
                        </a:rPr>
                        <a:t>ACTIVIDADES:</a:t>
                      </a:r>
                    </a:p>
                    <a:p>
                      <a:pPr algn="just"/>
                      <a:r>
                        <a:rPr lang="es-MX" sz="1600" b="0" dirty="0" smtClean="0">
                          <a:latin typeface="Century Gothic" panose="020B0502020202020204" pitchFamily="34" charset="0"/>
                        </a:rPr>
                        <a:t>Enfocadas</a:t>
                      </a:r>
                      <a:r>
                        <a:rPr lang="es-MX" sz="1600" b="0" baseline="0" dirty="0" smtClean="0">
                          <a:latin typeface="Century Gothic" panose="020B0502020202020204" pitchFamily="34" charset="0"/>
                        </a:rPr>
                        <a:t> en principios de conteo y resolución de problemas.</a:t>
                      </a:r>
                    </a:p>
                    <a:p>
                      <a:pPr algn="just"/>
                      <a:endParaRPr lang="es-MX" sz="1600" b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Lunes 10 de Noviembre al 05 de Diciembre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 2014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s-MX" sz="160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Indicadores de observación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MX" sz="160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Evidencias de aprendizaje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es-MX" sz="1800" b="1" dirty="0" smtClean="0">
                <a:latin typeface="Century Gothic" panose="020B0502020202020204" pitchFamily="34" charset="0"/>
              </a:rPr>
              <a:t>Nombre del proyecto: “¿Qué quiero ser de grande?”</a:t>
            </a:r>
            <a:br>
              <a:rPr lang="es-MX" sz="1800" b="1" dirty="0" smtClean="0">
                <a:latin typeface="Century Gothic" panose="020B0502020202020204" pitchFamily="34" charset="0"/>
              </a:rPr>
            </a:br>
            <a:r>
              <a:rPr lang="es-MX" sz="1800" b="1" dirty="0" smtClean="0">
                <a:latin typeface="Century Gothic" panose="020B0502020202020204" pitchFamily="34" charset="0"/>
              </a:rPr>
              <a:t>TIPO DE PROYECTO SOCIAL</a:t>
            </a:r>
            <a:endParaRPr lang="es-MX" sz="1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0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PROYECTO SOCIAL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15516" y="1417638"/>
            <a:ext cx="8712968" cy="5314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nombre de mi proyecto es </a:t>
            </a:r>
            <a:r>
              <a:rPr lang="es-ES" sz="12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2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“Qué quiero ser de grande?”</a:t>
            </a:r>
            <a:r>
              <a:rPr lang="es-E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cual fue elaborado con un fin social donde se desea introducir al niño en el tema </a:t>
            </a:r>
            <a:r>
              <a:rPr lang="es-E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los oficios y  las profesiones, entre ellos se abordara sobre el panadero, el albañil, el veterinario, la enfermera, el policía y el bombero, </a:t>
            </a:r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que </a:t>
            </a:r>
            <a:r>
              <a:rPr lang="es-E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conozcan </a:t>
            </a:r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 características de cada uno de ellos y al final logren </a:t>
            </a:r>
            <a:r>
              <a:rPr lang="es-E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identificar similitudes o diferencias </a:t>
            </a:r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E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ntre los mismos, o bien, identificar el servicio publico que ofrecen y su importancia así como destacar cual les gusta más y que les gustaría ser de grandes. </a:t>
            </a:r>
            <a:endParaRPr lang="es-ES" sz="12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12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competencia fuerte a manejar es: </a:t>
            </a:r>
            <a:endParaRPr lang="es-ES" sz="1200" b="1" dirty="0" smtClean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Resuelve problemas en situaciones que le son familiares y que implican agregar, reunir, quitar, comprar y repartir objetos.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12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Aprendizajes </a:t>
            </a:r>
            <a:r>
              <a:rPr lang="es-ES" sz="12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esperados </a:t>
            </a:r>
            <a:endParaRPr lang="es-ES" sz="1200" b="1" dirty="0" smtClean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altLang="es-MX" sz="1200" dirty="0" smtClean="0">
                <a:latin typeface="Century Gothic" panose="020B0502020202020204" pitchFamily="34" charset="0"/>
                <a:ea typeface="Calibri" pitchFamily="34" charset="0"/>
              </a:rPr>
              <a:t>Usa procedimientos propios para resolver problemas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altLang="es-MX" sz="1200" dirty="0" smtClean="0">
                <a:latin typeface="Century Gothic" panose="020B0502020202020204" pitchFamily="34" charset="0"/>
                <a:ea typeface="Calibri" pitchFamily="34" charset="0"/>
              </a:rPr>
              <a:t>Comprende </a:t>
            </a:r>
            <a:r>
              <a:rPr lang="es-ES" altLang="es-MX" sz="1200" dirty="0">
                <a:latin typeface="Century Gothic" panose="020B0502020202020204" pitchFamily="34" charset="0"/>
                <a:ea typeface="Calibri" pitchFamily="34" charset="0"/>
              </a:rPr>
              <a:t>problemas numéricos que se le plantean, estima sus resultados y los representa usando dibujos, símbolos y/o números.</a:t>
            </a:r>
            <a:endParaRPr lang="es-ES" altLang="es-MX" sz="1200" b="1" dirty="0">
              <a:latin typeface="Century Gothic" panose="020B0502020202020204" pitchFamily="34" charset="0"/>
              <a:ea typeface="Calibri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 </a:t>
            </a:r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actividades se realizaran en el patio y aula alternadamente de acuerdo a las distintas actividades, </a:t>
            </a:r>
            <a:r>
              <a:rPr lang="es-E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además </a:t>
            </a:r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organización social del aula </a:t>
            </a:r>
            <a:r>
              <a:rPr lang="es-E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será </a:t>
            </a:r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conformada por estructuras de aprendizaje tales como: la individualista, la cooperativa, y la competitiva</a:t>
            </a:r>
            <a:r>
              <a:rPr lang="es-E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Además se llevaran a cabo diariamente las visitas de distintos servidores públicos. </a:t>
            </a:r>
            <a:endParaRPr lang="es-ES" sz="12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proyecto va dirigido principalmente a alumnos de 4-5 años de 2º grado de educación preescolar donde se contara con la participación de la educadora titular del grupo, la educadora practicante y por significatividad los alumnos</a:t>
            </a:r>
            <a:r>
              <a:rPr lang="es-ES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77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>
                <a:latin typeface="Century Gothic" panose="020B0502020202020204" pitchFamily="34" charset="0"/>
              </a:rPr>
              <a:t>¿Qué quiero ser de grande?</a:t>
            </a:r>
            <a:endParaRPr lang="es-MX" sz="32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052736"/>
          <a:ext cx="8229600" cy="5197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8555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SEMANA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LUNES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MARTES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MIERCOLES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JUEVES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VIERNES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13353"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24 al</a:t>
                      </a:r>
                      <a:r>
                        <a:rPr lang="es-MX" baseline="0" dirty="0" smtClean="0"/>
                        <a:t> 28 de Noviembre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600" dirty="0" smtClean="0"/>
                        <a:t>Ordenemos</a:t>
                      </a:r>
                      <a:r>
                        <a:rPr lang="es-MX" sz="1600" baseline="0" dirty="0" smtClean="0"/>
                        <a:t> los números</a:t>
                      </a:r>
                      <a:endParaRPr lang="es-MX" sz="1600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MX" sz="1600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MX" sz="1600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MX" sz="1600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600" dirty="0" smtClean="0"/>
                        <a:t>Tiempo: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600" dirty="0" smtClean="0"/>
                        <a:t>15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  <a:p>
                      <a:pPr algn="ctr"/>
                      <a:r>
                        <a:rPr lang="es-MX" sz="1600" dirty="0" smtClean="0"/>
                        <a:t>1,2,</a:t>
                      </a:r>
                      <a:r>
                        <a:rPr lang="es-MX" sz="1600" baseline="0" dirty="0" smtClean="0"/>
                        <a:t> 3 </a:t>
                      </a:r>
                      <a:r>
                        <a:rPr lang="es-MX" sz="1600" dirty="0" smtClean="0"/>
                        <a:t>Contemos</a:t>
                      </a:r>
                      <a:r>
                        <a:rPr lang="es-MX" sz="1600" baseline="0" dirty="0" smtClean="0"/>
                        <a:t> con mi amigo el soldado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MX" sz="1600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600" dirty="0" smtClean="0"/>
                        <a:t>Tiempo: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600" dirty="0" smtClean="0"/>
                        <a:t>10 Min</a:t>
                      </a:r>
                    </a:p>
                    <a:p>
                      <a:pPr algn="ctr"/>
                      <a:endParaRPr lang="es-MX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60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¿Cuántos instrumentos tenemos? </a:t>
                      </a:r>
                    </a:p>
                    <a:p>
                      <a:pPr algn="ctr"/>
                      <a:endParaRPr lang="es-MX" sz="1600" baseline="0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MX" sz="1600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600" dirty="0" smtClean="0"/>
                        <a:t>Tiempo: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600" dirty="0" smtClean="0"/>
                        <a:t>15 Min</a:t>
                      </a:r>
                    </a:p>
                    <a:p>
                      <a:pPr algn="ctr"/>
                      <a:endParaRPr lang="es-MX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 smtClean="0"/>
                    </a:p>
                    <a:p>
                      <a:pPr algn="ctr"/>
                      <a:r>
                        <a:rPr lang="es-MX" sz="1600" dirty="0" smtClean="0"/>
                        <a:t>CONSEJO</a:t>
                      </a:r>
                    </a:p>
                    <a:p>
                      <a:pPr algn="ctr"/>
                      <a:r>
                        <a:rPr lang="es-MX" sz="1600" dirty="0" smtClean="0"/>
                        <a:t>TÉCNICO </a:t>
                      </a:r>
                    </a:p>
                  </a:txBody>
                  <a:tcPr/>
                </a:tc>
              </a:tr>
              <a:tr h="2525626">
                <a:tc>
                  <a:txBody>
                    <a:bodyPr/>
                    <a:lstStyle/>
                    <a:p>
                      <a:pPr algn="ctr"/>
                      <a:endParaRPr lang="es-MX" dirty="0" smtClean="0"/>
                    </a:p>
                    <a:p>
                      <a:pPr algn="ctr"/>
                      <a:r>
                        <a:rPr lang="es-MX" dirty="0" smtClean="0"/>
                        <a:t>01 al 05 de Diciembre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600" dirty="0" smtClean="0"/>
                    </a:p>
                    <a:p>
                      <a:pPr algn="ctr"/>
                      <a:r>
                        <a:rPr lang="es-MX" sz="1600" dirty="0" smtClean="0"/>
                        <a:t>¿Dónde</a:t>
                      </a:r>
                      <a:r>
                        <a:rPr lang="es-MX" sz="1600" baseline="0" dirty="0" smtClean="0"/>
                        <a:t> hay más y donde menos?</a:t>
                      </a:r>
                    </a:p>
                    <a:p>
                      <a:pPr algn="ctr"/>
                      <a:endParaRPr lang="es-MX" sz="1600" baseline="0" dirty="0" smtClean="0"/>
                    </a:p>
                    <a:p>
                      <a:pPr algn="ctr"/>
                      <a:r>
                        <a:rPr lang="es-MX" sz="1600" baseline="0" dirty="0" smtClean="0"/>
                        <a:t>Tiempo:</a:t>
                      </a:r>
                    </a:p>
                    <a:p>
                      <a:pPr algn="ctr"/>
                      <a:r>
                        <a:rPr lang="es-MX" sz="1600" baseline="0" dirty="0" smtClean="0"/>
                        <a:t> 15 min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 smtClean="0"/>
                    </a:p>
                    <a:p>
                      <a:pPr algn="ctr"/>
                      <a:r>
                        <a:rPr lang="es-MX" sz="1600" dirty="0" smtClean="0"/>
                        <a:t>Carrera de animales</a:t>
                      </a:r>
                    </a:p>
                    <a:p>
                      <a:pPr algn="ctr"/>
                      <a:endParaRPr lang="es-MX" sz="1600" dirty="0" smtClean="0"/>
                    </a:p>
                    <a:p>
                      <a:pPr algn="ctr"/>
                      <a:endParaRPr lang="es-MX" sz="1600" dirty="0" smtClean="0"/>
                    </a:p>
                    <a:p>
                      <a:pPr algn="ctr"/>
                      <a:r>
                        <a:rPr lang="es-MX" sz="1600" dirty="0" smtClean="0"/>
                        <a:t>Tiempo:</a:t>
                      </a:r>
                    </a:p>
                    <a:p>
                      <a:pPr algn="ctr"/>
                      <a:r>
                        <a:rPr lang="es-MX" sz="1600" dirty="0" smtClean="0"/>
                        <a:t>15 min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 smtClean="0"/>
                    </a:p>
                    <a:p>
                      <a:pPr algn="ctr"/>
                      <a:r>
                        <a:rPr lang="es-MX" sz="1600" baseline="0" dirty="0" smtClean="0"/>
                        <a:t>Apagando llamas</a:t>
                      </a:r>
                    </a:p>
                    <a:p>
                      <a:pPr algn="ctr"/>
                      <a:endParaRPr lang="es-MX" sz="1600" baseline="0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s-MX" sz="1600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600" dirty="0" smtClean="0"/>
                        <a:t>Tiempo: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600" smtClean="0"/>
                        <a:t>10 </a:t>
                      </a:r>
                      <a:r>
                        <a:rPr lang="es-MX" sz="1600" dirty="0" smtClean="0"/>
                        <a:t>Min</a:t>
                      </a:r>
                    </a:p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 smtClean="0"/>
                    </a:p>
                    <a:p>
                      <a:pPr algn="ctr"/>
                      <a:r>
                        <a:rPr lang="es-MX" sz="1600" dirty="0" smtClean="0"/>
                        <a:t>¿Cuántos dientes</a:t>
                      </a:r>
                      <a:r>
                        <a:rPr lang="es-MX" sz="1600" baseline="0" dirty="0" smtClean="0"/>
                        <a:t> tenemos?</a:t>
                      </a:r>
                    </a:p>
                    <a:p>
                      <a:pPr algn="ctr"/>
                      <a:endParaRPr lang="es-MX" sz="1600" baseline="0" dirty="0" smtClean="0"/>
                    </a:p>
                    <a:p>
                      <a:pPr algn="ctr"/>
                      <a:r>
                        <a:rPr lang="es-MX" sz="1600" baseline="0" dirty="0" smtClean="0"/>
                        <a:t>Tiempo:</a:t>
                      </a:r>
                    </a:p>
                    <a:p>
                      <a:pPr algn="ctr"/>
                      <a:r>
                        <a:rPr lang="es-MX" sz="1600" baseline="0" dirty="0" smtClean="0"/>
                        <a:t>15 min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 smtClean="0"/>
                    </a:p>
                    <a:p>
                      <a:pPr algn="ctr"/>
                      <a:r>
                        <a:rPr lang="es-MX" sz="1600" dirty="0" smtClean="0"/>
                        <a:t>TALLERES</a:t>
                      </a:r>
                    </a:p>
                    <a:p>
                      <a:pPr algn="ctr"/>
                      <a:r>
                        <a:rPr lang="es-MX" sz="1600" dirty="0" smtClean="0"/>
                        <a:t>ROTATIVOS</a:t>
                      </a:r>
                      <a:endParaRPr lang="es-MX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81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9308" y="47228"/>
            <a:ext cx="8023132" cy="7048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                </a:t>
            </a:r>
            <a:r>
              <a:rPr kumimoji="0" lang="es-ES_tradnl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Escuela Normal de Educación Preescolar del Estado de Coahuila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_tradnl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                 Educadora Practicante: Karla Merari Molina</a:t>
            </a:r>
            <a:r>
              <a:rPr kumimoji="0" lang="es-ES_tradnl" altLang="es-MX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Reyes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_tradnl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                 3º año Sección “B” No. 09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ES_tradnl" altLang="es-MX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_tradnl" altLang="es-MX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Plan de trabajo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MX" altLang="es-MX" sz="1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Propósito de la práctica:</a:t>
            </a:r>
            <a:endParaRPr kumimoji="0" lang="es-MX" altLang="es-MX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algn="just" eaLnBrk="0" hangingPunct="0"/>
            <a:r>
              <a:rPr lang="es-ES" sz="1200" dirty="0">
                <a:latin typeface="Century Gothic" panose="020B0502020202020204" pitchFamily="34" charset="0"/>
              </a:rPr>
              <a:t>Diseñar y aplicar situaciones de aprendizaje que contribuyan al logro de las competencias correspondientes a los seis campos formativos del Programa de Educación Preescolar 2011 atendiendo las necesidades educativas del grupo asignado y creando ambientes de aprendizaje de confianza y de atención a la diversidad para enriquecer mi intervención docente.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MX" altLang="es-MX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Propósito a los alumnos: </a:t>
            </a:r>
            <a:endParaRPr kumimoji="0" lang="es-MX" altLang="es-MX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lvl="0" algn="just" eaLnBrk="0" hangingPunct="0"/>
            <a:r>
              <a:rPr lang="es-ES" sz="1200" dirty="0" smtClean="0">
                <a:latin typeface="Century Gothic" panose="020B0502020202020204" pitchFamily="34" charset="0"/>
              </a:rPr>
              <a:t>Favorecer </a:t>
            </a:r>
            <a:r>
              <a:rPr lang="es-ES" sz="1200" dirty="0">
                <a:latin typeface="Century Gothic" panose="020B0502020202020204" pitchFamily="34" charset="0"/>
              </a:rPr>
              <a:t>competencias y aprendizajes esperados referentes a los seis campos formativos para que el niño logre adquirir nuevas habilidades, destrezas, valores, conocimientos y aptitudes que le servirán a lo largo de su vida, y que sobre todo adquiera aprendizajes significativos, propiciando la participación, socialización y </a:t>
            </a:r>
            <a:r>
              <a:rPr lang="es-ES" sz="1200" dirty="0" smtClean="0">
                <a:latin typeface="Century Gothic" panose="020B0502020202020204" pitchFamily="34" charset="0"/>
              </a:rPr>
              <a:t>autonomía.</a:t>
            </a:r>
            <a:endParaRPr kumimoji="0" lang="es-ES" altLang="es-MX" sz="12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MX" altLang="es-MX" sz="12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Situación de aprendizaje</a:t>
            </a:r>
            <a:r>
              <a:rPr kumimoji="0" lang="es-ES" altLang="es-MX" sz="12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:</a:t>
            </a:r>
            <a:r>
              <a:rPr kumimoji="0" lang="es-ES" altLang="es-MX" sz="120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¿Qué quiero ser de grande?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MX" altLang="es-MX" sz="12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Valores implícitos en el proyecto:  </a:t>
            </a:r>
            <a:r>
              <a:rPr lang="es-ES" altLang="es-MX" sz="1200" dirty="0">
                <a:latin typeface="Century Gothic" panose="020B0502020202020204" pitchFamily="34" charset="0"/>
                <a:ea typeface="Calibri" pitchFamily="34" charset="0"/>
              </a:rPr>
              <a:t>R</a:t>
            </a:r>
            <a:r>
              <a:rPr kumimoji="0" lang="es-ES" altLang="es-MX" sz="12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espeto,</a:t>
            </a:r>
            <a:r>
              <a:rPr kumimoji="0" lang="es-ES" altLang="es-MX" sz="120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amistad, colaboración.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MX" altLang="es-MX" sz="12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algn="just"/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Competencia general: </a:t>
            </a:r>
          </a:p>
          <a:p>
            <a:pPr algn="just"/>
            <a:r>
              <a:rPr lang="es-ES" altLang="es-MX" sz="1200" dirty="0" smtClean="0">
                <a:latin typeface="Century Gothic" panose="020B0502020202020204" pitchFamily="34" charset="0"/>
                <a:ea typeface="Calibri" pitchFamily="34" charset="0"/>
              </a:rPr>
              <a:t>Resuelve problemas en situaciones que le son familiares y que implican agregar, reunir, quitar, comprar y repartir objetos.</a:t>
            </a:r>
            <a:endParaRPr lang="es-MX" sz="1200" dirty="0" smtClean="0">
              <a:latin typeface="Century Gothic" panose="020B0502020202020204" pitchFamily="34" charset="0"/>
              <a:ea typeface="Calibri" pitchFamily="34" charset="0"/>
            </a:endParaRPr>
          </a:p>
          <a:p>
            <a:pPr algn="just"/>
            <a:endParaRPr kumimoji="0" lang="es-MX" altLang="es-MX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algn="just"/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Aprendizajes esperados generales: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altLang="es-MX" sz="1200" dirty="0" smtClean="0">
                <a:latin typeface="Century Gothic" panose="020B0502020202020204" pitchFamily="34" charset="0"/>
                <a:ea typeface="Calibri" pitchFamily="34" charset="0"/>
              </a:rPr>
              <a:t>Usa procedimientos propios para resolver problemas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altLang="es-MX" sz="1200" dirty="0" smtClean="0">
                <a:latin typeface="Century Gothic" panose="020B0502020202020204" pitchFamily="34" charset="0"/>
                <a:ea typeface="Calibri" pitchFamily="34" charset="0"/>
              </a:rPr>
              <a:t>Comprende problemas numéricos que se le plantean, estima sus resultados y los representa usando dibujos, símbolos y/o números.</a:t>
            </a:r>
            <a:endParaRPr kumimoji="0" lang="es-ES" altLang="es-MX" sz="12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itchFamily="34" charset="0"/>
            </a:endParaRPr>
          </a:p>
          <a:p>
            <a:pPr algn="just"/>
            <a:endParaRPr kumimoji="0" lang="es-MX" altLang="es-MX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algn="just" eaLnBrk="0" hangingPunct="0"/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Propósito general: </a:t>
            </a:r>
            <a:r>
              <a:rPr lang="es-MX" sz="1200" dirty="0" smtClean="0">
                <a:latin typeface="Century Gothic" panose="020B0502020202020204" pitchFamily="34" charset="0"/>
              </a:rPr>
              <a:t>Lograr que los niños</a:t>
            </a:r>
            <a:r>
              <a:rPr lang="es-MX" sz="1200" baseline="0" dirty="0" smtClean="0">
                <a:latin typeface="Century Gothic" panose="020B0502020202020204" pitchFamily="34" charset="0"/>
              </a:rPr>
              <a:t> </a:t>
            </a:r>
            <a:r>
              <a:rPr lang="es-MX" sz="1200" dirty="0" smtClean="0">
                <a:latin typeface="Century Gothic" panose="020B0502020202020204" pitchFamily="34" charset="0"/>
              </a:rPr>
              <a:t>desarrollen</a:t>
            </a:r>
            <a:r>
              <a:rPr lang="es-MX" sz="1200" baseline="0" dirty="0" smtClean="0">
                <a:latin typeface="Century Gothic" panose="020B0502020202020204" pitchFamily="34" charset="0"/>
              </a:rPr>
              <a:t> los procesos de conteo</a:t>
            </a:r>
            <a:r>
              <a:rPr lang="es-MX" sz="1200" dirty="0" smtClean="0">
                <a:latin typeface="Century Gothic" panose="020B0502020202020204" pitchFamily="34" charset="0"/>
              </a:rPr>
              <a:t> y la resolución</a:t>
            </a:r>
            <a:r>
              <a:rPr lang="es-MX" sz="1200" baseline="0" dirty="0" smtClean="0">
                <a:latin typeface="Century Gothic" panose="020B0502020202020204" pitchFamily="34" charset="0"/>
              </a:rPr>
              <a:t> de problemas, utilizando </a:t>
            </a:r>
            <a:r>
              <a:rPr lang="es-MX" sz="1200" dirty="0" smtClean="0">
                <a:latin typeface="Century Gothic" panose="020B0502020202020204" pitchFamily="34" charset="0"/>
              </a:rPr>
              <a:t>el método científico como herramienta </a:t>
            </a:r>
            <a:r>
              <a:rPr lang="es-MX" sz="1200" baseline="0" dirty="0" smtClean="0">
                <a:latin typeface="Century Gothic" panose="020B0502020202020204" pitchFamily="34" charset="0"/>
              </a:rPr>
              <a:t>para alcanzar los aprendizajes.</a:t>
            </a:r>
            <a:endParaRPr lang="es-MX" sz="1200" dirty="0" smtClean="0">
              <a:latin typeface="Century Gothic" panose="020B0502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ES" altLang="es-MX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MX" altLang="es-MX" sz="1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3073" name="0 Imagen" descr="escudo ene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7350"/>
            <a:ext cx="1187193" cy="87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16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704</Words>
  <Application>Microsoft Office PowerPoint</Application>
  <PresentationFormat>Presentación en pantalla (4:3)</PresentationFormat>
  <Paragraphs>129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Times New Roman</vt:lpstr>
      <vt:lpstr>Tema de Office</vt:lpstr>
      <vt:lpstr>Presentación de PowerPoint</vt:lpstr>
      <vt:lpstr>Nombre del proyecto: “¿Qué quiero ser de grande?” TIPO DE PROYECTO SOCIAL</vt:lpstr>
      <vt:lpstr>PROYECTO SOCIAL</vt:lpstr>
      <vt:lpstr>¿Qué quiero ser de grande?</vt:lpstr>
      <vt:lpstr>Presentación de PowerPoint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Full name</dc:creator>
  <cp:lastModifiedBy>Full name</cp:lastModifiedBy>
  <cp:revision>1</cp:revision>
  <dcterms:created xsi:type="dcterms:W3CDTF">2014-11-17T10:58:02Z</dcterms:created>
  <dcterms:modified xsi:type="dcterms:W3CDTF">2014-11-17T10:59:36Z</dcterms:modified>
</cp:coreProperties>
</file>