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91" r:id="rId4"/>
    <p:sldId id="292" r:id="rId5"/>
    <p:sldId id="258" r:id="rId6"/>
    <p:sldId id="257" r:id="rId7"/>
    <p:sldId id="259" r:id="rId8"/>
    <p:sldId id="260" r:id="rId9"/>
    <p:sldId id="261" r:id="rId10"/>
    <p:sldId id="267" r:id="rId11"/>
    <p:sldId id="293" r:id="rId12"/>
    <p:sldId id="262" r:id="rId13"/>
    <p:sldId id="268" r:id="rId14"/>
    <p:sldId id="269" r:id="rId15"/>
    <p:sldId id="289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6964" autoAdjust="0"/>
  </p:normalViewPr>
  <p:slideViewPr>
    <p:cSldViewPr>
      <p:cViewPr>
        <p:scale>
          <a:sx n="70" d="100"/>
          <a:sy n="70" d="100"/>
        </p:scale>
        <p:origin x="-157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3B2D6-84CE-4068-8CC5-EDBE8DDE8EBE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664E-6F8B-4687-80B9-69B47051D2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461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3D99-1455-4EA1-90F4-CBE263DB41C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404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3D99-1455-4EA1-90F4-CBE263DB41C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404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Juego</a:t>
            </a:r>
            <a:r>
              <a:rPr lang="es-MX" baseline="0" dirty="0" smtClean="0"/>
              <a:t> dime tu nombre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1A940-D0D6-44A3-BA55-D823AFE26DF8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2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24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457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057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11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89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35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235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93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4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34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3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6F6C-1E2E-40D7-B1CB-C4FD4A301A54}" type="datetimeFigureOut">
              <a:rPr lang="es-MX" smtClean="0"/>
              <a:t>17/11/2014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D84E-A78F-4803-9281-AE611A65E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0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1520" y="116632"/>
            <a:ext cx="871296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Escuela Normal de Educación Preescolar</a:t>
            </a:r>
          </a:p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Planeación</a:t>
            </a:r>
          </a:p>
          <a:p>
            <a:pPr algn="ctr"/>
            <a:endParaRPr lang="es-MX" sz="2400" dirty="0">
              <a:latin typeface="Century Gothic" panose="020B0502020202020204" pitchFamily="34" charset="0"/>
            </a:endParaRP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 </a:t>
            </a:r>
            <a:r>
              <a:rPr lang="es-MX" sz="1600" u="sng" dirty="0" smtClean="0">
                <a:latin typeface="Century Gothic" panose="020B0502020202020204" pitchFamily="34" charset="0"/>
              </a:rPr>
              <a:t>DATOS DE IDENTIFICACION:</a:t>
            </a:r>
          </a:p>
          <a:p>
            <a:pPr algn="ctr"/>
            <a:endParaRPr lang="es-MX" sz="14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Century Gothic" panose="020B0502020202020204" pitchFamily="34" charset="0"/>
              </a:rPr>
              <a:t>Secc. 5 “Evangelina Valdés de Moreira”                                </a:t>
            </a:r>
            <a:endParaRPr lang="es-MX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Century Gothic" panose="020B0502020202020204" pitchFamily="34" charset="0"/>
              </a:rPr>
              <a:t> </a:t>
            </a:r>
            <a:r>
              <a:rPr lang="es-MX" dirty="0">
                <a:latin typeface="Century Gothic" panose="020B0502020202020204" pitchFamily="34" charset="0"/>
              </a:rPr>
              <a:t>Clave: </a:t>
            </a:r>
            <a:r>
              <a:rPr lang="es-MX" dirty="0" smtClean="0">
                <a:latin typeface="Century Gothic" panose="020B0502020202020204" pitchFamily="34" charset="0"/>
              </a:rPr>
              <a:t>05DJN1107A</a:t>
            </a:r>
            <a:endParaRPr lang="es-MX" dirty="0" smtClean="0">
              <a:latin typeface="Century Gothic" panose="020B0502020202020204" pitchFamily="34" charset="0"/>
            </a:endParaRPr>
          </a:p>
          <a:p>
            <a:pPr algn="ctr"/>
            <a:endParaRPr lang="es-MX" sz="1600" dirty="0" smtClean="0">
              <a:latin typeface="Century Gothic" panose="020B0502020202020204" pitchFamily="34" charset="0"/>
            </a:endParaRPr>
          </a:p>
          <a:p>
            <a:pPr lvl="0"/>
            <a:r>
              <a:rPr lang="es-MX" sz="1400" dirty="0" smtClean="0">
                <a:latin typeface="Century Gothic" panose="020B0502020202020204" pitchFamily="34" charset="0"/>
              </a:rPr>
              <a:t>Docente titular</a:t>
            </a:r>
            <a:r>
              <a:rPr lang="es-MX" sz="1400" dirty="0" smtClean="0">
                <a:latin typeface="Century Gothic" panose="020B0502020202020204" pitchFamily="34" charset="0"/>
              </a:rPr>
              <a:t>: Nancy Guadalupe Banda Castro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r>
              <a:rPr lang="es-MX" sz="1400" dirty="0" smtClean="0">
                <a:latin typeface="Century Gothic" panose="020B0502020202020204" pitchFamily="34" charset="0"/>
              </a:rPr>
              <a:t>Grupo </a:t>
            </a:r>
            <a:r>
              <a:rPr lang="es-MX" sz="1400" dirty="0">
                <a:latin typeface="Century Gothic" panose="020B0502020202020204" pitchFamily="34" charset="0"/>
              </a:rPr>
              <a:t>y sección:  </a:t>
            </a:r>
            <a:r>
              <a:rPr lang="es-MX" sz="1400" dirty="0" smtClean="0">
                <a:latin typeface="Century Gothic" panose="020B0502020202020204" pitchFamily="34" charset="0"/>
              </a:rPr>
              <a:t>3 °  A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r>
              <a:rPr lang="es-MX" sz="1400" dirty="0" smtClean="0">
                <a:latin typeface="Century Gothic" panose="020B0502020202020204" pitchFamily="34" charset="0"/>
              </a:rPr>
              <a:t>                                                          </a:t>
            </a:r>
          </a:p>
          <a:p>
            <a:r>
              <a:rPr lang="es-MX" sz="1400" dirty="0" smtClean="0">
                <a:latin typeface="Century Gothic" panose="020B0502020202020204" pitchFamily="34" charset="0"/>
              </a:rPr>
              <a:t>Total </a:t>
            </a:r>
            <a:r>
              <a:rPr lang="es-MX" sz="1400" dirty="0">
                <a:latin typeface="Century Gothic" panose="020B0502020202020204" pitchFamily="34" charset="0"/>
              </a:rPr>
              <a:t>de niños:  </a:t>
            </a:r>
            <a:r>
              <a:rPr lang="es-MX" sz="1400" dirty="0" smtClean="0">
                <a:latin typeface="Century Gothic" panose="020B0502020202020204" pitchFamily="34" charset="0"/>
              </a:rPr>
              <a:t> </a:t>
            </a:r>
            <a:r>
              <a:rPr lang="es-MX" sz="1400" dirty="0" smtClean="0">
                <a:latin typeface="Century Gothic" panose="020B0502020202020204" pitchFamily="34" charset="0"/>
              </a:rPr>
              <a:t>34                                              </a:t>
            </a:r>
            <a:r>
              <a:rPr lang="es-MX" sz="1400" dirty="0">
                <a:latin typeface="Century Gothic" panose="020B0502020202020204" pitchFamily="34" charset="0"/>
              </a:rPr>
              <a:t>Niñas: </a:t>
            </a:r>
            <a:r>
              <a:rPr lang="es-MX" sz="1400" dirty="0" smtClean="0">
                <a:latin typeface="Century Gothic" panose="020B0502020202020204" pitchFamily="34" charset="0"/>
              </a:rPr>
              <a:t>13                       </a:t>
            </a:r>
            <a:r>
              <a:rPr lang="es-MX" sz="1400" dirty="0">
                <a:latin typeface="Century Gothic" panose="020B0502020202020204" pitchFamily="34" charset="0"/>
              </a:rPr>
              <a:t>Niños: </a:t>
            </a:r>
            <a:r>
              <a:rPr lang="es-MX" sz="1400" dirty="0" smtClean="0">
                <a:latin typeface="Century Gothic" panose="020B0502020202020204" pitchFamily="34" charset="0"/>
              </a:rPr>
              <a:t>21</a:t>
            </a:r>
            <a:r>
              <a:rPr lang="es-MX" sz="1400" dirty="0" smtClean="0">
                <a:latin typeface="Century Gothic" panose="020B0502020202020204" pitchFamily="34" charset="0"/>
              </a:rPr>
              <a:t>                                      </a:t>
            </a:r>
            <a:r>
              <a:rPr lang="es-MX" sz="1400" dirty="0" smtClean="0">
                <a:latin typeface="Century Gothic" panose="020B0502020202020204" pitchFamily="34" charset="0"/>
              </a:rPr>
              <a:t>Edad promedio: 5 años</a:t>
            </a:r>
            <a:endParaRPr lang="es-MX" sz="1400" dirty="0">
              <a:latin typeface="Century Gothic" panose="020B0502020202020204" pitchFamily="34" charset="0"/>
            </a:endParaRPr>
          </a:p>
          <a:p>
            <a:pPr lvl="0"/>
            <a:r>
              <a:rPr lang="es-MX" sz="1400" dirty="0" smtClean="0">
                <a:latin typeface="Century Gothic" panose="020B0502020202020204" pitchFamily="34" charset="0"/>
              </a:rPr>
              <a:t>Periodo </a:t>
            </a:r>
            <a:r>
              <a:rPr lang="es-MX" sz="1400" dirty="0">
                <a:latin typeface="Century Gothic" panose="020B0502020202020204" pitchFamily="34" charset="0"/>
              </a:rPr>
              <a:t>de práctica: </a:t>
            </a:r>
            <a:r>
              <a:rPr lang="es-MX" sz="1400" dirty="0" smtClean="0">
                <a:latin typeface="Century Gothic" panose="020B0502020202020204" pitchFamily="34" charset="0"/>
              </a:rPr>
              <a:t>del 24 de noviembre al 5 de diciembre 2014</a:t>
            </a:r>
          </a:p>
          <a:p>
            <a:pPr lvl="0"/>
            <a:endParaRPr lang="es-MX" sz="1400" dirty="0">
              <a:latin typeface="Century Gothic" panose="020B0502020202020204" pitchFamily="34" charset="0"/>
            </a:endParaRPr>
          </a:p>
          <a:p>
            <a:pPr lvl="0"/>
            <a:endParaRPr lang="es-MX" sz="1400" dirty="0">
              <a:latin typeface="Century Gothic" panose="020B0502020202020204" pitchFamily="34" charset="0"/>
            </a:endParaRPr>
          </a:p>
          <a:p>
            <a:r>
              <a:rPr lang="es-MX" sz="1400" dirty="0" smtClean="0">
                <a:latin typeface="Century Gothic" panose="020B0502020202020204" pitchFamily="34" charset="0"/>
              </a:rPr>
              <a:t>Alumna practicante</a:t>
            </a:r>
            <a:r>
              <a:rPr lang="es-MX" sz="1400" dirty="0" smtClean="0">
                <a:latin typeface="Century Gothic" panose="020B0502020202020204" pitchFamily="34" charset="0"/>
              </a:rPr>
              <a:t>: Cristina Anai Escobedo Aguirre                           Grado </a:t>
            </a:r>
            <a:r>
              <a:rPr lang="es-MX" sz="1400" dirty="0" smtClean="0">
                <a:latin typeface="Century Gothic" panose="020B0502020202020204" pitchFamily="34" charset="0"/>
              </a:rPr>
              <a:t>y Sección:  </a:t>
            </a:r>
            <a:r>
              <a:rPr lang="es-MX" sz="1400" dirty="0" smtClean="0">
                <a:latin typeface="Century Gothic" panose="020B0502020202020204" pitchFamily="34" charset="0"/>
              </a:rPr>
              <a:t>3° B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endParaRPr lang="es-MX" sz="1400" dirty="0"/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Situación problemática: </a:t>
            </a:r>
            <a:endParaRPr lang="es-MX" sz="1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El </a:t>
            </a:r>
            <a:r>
              <a:rPr lang="es-MX" sz="1400" dirty="0">
                <a:latin typeface="Century Gothic" panose="020B0502020202020204" pitchFamily="34" charset="0"/>
              </a:rPr>
              <a:t>presente trabajo es una propuesta pedagógica orientada a estimular el conocimiento y la práctica de normas y reglas, en los niños de edad preescolar, a través de </a:t>
            </a:r>
            <a:r>
              <a:rPr lang="es-MX" sz="1400" dirty="0" smtClean="0">
                <a:latin typeface="Century Gothic" panose="020B0502020202020204" pitchFamily="34" charset="0"/>
              </a:rPr>
              <a:t>diversas actividades </a:t>
            </a:r>
            <a:r>
              <a:rPr lang="es-MX" sz="1400" dirty="0">
                <a:latin typeface="Century Gothic" panose="020B0502020202020204" pitchFamily="34" charset="0"/>
              </a:rPr>
              <a:t>de carácter lúdico, con la finalidad de favorecer en ellos, el respeto y la responsabilidad como producto de una conducta moral positiva y de una convivencia social </a:t>
            </a:r>
            <a:r>
              <a:rPr lang="es-MX" sz="1400" dirty="0" smtClean="0">
                <a:latin typeface="Century Gothic" panose="020B0502020202020204" pitchFamily="34" charset="0"/>
              </a:rPr>
              <a:t>adecuada.</a:t>
            </a:r>
            <a:r>
              <a:rPr lang="es-MX" sz="1400" baseline="0" dirty="0" smtClean="0">
                <a:latin typeface="Century Gothic" panose="020B0502020202020204" pitchFamily="34" charset="0"/>
              </a:rPr>
              <a:t>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ctr"/>
            <a:endParaRPr lang="es-MX" sz="1400" dirty="0"/>
          </a:p>
        </p:txBody>
      </p:sp>
      <p:pic>
        <p:nvPicPr>
          <p:cNvPr id="8" name="7 Imagen" descr="C:\Users\Karla Rodz\Pictures\enep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03"/>
            <a:ext cx="1115779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1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75181"/>
            <a:ext cx="7560840" cy="386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-27384"/>
            <a:ext cx="838065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Cronograma</a:t>
            </a:r>
            <a:r>
              <a:rPr lang="es-MX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 </a:t>
            </a:r>
            <a:r>
              <a:rPr lang="es-MX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de actividades</a:t>
            </a:r>
            <a:endParaRPr lang="es-MX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nnamon cake" pitchFamily="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257766" y="188640"/>
            <a:ext cx="8490698" cy="0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85758" y="188640"/>
            <a:ext cx="0" cy="6408712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8892480" y="188640"/>
            <a:ext cx="0" cy="6408712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9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69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23301"/>
              </p:ext>
            </p:extLst>
          </p:nvPr>
        </p:nvGraphicFramePr>
        <p:xfrm>
          <a:off x="107504" y="44624"/>
          <a:ext cx="8928990" cy="6748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798"/>
                <a:gridCol w="1785798"/>
                <a:gridCol w="1785798"/>
                <a:gridCol w="1785798"/>
                <a:gridCol w="1785798"/>
              </a:tblGrid>
              <a:tr h="317338"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 24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 25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Miércoles 26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 27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Viernes 28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31238">
                <a:tc>
                  <a:txBody>
                    <a:bodyPr/>
                    <a:lstStyle/>
                    <a:p>
                      <a:pPr algn="ctr"/>
                      <a:endParaRPr lang="es-MX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LAS ACTIVIDADES </a:t>
                      </a:r>
                    </a:p>
                    <a:p>
                      <a:pPr algn="ctr"/>
                      <a:r>
                        <a:rPr lang="es-MX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CAMPO Y EL TIEMPO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0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0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07504" y="1844824"/>
            <a:ext cx="8928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07504" y="2348880"/>
            <a:ext cx="8928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07504" y="4293096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907704" y="4293096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707904" y="4293096"/>
            <a:ext cx="172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436096" y="4293096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7236296" y="4295597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27384"/>
            <a:ext cx="8380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Planeación </a:t>
            </a:r>
          </a:p>
          <a:p>
            <a:pPr algn="ctr"/>
            <a:r>
              <a:rPr lang="es-MX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Diaria </a:t>
            </a:r>
            <a:endParaRPr lang="es-MX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nnamon cake" pitchFamily="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257766" y="188640"/>
            <a:ext cx="8490698" cy="0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85758" y="188640"/>
            <a:ext cx="0" cy="6408712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8892480" y="188640"/>
            <a:ext cx="0" cy="6408712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http://www.escuelaenlanube.com/wp-content/uploads/2013/10/dibujos-colorear-oto%C3%B1o-4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30" y="2708921"/>
            <a:ext cx="72126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89650"/>
              </p:ext>
            </p:extLst>
          </p:nvPr>
        </p:nvGraphicFramePr>
        <p:xfrm>
          <a:off x="72007" y="476672"/>
          <a:ext cx="9036497" cy="630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000"/>
                <a:gridCol w="2477750"/>
                <a:gridCol w="801624"/>
                <a:gridCol w="1311749"/>
                <a:gridCol w="1093125"/>
                <a:gridCol w="1166000"/>
                <a:gridCol w="1020249"/>
              </a:tblGrid>
              <a:tr h="353415"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latin typeface="Century Gothic" panose="020B0502020202020204" pitchFamily="34" charset="0"/>
                        </a:rPr>
                        <a:t>CAMPO</a:t>
                      </a:r>
                      <a:r>
                        <a:rPr lang="es-MX" sz="800" b="1" baseline="0" dirty="0" smtClean="0">
                          <a:latin typeface="Century Gothic" panose="020B0502020202020204" pitchFamily="34" charset="0"/>
                        </a:rPr>
                        <a:t>, COMP. Y AP ESP.</a:t>
                      </a:r>
                      <a:endParaRPr lang="es-MX" sz="8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 smtClean="0">
                          <a:latin typeface="Century Gothic" panose="020B0502020202020204" pitchFamily="34" charset="0"/>
                        </a:rPr>
                        <a:t>ACTIVIDAD</a:t>
                      </a:r>
                      <a:endParaRPr lang="es-MX" sz="105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 smtClean="0">
                          <a:latin typeface="Century Gothic" panose="020B0502020202020204" pitchFamily="34" charset="0"/>
                        </a:rPr>
                        <a:t>TIEMPO</a:t>
                      </a:r>
                      <a:endParaRPr lang="es-MX" sz="105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latin typeface="Century Gothic" panose="020B0502020202020204" pitchFamily="34" charset="0"/>
                        </a:rPr>
                        <a:t>ORGANIZACIÓN</a:t>
                      </a:r>
                    </a:p>
                    <a:p>
                      <a:pPr algn="ctr"/>
                      <a:r>
                        <a:rPr lang="es-MX" sz="800" b="1" dirty="0" smtClean="0">
                          <a:latin typeface="Century Gothic" panose="020B0502020202020204" pitchFamily="34" charset="0"/>
                        </a:rPr>
                        <a:t>Y ESPACIO</a:t>
                      </a:r>
                      <a:endParaRPr lang="es-MX" sz="8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Century Gothic" panose="020B0502020202020204" pitchFamily="34" charset="0"/>
                        </a:rPr>
                        <a:t>MATERIALES</a:t>
                      </a:r>
                      <a:endParaRPr lang="es-MX" sz="1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Century Gothic" panose="020B0502020202020204" pitchFamily="34" charset="0"/>
                        </a:rPr>
                        <a:t>EVALUACION</a:t>
                      </a:r>
                      <a:endParaRPr lang="es-MX" sz="1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latin typeface="Century Gothic" panose="020B0502020202020204" pitchFamily="34" charset="0"/>
                        </a:rPr>
                        <a:t>OBSERVACION</a:t>
                      </a:r>
                      <a:endParaRPr lang="es-MX" sz="9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955905">
                <a:tc>
                  <a:txBody>
                    <a:bodyPr/>
                    <a:lstStyle/>
                    <a:p>
                      <a:pPr algn="l"/>
                      <a:endParaRPr lang="es-MX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050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100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endParaRPr lang="es-MX" sz="1100" baseline="0" dirty="0" smtClean="0">
                        <a:latin typeface="+mn-lt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s-MX" sz="1100" baseline="0" dirty="0" smtClean="0">
                        <a:latin typeface="+mn-lt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es-MX" sz="1100" baseline="0" dirty="0" smtClean="0">
                        <a:latin typeface="+mn-lt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es-MX" sz="1100" baseline="0" dirty="0" smtClean="0">
                        <a:latin typeface="+mn-lt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s-MX" sz="1100" baseline="0" dirty="0" smtClean="0">
                        <a:latin typeface="+mn-lt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s-MX" sz="1100" baseline="0" dirty="0" smtClean="0">
                        <a:latin typeface="+mn-lt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s-MX" sz="1100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  <a:p>
                      <a:pPr algn="l"/>
                      <a:endParaRPr lang="es-MX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1259632" y="3068960"/>
            <a:ext cx="77768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259632" y="5085184"/>
            <a:ext cx="77768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95536" y="116632"/>
            <a:ext cx="351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FECHA:                                                 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6065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6632"/>
            <a:ext cx="89644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Century Gothic" panose="020B0502020202020204" pitchFamily="34" charset="0"/>
              </a:rPr>
              <a:t>FIRMAS DE AUTORIZACIÓN</a:t>
            </a:r>
          </a:p>
          <a:p>
            <a:pPr algn="ctr"/>
            <a:endParaRPr lang="es-MX" sz="2400" dirty="0">
              <a:latin typeface="Century Gothic" panose="020B0502020202020204" pitchFamily="34" charset="0"/>
            </a:endParaRPr>
          </a:p>
          <a:p>
            <a:pPr algn="ctr"/>
            <a:endParaRPr lang="es-MX" sz="2400" dirty="0" smtClean="0">
              <a:latin typeface="Century Gothic" panose="020B0502020202020204" pitchFamily="34" charset="0"/>
            </a:endParaRPr>
          </a:p>
          <a:p>
            <a:pPr algn="ctr"/>
            <a:endParaRPr lang="es-MX" sz="2400" dirty="0">
              <a:latin typeface="Century Gothic" panose="020B0502020202020204" pitchFamily="34" charset="0"/>
            </a:endParaRPr>
          </a:p>
          <a:p>
            <a:pPr algn="ctr"/>
            <a:endParaRPr lang="es-MX" sz="2400" dirty="0" smtClean="0">
              <a:latin typeface="Century Gothic" panose="020B0502020202020204" pitchFamily="34" charset="0"/>
            </a:endParaRPr>
          </a:p>
          <a:p>
            <a:pPr algn="ctr"/>
            <a:endParaRPr lang="es-MX" sz="2400" dirty="0" smtClean="0">
              <a:latin typeface="Century Gothic" panose="020B0502020202020204" pitchFamily="34" charset="0"/>
            </a:endParaRPr>
          </a:p>
          <a:p>
            <a:pPr algn="ctr"/>
            <a:endParaRPr lang="es-MX" sz="24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Century Gothic" panose="020B0502020202020204" pitchFamily="34" charset="0"/>
              </a:rPr>
              <a:t>  </a:t>
            </a:r>
            <a:endParaRPr lang="es-MX" sz="1600" dirty="0" smtClean="0">
              <a:latin typeface="Century Gothic" panose="020B0502020202020204" pitchFamily="34" charset="0"/>
            </a:endParaRPr>
          </a:p>
          <a:p>
            <a:pPr lvl="0"/>
            <a:r>
              <a:rPr lang="es-MX" sz="1600" dirty="0" smtClean="0">
                <a:latin typeface="Century Gothic" panose="020B0502020202020204" pitchFamily="34" charset="0"/>
              </a:rPr>
              <a:t>     Blanca Marisa Dávila Salinas </a:t>
            </a:r>
          </a:p>
          <a:p>
            <a:pPr lvl="0"/>
            <a:r>
              <a:rPr lang="es-MX" sz="1600" dirty="0" smtClean="0">
                <a:latin typeface="Century Gothic" panose="020B0502020202020204" pitchFamily="34" charset="0"/>
              </a:rPr>
              <a:t>              Docente del curso</a:t>
            </a:r>
          </a:p>
          <a:p>
            <a:pPr lvl="0"/>
            <a:r>
              <a:rPr lang="es-MX" sz="1600" dirty="0" smtClean="0">
                <a:latin typeface="Century Gothic" panose="020B0502020202020204" pitchFamily="34" charset="0"/>
              </a:rPr>
              <a:t>     Traba e innovación docente                   </a:t>
            </a:r>
          </a:p>
          <a:p>
            <a:pPr lvl="0"/>
            <a:endParaRPr lang="es-MX" altLang="es-MX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endParaRPr lang="es-MX" altLang="es-MX" sz="16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endParaRPr lang="es-MX" altLang="es-MX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MX" sz="1600" dirty="0" smtClean="0">
                <a:latin typeface="Century Gothic" panose="020B0502020202020204" pitchFamily="34" charset="0"/>
              </a:rPr>
              <a:t>                </a:t>
            </a:r>
            <a:endParaRPr lang="es-MX" sz="1600" dirty="0">
              <a:latin typeface="Century Gothic" panose="020B0502020202020204" pitchFamily="34" charset="0"/>
            </a:endParaRPr>
          </a:p>
          <a:p>
            <a:pPr algn="ctr"/>
            <a:endParaRPr lang="es-MX" sz="2400" dirty="0" smtClean="0">
              <a:latin typeface="Century Gothic" panose="020B0502020202020204" pitchFamily="34" charset="0"/>
            </a:endParaRPr>
          </a:p>
          <a:p>
            <a:pPr algn="ctr"/>
            <a:endParaRPr lang="es-MX" sz="2400" dirty="0">
              <a:latin typeface="Century Gothic" panose="020B0502020202020204" pitchFamily="34" charset="0"/>
            </a:endParaRPr>
          </a:p>
          <a:p>
            <a:pPr algn="ctr"/>
            <a:endParaRPr lang="es-MX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Century Gothic" panose="020B0502020202020204" pitchFamily="34" charset="0"/>
              </a:rPr>
              <a:t> 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92080" y="2825060"/>
            <a:ext cx="3851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MX" altLang="es-MX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Century Gothic" panose="020B0502020202020204" pitchFamily="34" charset="0"/>
            </a:endParaRPr>
          </a:p>
          <a:p>
            <a:r>
              <a:rPr lang="es-MX" sz="1600" dirty="0" smtClean="0">
                <a:latin typeface="Century Gothic" panose="020B0502020202020204" pitchFamily="34" charset="0"/>
              </a:rPr>
              <a:t>Docente </a:t>
            </a:r>
            <a:r>
              <a:rPr lang="es-MX" sz="1600" dirty="0">
                <a:latin typeface="Century Gothic" panose="020B0502020202020204" pitchFamily="34" charset="0"/>
              </a:rPr>
              <a:t>titular del Jardín </a:t>
            </a:r>
          </a:p>
          <a:p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56284" y="5157192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Alumna Practicante</a:t>
            </a:r>
            <a:endParaRPr lang="es-MX" sz="1600" dirty="0">
              <a:latin typeface="Century Gothic" panose="020B0502020202020204" pitchFamily="34" charset="0"/>
            </a:endParaRPr>
          </a:p>
          <a:p>
            <a:pPr algn="ctr"/>
            <a:endParaRPr lang="es-MX" sz="1600" dirty="0">
              <a:latin typeface="Century Gothic" panose="020B050202020202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79512" y="2996952"/>
            <a:ext cx="331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843808" y="5085184"/>
            <a:ext cx="331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5292080" y="3068960"/>
            <a:ext cx="331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02647"/>
              </p:ext>
            </p:extLst>
          </p:nvPr>
        </p:nvGraphicFramePr>
        <p:xfrm>
          <a:off x="107504" y="1772816"/>
          <a:ext cx="864096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2304256"/>
                <a:gridCol w="1728192"/>
                <a:gridCol w="2160240"/>
              </a:tblGrid>
              <a:tr h="504056">
                <a:tc>
                  <a:txBody>
                    <a:bodyPr/>
                    <a:lstStyle/>
                    <a:p>
                      <a:r>
                        <a:rPr lang="es-MX" dirty="0" smtClean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RECURSOS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TIEMPOS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FORMAS DE SEGUIMIENTO Y EVALUACIÓN</a:t>
                      </a:r>
                      <a:endParaRPr lang="es-MX" dirty="0"/>
                    </a:p>
                  </a:txBody>
                  <a:tcPr/>
                </a:tc>
              </a:tr>
              <a:tr h="44968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los factores que puedan incidir en la conducta del niño.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Elegir las técnicas psicológicas de intervención adecuadas.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un plan de trabajo el cual ayude a modificar la conducta del niño dentro del aula de clases.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las actividades planeadas durante el desarrollo de la tesis.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Evaluar cada una de las actividades realizadas con el fin de medir ventajas y desventajas durante el proceso.</a:t>
                      </a:r>
                      <a:endParaRPr lang="es-MX" sz="9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Aprendamos</a:t>
                      </a:r>
                      <a:r>
                        <a:rPr lang="es-MX" sz="1200" baseline="0" dirty="0" smtClean="0"/>
                        <a:t> juntos.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/>
                        <a:t>Acuerdos de convivencia.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/>
                        <a:t> Cuento de valores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/>
                        <a:t>¿Bueno o malo?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 Memorama</a:t>
                      </a:r>
                      <a:r>
                        <a:rPr lang="es-MX" sz="1200" baseline="0" dirty="0" smtClean="0"/>
                        <a:t> de buenas acciones  (grupal/individual)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Te presento a mis amigos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Todos</a:t>
                      </a:r>
                      <a:r>
                        <a:rPr lang="es-MX" sz="1200" baseline="0" dirty="0" smtClean="0"/>
                        <a:t> somos iguales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/>
                        <a:t>Si un día yo…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/>
                        <a:t>Consecuencias de mis malos actos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/>
                        <a:t>Lo que aprendí, fue…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s-MX" sz="1200" dirty="0" smtClean="0"/>
                        <a:t>30</a:t>
                      </a:r>
                      <a:r>
                        <a:rPr lang="es-MX" sz="1200" baseline="0" dirty="0" smtClean="0"/>
                        <a:t>min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s-MX" sz="1200" baseline="0" dirty="0" smtClean="0"/>
                        <a:t>25min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s-MX" sz="1200" baseline="0" dirty="0" smtClean="0"/>
                        <a:t>15min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s-MX" sz="1200" baseline="0" dirty="0" smtClean="0"/>
                        <a:t>10min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s-MX" sz="1200" baseline="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s-MX" sz="1200" dirty="0" smtClean="0"/>
                        <a:t>25min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s-MX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s-MX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s-MX" sz="1200" dirty="0" smtClean="0"/>
                        <a:t>20min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s-MX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s-MX" sz="1200" dirty="0" smtClean="0"/>
                        <a:t>15min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s-MX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s-MX" sz="1200" dirty="0" smtClean="0"/>
                        <a:t>20min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s-MX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s-MX" sz="1200" dirty="0" smtClean="0"/>
                        <a:t>30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s-MX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s-MX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s-MX" sz="1200" dirty="0" smtClean="0"/>
                        <a:t>20min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/>
                        <a:t>Instrumentos de evaluación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s-MX" sz="1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/>
                        <a:t>Rubrica</a:t>
                      </a:r>
                      <a:r>
                        <a:rPr lang="es-MX" sz="1400" baseline="0" dirty="0" smtClean="0"/>
                        <a:t>s</a:t>
                      </a:r>
                      <a:endParaRPr lang="es-MX" sz="1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s-MX" sz="1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1400" baseline="0" dirty="0" smtClean="0"/>
                        <a:t> Listas de cotejo por campo formativo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s-MX" sz="1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800" dirty="0" smtClean="0"/>
              <a:t>APRENDAMOS JUNTOS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Tipo de proyecto:  </a:t>
            </a:r>
            <a:r>
              <a:rPr lang="es-MX" sz="1800" dirty="0"/>
              <a:t>S</a:t>
            </a:r>
            <a:r>
              <a:rPr lang="es-MX" sz="1800" dirty="0" smtClean="0"/>
              <a:t>ocial</a:t>
            </a:r>
            <a:endParaRPr lang="es-MX" sz="1800" dirty="0"/>
          </a:p>
        </p:txBody>
      </p:sp>
      <p:sp>
        <p:nvSpPr>
          <p:cNvPr id="4" name="3 CuadroTexto"/>
          <p:cNvSpPr txBox="1"/>
          <p:nvPr/>
        </p:nvSpPr>
        <p:spPr>
          <a:xfrm rot="5400000">
            <a:off x="4649270" y="4386336"/>
            <a:ext cx="315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Jornada de practica 20 días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749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843808" y="1484784"/>
            <a:ext cx="4041775" cy="639762"/>
          </a:xfrm>
        </p:spPr>
        <p:txBody>
          <a:bodyPr/>
          <a:lstStyle/>
          <a:p>
            <a:pPr algn="ctr"/>
            <a:r>
              <a:rPr lang="es-MX" dirty="0" smtClean="0"/>
              <a:t>SOCIAL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059833" y="2204864"/>
            <a:ext cx="3168352" cy="2952328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ELABORACION Y CONSTRUCCION DEL FRISO CON LOS NIÑOS DE TODAS LAS ACTIVIDADES QUE REALIZAREMOS,PONER DIBUJOS Y GRAFIAS DE LOS NIÑOS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90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NOMBRE DE LA SITUACION</a:t>
            </a:r>
            <a:endParaRPr lang="es-MX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852093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1580728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SEMANA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LUNES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MARTES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MIERCOLES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JUEVES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VIERNES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076536"/>
              </p:ext>
            </p:extLst>
          </p:nvPr>
        </p:nvGraphicFramePr>
        <p:xfrm>
          <a:off x="467542" y="1988840"/>
          <a:ext cx="820891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8"/>
                <a:gridCol w="1512166"/>
                <a:gridCol w="1368152"/>
                <a:gridCol w="1368152"/>
                <a:gridCol w="1368152"/>
                <a:gridCol w="136815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   </a:t>
                      </a:r>
                    </a:p>
                    <a:p>
                      <a:pPr algn="ctr"/>
                      <a:r>
                        <a:rPr lang="es-MX" dirty="0" smtClean="0"/>
                        <a:t>1ra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pPr algn="ctr"/>
                      <a:endParaRPr lang="es-MX" baseline="0" dirty="0" smtClean="0"/>
                    </a:p>
                    <a:p>
                      <a:pPr algn="ctr"/>
                      <a:r>
                        <a:rPr lang="es-MX" baseline="0" dirty="0" smtClean="0"/>
                        <a:t>24-28 Noviembre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800" dirty="0" smtClean="0"/>
                        <a:t>Aprendamos</a:t>
                      </a:r>
                      <a:r>
                        <a:rPr lang="es-MX" sz="1800" baseline="0" dirty="0" smtClean="0"/>
                        <a:t> juntos.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800" baseline="0" dirty="0" smtClean="0"/>
                        <a:t>Acuerdos de convivencia.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 Cuento de valores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¿Bueno o malo?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Memorama de buenas acciones  (grupal/individual)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  <a:tr h="936218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2da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1-6 </a:t>
                      </a:r>
                    </a:p>
                    <a:p>
                      <a:pPr algn="ctr"/>
                      <a:r>
                        <a:rPr lang="es-MX" dirty="0" smtClean="0"/>
                        <a:t>Diciembre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Te presento a mis amigos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Todos somos iguales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Si un día yo…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800" dirty="0" smtClean="0"/>
                        <a:t>Consecuencias de mis malos actos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Lo que aprendí, fue…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6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9308" y="146611"/>
            <a:ext cx="8383172" cy="67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57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57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57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57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57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57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57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57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57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                 </a:t>
            </a:r>
            <a:r>
              <a:rPr kumimoji="0" lang="es-ES_tradnl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Escuela Normal de Educación Preescolar del Estado de Coahuila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r>
              <a:rPr kumimoji="0" lang="es-ES_tradnl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                  Educadora Practicante</a:t>
            </a:r>
            <a:r>
              <a:rPr kumimoji="0" lang="es-ES_tradnl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: </a:t>
            </a:r>
            <a:r>
              <a:rPr kumimoji="0" lang="es-ES_tradnl" alt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Cristina Anai</a:t>
            </a:r>
            <a:r>
              <a:rPr kumimoji="0" lang="es-ES_tradnl" altLang="es-MX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 Escobedo Aguirre</a:t>
            </a:r>
            <a:endParaRPr kumimoji="0" lang="es-MX" altLang="es-MX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r>
              <a:rPr kumimoji="0" lang="es-ES_tradnl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                  </a:t>
            </a:r>
            <a:r>
              <a:rPr kumimoji="0" lang="es-ES_tradnl" alt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3º</a:t>
            </a:r>
            <a:r>
              <a:rPr kumimoji="0" lang="es-ES_tradnl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 año Sección </a:t>
            </a:r>
            <a:r>
              <a:rPr kumimoji="0" lang="es-ES_tradnl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“</a:t>
            </a:r>
            <a:r>
              <a:rPr kumimoji="0" lang="es-ES_tradnl" alt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B</a:t>
            </a:r>
            <a:r>
              <a:rPr kumimoji="0" lang="es-ES_tradnl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”    No. </a:t>
            </a:r>
            <a:r>
              <a:rPr kumimoji="0" lang="es-ES_tradnl" alt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03</a:t>
            </a:r>
            <a:endParaRPr kumimoji="0" lang="es-ES_tradnl" altLang="es-MX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endParaRPr kumimoji="0" lang="es-ES_tradnl" altLang="es-MX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r>
              <a:rPr kumimoji="0" lang="es-ES_tradnl" altLang="es-MX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 Plan de trabajo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endParaRPr lang="es-ES_tradnl" altLang="es-MX" sz="1600" b="1" dirty="0"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endParaRPr kumimoji="0" lang="es-MX" altLang="es-MX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r>
              <a:rPr kumimoji="0" lang="es-ES" altLang="es-MX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Propósito de la práctica:</a:t>
            </a:r>
            <a:endParaRPr kumimoji="0" lang="es-MX" altLang="es-MX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r>
              <a:rPr lang="es-MX" altLang="es-MX" sz="1200" dirty="0" smtClean="0">
                <a:latin typeface="Century Gothic" panose="020B0502020202020204" pitchFamily="34" charset="0"/>
              </a:rPr>
              <a:t>Desarrollar competencias didácticas necesarias para ejercer la practica docente en el nivel preescolar atendiendo las necesidades e intereses del grupo, diseñando y aplicando secuencias contribuyendo al logro de competencias de los  campos formaticos mencionados en el PEP 2011, con ello también promoviendo un clima de confianza en el aula contribuyendo a desenvolvimiento de habilidades, conocimientos actitudes y como prioridad, los valores.</a:t>
            </a:r>
            <a:endParaRPr kumimoji="0" lang="es-MX" altLang="es-MX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endParaRPr kumimoji="0" lang="es-MX" altLang="es-MX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r>
              <a:rPr kumimoji="0" lang="es-ES" altLang="es-MX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Propósito a los alumnos: </a:t>
            </a:r>
            <a:endParaRPr kumimoji="0" lang="es-MX" altLang="es-MX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r>
              <a:rPr kumimoji="0" lang="es-ES" altLang="es-MX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Promover el desarrollo integral de competencias en el alumno a través del diseño de una situación de aprendizaje significativo.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endParaRPr kumimoji="0" lang="es-MX" altLang="es-MX" sz="1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r>
              <a:rPr kumimoji="0" lang="es-ES" altLang="es-MX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Situación de </a:t>
            </a:r>
            <a:r>
              <a:rPr kumimoji="0" lang="es-ES" altLang="es-MX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aprendizaje:</a:t>
            </a:r>
            <a:r>
              <a:rPr kumimoji="0" lang="es-ES" altLang="es-MX" sz="12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 </a:t>
            </a:r>
            <a:r>
              <a:rPr kumimoji="0" lang="es-ES" altLang="es-MX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Aprendamos juntos.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endParaRPr kumimoji="0" lang="es-MX" altLang="es-MX" sz="1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r>
              <a:rPr kumimoji="0" lang="es-ES" altLang="es-MX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Valores implícitos en el proyecto:  </a:t>
            </a:r>
            <a:r>
              <a:rPr lang="es-ES" altLang="es-MX" sz="1200" dirty="0">
                <a:latin typeface="Century Gothic" panose="020B0502020202020204" pitchFamily="34" charset="0"/>
                <a:ea typeface="Calibri" pitchFamily="34" charset="0"/>
              </a:rPr>
              <a:t>R</a:t>
            </a:r>
            <a:r>
              <a:rPr kumimoji="0" lang="es-ES" altLang="es-MX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espeto</a:t>
            </a:r>
            <a:r>
              <a:rPr kumimoji="0" lang="es-ES" altLang="es-MX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,</a:t>
            </a:r>
            <a:r>
              <a:rPr kumimoji="0" lang="es-ES" altLang="es-MX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 amistad, </a:t>
            </a:r>
            <a:r>
              <a:rPr kumimoji="0" lang="es-ES" altLang="es-MX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colaboración, responsabilidad, honestidad.</a:t>
            </a:r>
            <a:endParaRPr kumimoji="0" lang="es-ES" altLang="es-MX" sz="1200" i="0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0663" algn="l"/>
              </a:tabLst>
            </a:pPr>
            <a:endParaRPr kumimoji="0" lang="es-MX" altLang="es-MX" sz="1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kumimoji="0" lang="es-ES" altLang="es-MX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Competencia general</a:t>
            </a:r>
            <a:r>
              <a:rPr kumimoji="0" lang="es-ES" altLang="es-MX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:  </a:t>
            </a:r>
            <a:r>
              <a:rPr lang="es-MX" altLang="es-MX" sz="1200" dirty="0">
                <a:latin typeface="Century Gothic" panose="020B0502020202020204" pitchFamily="34" charset="0"/>
                <a:ea typeface="Calibri" pitchFamily="34" charset="0"/>
              </a:rPr>
              <a:t>Actúa gradualmente con mayor confianza y control de acuerdo con criterios, reglas y convenciones externas que regulan su conducta en los diferentes ámbitos en que participa.</a:t>
            </a:r>
            <a:endParaRPr kumimoji="0" lang="es-ES" altLang="es-MX" sz="1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itchFamily="34" charset="0"/>
            </a:endParaRPr>
          </a:p>
          <a:p>
            <a:pPr algn="just"/>
            <a:endParaRPr kumimoji="0" lang="es-ES" altLang="es-MX" sz="1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itchFamily="34" charset="0"/>
            </a:endParaRPr>
          </a:p>
          <a:p>
            <a:pPr algn="just"/>
            <a:r>
              <a:rPr kumimoji="0" lang="es-ES" altLang="es-MX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Aprendizajes </a:t>
            </a:r>
            <a:r>
              <a:rPr kumimoji="0" lang="es-ES" altLang="es-MX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esperados generales: </a:t>
            </a: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•Participa </a:t>
            </a:r>
            <a:r>
              <a:rPr lang="es-MX" sz="1200" dirty="0">
                <a:latin typeface="Century Gothic" panose="020B0502020202020204" pitchFamily="34" charset="0"/>
              </a:rPr>
              <a:t>en juegos respetando las reglas establecidas y las normas para la convivencia. </a:t>
            </a:r>
            <a:endParaRPr lang="es-MX" sz="12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•Controla </a:t>
            </a:r>
            <a:r>
              <a:rPr lang="es-MX" sz="1200" dirty="0">
                <a:latin typeface="Century Gothic" panose="020B0502020202020204" pitchFamily="34" charset="0"/>
              </a:rPr>
              <a:t>gradualmente conductas impulsivas que afectan a los demás y evita agredir verbal o físicamente a sus compañeras o compañeros y a otras personas.</a:t>
            </a:r>
            <a:endParaRPr lang="es-MX" sz="1200" dirty="0" smtClean="0">
              <a:latin typeface="Century Gothic" panose="020B0502020202020204" pitchFamily="34" charset="0"/>
            </a:endParaRPr>
          </a:p>
          <a:p>
            <a:endParaRPr kumimoji="0" lang="es-MX" altLang="es-MX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algn="just" eaLnBrk="0" hangingPunct="0"/>
            <a:r>
              <a:rPr kumimoji="0" lang="es-ES" altLang="es-MX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Propósito general</a:t>
            </a:r>
            <a:r>
              <a:rPr kumimoji="0" lang="es-ES" altLang="es-MX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: </a:t>
            </a:r>
            <a:r>
              <a:rPr lang="es-MX" sz="1200" dirty="0">
                <a:latin typeface="Century Gothic" panose="020B0502020202020204" pitchFamily="34" charset="0"/>
              </a:rPr>
              <a:t> </a:t>
            </a:r>
            <a:r>
              <a:rPr lang="es-MX" sz="1200" dirty="0" smtClean="0">
                <a:latin typeface="Century Gothic" panose="020B0502020202020204" pitchFamily="34" charset="0"/>
              </a:rPr>
              <a:t>. </a:t>
            </a:r>
            <a:r>
              <a:rPr lang="es-MX" sz="1200" dirty="0">
                <a:latin typeface="Century Gothic" panose="020B0502020202020204" pitchFamily="34" charset="0"/>
              </a:rPr>
              <a:t>estimular el conocimiento y la práctica de normas y reglas, en los niños de edad preescolar, a través de diversas actividades de carácter lúdico, con la finalidad de favorecer en ellos, el respeto y la responsabilidad como producto de una conducta moral positiva y de una convivencia social adecuada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pic>
        <p:nvPicPr>
          <p:cNvPr id="3073" name="0 Imagen" descr="escudo ene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350"/>
            <a:ext cx="1187193" cy="8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2368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PORTADA</a:t>
            </a:r>
            <a:endParaRPr lang="es-MX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nnamon cake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90872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u="sng" dirty="0" smtClean="0">
                <a:latin typeface="Century Gothic" panose="020B0502020202020204" pitchFamily="34" charset="0"/>
              </a:rPr>
              <a:t>Situación de aprendizaje:</a:t>
            </a:r>
            <a:endParaRPr lang="es-MX" u="sng" dirty="0">
              <a:latin typeface="Century Gothic" panose="020B0502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904">
            <a:off x="6878639" y="45115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3497">
            <a:off x="5703027" y="5568139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30" y="4869160"/>
            <a:ext cx="669171" cy="66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 flipV="1">
            <a:off x="8748464" y="404664"/>
            <a:ext cx="0" cy="4464496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251520" y="188640"/>
            <a:ext cx="0" cy="6480720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257766" y="188640"/>
            <a:ext cx="8490698" cy="0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410166" y="6669360"/>
            <a:ext cx="5313962" cy="0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423403"/>
              </p:ext>
            </p:extLst>
          </p:nvPr>
        </p:nvGraphicFramePr>
        <p:xfrm>
          <a:off x="107504" y="116632"/>
          <a:ext cx="8964488" cy="6624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1122"/>
                <a:gridCol w="2241122"/>
                <a:gridCol w="2241122"/>
                <a:gridCol w="2241122"/>
              </a:tblGrid>
              <a:tr h="6624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conocimiento del mundo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Lenguaje y comunicación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ASPECTO: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Lenguaje escrito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latin typeface="Century Gothic" panose="020B0502020202020204" pitchFamily="34" charset="0"/>
                        </a:rPr>
                        <a:t>COMPETENCIA QUE SE FAVORECE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:</a:t>
                      </a: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Formula suposiciones argumentadas sobre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Fenómenos y procesos.</a:t>
                      </a:r>
                    </a:p>
                    <a:p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Reconoce características del sistema de escritura al utilizar recursos propios (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marcas, grafías, letras) para expresar por escrito sus ideas.</a:t>
                      </a:r>
                    </a:p>
                    <a:p>
                      <a:endParaRPr lang="es-MX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APRENDIZAJES ESPERADOS: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endParaRPr lang="es-MX" sz="12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 Plantea preguntas que pueden responderse mediante actividades de indagación: ¿qué pasa cuando se deja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una fruta en un lugar seco/caluroso/húmedo por varios días?, ¿cómo podemos hacer que de esta semilla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 frijol salgan más frijoles?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 Contrasta sus ideas iniciales con lo que observa durante un fenómeno natural o una situación de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experimentación, y las modifica como consecuencia de esa experiencia.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endParaRPr lang="es-MX" sz="1200" b="1" dirty="0" smtClean="0">
                        <a:latin typeface="Century Gothic" panose="020B0502020202020204" pitchFamily="34" charset="0"/>
                      </a:endParaRP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• Utiliza el conocimiento que tiene de su nombre y otras palabras para escribir algo que quiere expresar.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• Intercambia ideas acerca de la escritura de una palabra.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• Reconoce la relación que existe entre la letra inicial de su nombre y su sonido; paulatinamente establece relaciones similares con otros nombres y otras palabras al participar en juegos orales.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107504" y="476672"/>
            <a:ext cx="8964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107504" y="3717032"/>
            <a:ext cx="8964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90358"/>
              </p:ext>
            </p:extLst>
          </p:nvPr>
        </p:nvGraphicFramePr>
        <p:xfrm>
          <a:off x="107504" y="116632"/>
          <a:ext cx="8964488" cy="6624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1122"/>
                <a:gridCol w="2241122"/>
                <a:gridCol w="2241122"/>
                <a:gridCol w="2241122"/>
              </a:tblGrid>
              <a:tr h="6624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CAMPO: </a:t>
                      </a:r>
                      <a:endParaRPr lang="es-MX" dirty="0" smtClean="0"/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matemático. 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Desarrollo personal y social </a:t>
                      </a: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Expresión</a:t>
                      </a:r>
                      <a:r>
                        <a:rPr lang="es-MX" sz="1400" b="1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apreciación artística</a:t>
                      </a: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ASPECTO: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Relaciones interpersonales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Expresión y apreciación visual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latin typeface="Century Gothic" panose="020B0502020202020204" pitchFamily="34" charset="0"/>
                        </a:rPr>
                        <a:t>COMPETENCIA QUE SE FAVORECE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:  </a:t>
                      </a:r>
                    </a:p>
                    <a:p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Utiliza los números en situaciones variadas que implican poner en práctica los principios del conteo</a:t>
                      </a: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Establece relaciones positivas con otros,</a:t>
                      </a: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basadas en el entendimiento, la aceptación,</a:t>
                      </a: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 la empatía.</a:t>
                      </a: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ideas, sentimientos y fantasías</a:t>
                      </a: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mediante la creación de representaciones</a:t>
                      </a: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visuales, usando técnicas y materiales</a:t>
                      </a: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variados.</a:t>
                      </a:r>
                      <a:endParaRPr lang="es-MX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APRENDIZAJES ESPERADOS: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endParaRPr lang="es-MX" sz="1050" dirty="0" smtClean="0">
                        <a:latin typeface="Century Gothic" panose="020B0502020202020204" pitchFamily="34" charset="0"/>
                      </a:endParaRP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• Compara colecciones, ya sea por correspondencia o por conteo, e identifica donde hay “más que”, “menos</a:t>
                      </a:r>
                      <a:r>
                        <a:rPr lang="es-MX" sz="1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que”, “la misma cantidad que”.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• Utiliza estrategias de conteo, como la organización en fila, el señalamiento de cada elemento, desplazamiento de los ya contados, añadir objetos o repartir uno a uno los elementos por contar, y sobre conteo (a partir de un número dado en una colección, continúa contando: 4, 5, 6).</a:t>
                      </a:r>
                    </a:p>
                    <a:p>
                      <a:endParaRPr lang="es-MX" sz="105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 Muestra disposición a interactuar con niños y niñas con distintas características e intereses, al realizar</a:t>
                      </a:r>
                      <a:r>
                        <a:rPr lang="es-MX" sz="105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actividades diversas. Apoya y da</a:t>
                      </a:r>
                      <a:r>
                        <a:rPr lang="es-MX" sz="105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</a:t>
                      </a:r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ugerencias a otros.</a:t>
                      </a:r>
                    </a:p>
                    <a:p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 Acepta gradualmente las normas de relación y comportamiento basadas en la equidad y el respeto, y las</a:t>
                      </a:r>
                    </a:p>
                    <a:p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pone en práctica.</a:t>
                      </a:r>
                    </a:p>
                    <a:p>
                      <a:endParaRPr lang="es-MX" sz="105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</a:t>
                      </a:r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Manipula arcilla o masa, modela con ellos y descubre sus posibilidades para crear una obra plástica.</a:t>
                      </a:r>
                    </a:p>
                    <a:p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 Experimenta con materiales, herramientas y técnicas de la expresión plástica, como acuarela, pintura</a:t>
                      </a:r>
                    </a:p>
                    <a:p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dactilar, acrílico, collage, crayones de cera.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107504" y="476672"/>
            <a:ext cx="8964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07504" y="2852936"/>
            <a:ext cx="8964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07504" y="4797152"/>
            <a:ext cx="8964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953713"/>
              </p:ext>
            </p:extLst>
          </p:nvPr>
        </p:nvGraphicFramePr>
        <p:xfrm>
          <a:off x="107504" y="116632"/>
          <a:ext cx="8964488" cy="6624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1122"/>
                <a:gridCol w="2241122"/>
                <a:gridCol w="2241122"/>
                <a:gridCol w="2241122"/>
              </a:tblGrid>
              <a:tr h="6624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  <a:p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Desarrollo físico y salud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ASPECTO: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Coordinación, fuerza y equilibrio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latin typeface="Century Gothic" panose="020B0502020202020204" pitchFamily="34" charset="0"/>
                        </a:rPr>
                        <a:t>COMPETENCIA QUE SE FAVORECE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:  </a:t>
                      </a:r>
                      <a:endParaRPr lang="es-MX" sz="1200" dirty="0" smtClean="0"/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Utiliza objetos e instrumentos de trabajo que le permiten resolver problemas</a:t>
                      </a: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 realizar actividades diversas</a:t>
                      </a:r>
                      <a:endParaRPr lang="es-MX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APRENDIZAJES ESPERADOS: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endParaRPr lang="es-MX" sz="12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 Juega libremente con diferentes materiales y descubre los distintos usos que puede darles.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 Explora y manipula de manera libre, objetos, instrumentos y herramientas de trabajo, sabe para qué pueden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utilizarse, y practica las medidas de seguridad que debe adoptar al usarlos.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107504" y="476672"/>
            <a:ext cx="8964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9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5129</TotalTime>
  <Words>1098</Words>
  <Application>Microsoft Office PowerPoint</Application>
  <PresentationFormat>Presentación en pantalla (4:3)</PresentationFormat>
  <Paragraphs>370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APRENDAMOS JUNTOS Tipo de proyecto:  Social</vt:lpstr>
      <vt:lpstr>PROYECTO</vt:lpstr>
      <vt:lpstr>NOMBRE DE LA SITUACION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Rodz</dc:creator>
  <cp:lastModifiedBy>LUIS GERARDO ESCOBEDO AGUIRRE</cp:lastModifiedBy>
  <cp:revision>98</cp:revision>
  <dcterms:created xsi:type="dcterms:W3CDTF">2014-09-27T23:47:53Z</dcterms:created>
  <dcterms:modified xsi:type="dcterms:W3CDTF">2014-11-19T04:08:10Z</dcterms:modified>
</cp:coreProperties>
</file>