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256" r:id="rId2"/>
    <p:sldId id="258" r:id="rId3"/>
    <p:sldId id="257" r:id="rId4"/>
    <p:sldId id="261" r:id="rId5"/>
    <p:sldId id="259" r:id="rId6"/>
    <p:sldId id="263" r:id="rId7"/>
    <p:sldId id="265" r:id="rId8"/>
    <p:sldId id="266" r:id="rId9"/>
    <p:sldId id="267" r:id="rId10"/>
    <p:sldId id="269" r:id="rId11"/>
    <p:sldId id="270" r:id="rId12"/>
    <p:sldId id="274" r:id="rId13"/>
    <p:sldId id="262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8" autoAdjust="0"/>
    <p:restoredTop sz="94660"/>
  </p:normalViewPr>
  <p:slideViewPr>
    <p:cSldViewPr>
      <p:cViewPr varScale="1">
        <p:scale>
          <a:sx n="87" d="100"/>
          <a:sy n="87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95C22-4C37-4504-B7C6-D60EB1D5246D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5181B-19FA-4417-B6E0-CC927950FA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190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181B-19FA-4417-B6E0-CC927950FAB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99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2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5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86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1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022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8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6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5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7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12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53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70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26AC08-0A75-40B3-8603-5B248C3A89D4}" type="datetimeFigureOut">
              <a:rPr lang="es-CO" smtClean="0"/>
              <a:t>01/01/2007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3F182F-5DAA-46AB-91D5-0ACD396E1E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12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0" y="2492896"/>
            <a:ext cx="3799075" cy="1702160"/>
          </a:xfrm>
        </p:spPr>
        <p:txBody>
          <a:bodyPr>
            <a:noAutofit/>
          </a:bodyPr>
          <a:lstStyle/>
          <a:p>
            <a:r>
              <a:rPr lang="es-CO" dirty="0" smtClean="0"/>
              <a:t>TEORÍA COGNITIVA DE JEAN PIAGET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“</a:t>
            </a:r>
            <a:r>
              <a:rPr lang="es-CO" i="1" dirty="0" smtClean="0"/>
              <a:t>El </a:t>
            </a:r>
            <a:r>
              <a:rPr lang="es-CO" i="1" dirty="0"/>
              <a:t>conocimiento no puede ser una copia, ya que siempre es una relación entre sujeto y </a:t>
            </a:r>
            <a:r>
              <a:rPr lang="es-CO" i="1" dirty="0" smtClean="0"/>
              <a:t>objeto</a:t>
            </a:r>
            <a:r>
              <a:rPr lang="es-CO" dirty="0" smtClean="0"/>
              <a:t>” Jean Piaget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636122" cy="502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591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1350302" cy="16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4" y="2682602"/>
            <a:ext cx="1356742" cy="135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508104" y="2600325"/>
            <a:ext cx="311581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Comportamiento reflejo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Egocentrismo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No hay pensamiento conceptual ni reflexivo 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55576" y="5106670"/>
            <a:ext cx="2100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Pre-operacional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436096" y="4258831"/>
            <a:ext cx="31116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Pensamiento simbólico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Prevalece el Pensamiento egocéntrico  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Carencia de reversibilidad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Explicaciones incoherentes con la realidad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57200" y="4077072"/>
            <a:ext cx="8219256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3048000" y="1940322"/>
            <a:ext cx="0" cy="458502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220072" y="1916832"/>
            <a:ext cx="0" cy="460851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57200" y="2564904"/>
            <a:ext cx="8219256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75" y="477888"/>
            <a:ext cx="7304087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313167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1">
                    <a:lumMod val="75000"/>
                  </a:schemeClr>
                </a:solidFill>
              </a:rPr>
              <a:t>Sensorio motor</a:t>
            </a:r>
            <a:endParaRPr lang="es-C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35896" y="30773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0 a 2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35896" y="50758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a 7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827584" y="1916832"/>
            <a:ext cx="1855649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PERÍODO</a:t>
            </a:r>
            <a:endParaRPr lang="es-CO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3220407" y="1916832"/>
            <a:ext cx="1855649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EDAD</a:t>
            </a:r>
            <a:endParaRPr lang="es-CO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5776321" y="1736812"/>
            <a:ext cx="2431173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Características del periodo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3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0" grpId="0"/>
      <p:bldP spid="12301" grpId="0"/>
      <p:bldP spid="12303" grpId="0" animBg="1"/>
      <p:bldP spid="12304" grpId="0" animBg="1"/>
      <p:bldP spid="12306" grpId="0" animBg="1"/>
      <p:bldP spid="12307" grpId="0" animBg="1"/>
      <p:bldP spid="2" grpId="0"/>
      <p:bldP spid="3" grpId="0"/>
      <p:bldP spid="21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0" y="4581822"/>
            <a:ext cx="1456431" cy="187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0" y="2636912"/>
            <a:ext cx="1112912" cy="144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220072" y="2633861"/>
            <a:ext cx="33996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Desaparece el egocentrismo 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Lógica de operaciones reversibles 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Interpretación objetiva en vez de intuitiva de la realidad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55576" y="5106670"/>
            <a:ext cx="2100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Operacional Formal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220072" y="4474855"/>
            <a:ext cx="34563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Razonamiento hipotético verbal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Pensamiento proposicional 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Pensamiento lógico, abstracto e ilimitado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57200" y="4437112"/>
            <a:ext cx="8219256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3048000" y="1940322"/>
            <a:ext cx="0" cy="458502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220072" y="1916832"/>
            <a:ext cx="0" cy="460851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57200" y="2564904"/>
            <a:ext cx="8219256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1" y="436712"/>
            <a:ext cx="7304087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31316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1">
                    <a:lumMod val="75000"/>
                  </a:schemeClr>
                </a:solidFill>
              </a:rPr>
              <a:t>Operacional Concreto</a:t>
            </a:r>
            <a:endParaRPr lang="es-C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35896" y="30773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8 a 12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428151" y="507589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12 en adelante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827584" y="1916832"/>
            <a:ext cx="1855649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PERÍODO</a:t>
            </a:r>
            <a:endParaRPr lang="es-CO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3220407" y="1916832"/>
            <a:ext cx="1855649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EDAD</a:t>
            </a:r>
            <a:endParaRPr lang="es-CO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5776321" y="1736812"/>
            <a:ext cx="2431173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Características del periodo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21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0" grpId="0"/>
      <p:bldP spid="12301" grpId="0"/>
      <p:bldP spid="12303" grpId="0" animBg="1"/>
      <p:bldP spid="12304" grpId="0" animBg="1"/>
      <p:bldP spid="12306" grpId="0" animBg="1"/>
      <p:bldP spid="12307" grpId="0" animBg="1"/>
      <p:bldP spid="2" grpId="0"/>
      <p:bldP spid="3" grpId="0"/>
      <p:bldP spid="21" grpId="0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115963" y="764705"/>
            <a:ext cx="2376264" cy="36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JEAN PIAGET</a:t>
            </a:r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2885257" y="1628800"/>
            <a:ext cx="283767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Progreso de las estructuras cognitivas</a:t>
            </a:r>
            <a:endParaRPr lang="es-CO" dirty="0"/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3882929" y="5981132"/>
            <a:ext cx="4978541" cy="544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O" sz="1200" i="1" dirty="0" smtClean="0"/>
              <a:t>“</a:t>
            </a:r>
            <a:r>
              <a:rPr lang="es-CO" sz="1200" i="1" dirty="0"/>
              <a:t>Es con los niños con los que tenemos la mejor oportunidad de estudiar el desarrollo del conocimiento lógico, el conocimiento matemático, el conocimiento físico, y así sucesivamente</a:t>
            </a:r>
            <a:r>
              <a:rPr lang="es-CO" sz="1200" i="1" dirty="0" smtClean="0"/>
              <a:t>” Jean Piaget</a:t>
            </a:r>
            <a:endParaRPr lang="es-CO" sz="1200" i="1" dirty="0"/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4211960" y="5949280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692651" y="2348880"/>
            <a:ext cx="121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Se basan en </a:t>
            </a:r>
            <a:endParaRPr lang="es-CO" sz="12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3375928" y="2780928"/>
            <a:ext cx="1856331" cy="612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Tendencia a un equilibrio</a:t>
            </a:r>
            <a:endParaRPr lang="es-CO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916796" y="4869160"/>
            <a:ext cx="77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Surge</a:t>
            </a:r>
            <a:endParaRPr lang="es-CO" sz="1200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3444507" y="4453787"/>
            <a:ext cx="1719176" cy="271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Desequilibrio</a:t>
            </a:r>
            <a:endParaRPr lang="es-CO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1119586" y="3789040"/>
            <a:ext cx="1800200" cy="271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Asimilación</a:t>
            </a:r>
            <a:endParaRPr lang="es-CO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6003151" y="3789040"/>
            <a:ext cx="1951951" cy="271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Acomodación</a:t>
            </a:r>
            <a:endParaRPr lang="es-CO" dirty="0"/>
          </a:p>
        </p:txBody>
      </p:sp>
      <p:cxnSp>
        <p:nvCxnSpPr>
          <p:cNvPr id="44" name="43 Conector recto"/>
          <p:cNvCxnSpPr>
            <a:stCxn id="43" idx="0"/>
            <a:endCxn id="4" idx="2"/>
          </p:cNvCxnSpPr>
          <p:nvPr/>
        </p:nvCxnSpPr>
        <p:spPr>
          <a:xfrm flipV="1">
            <a:off x="4304095" y="11247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43" idx="2"/>
            <a:endCxn id="5" idx="0"/>
          </p:cNvCxnSpPr>
          <p:nvPr/>
        </p:nvCxnSpPr>
        <p:spPr>
          <a:xfrm>
            <a:off x="4304095" y="1545759"/>
            <a:ext cx="0" cy="83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33" idx="2"/>
            <a:endCxn id="34" idx="0"/>
          </p:cNvCxnSpPr>
          <p:nvPr/>
        </p:nvCxnSpPr>
        <p:spPr>
          <a:xfrm>
            <a:off x="4298765" y="2625879"/>
            <a:ext cx="5329" cy="15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stCxn id="33" idx="0"/>
            <a:endCxn id="5" idx="2"/>
          </p:cNvCxnSpPr>
          <p:nvPr/>
        </p:nvCxnSpPr>
        <p:spPr>
          <a:xfrm flipV="1">
            <a:off x="4298765" y="2204864"/>
            <a:ext cx="533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34" idx="2"/>
            <a:endCxn id="40" idx="0"/>
          </p:cNvCxnSpPr>
          <p:nvPr/>
        </p:nvCxnSpPr>
        <p:spPr>
          <a:xfrm>
            <a:off x="4304094" y="3393530"/>
            <a:ext cx="2675033" cy="39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34" idx="2"/>
            <a:endCxn id="39" idx="0"/>
          </p:cNvCxnSpPr>
          <p:nvPr/>
        </p:nvCxnSpPr>
        <p:spPr>
          <a:xfrm flipH="1">
            <a:off x="2019686" y="3393530"/>
            <a:ext cx="2284408" cy="39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>
            <a:stCxn id="39" idx="2"/>
            <a:endCxn id="38" idx="0"/>
          </p:cNvCxnSpPr>
          <p:nvPr/>
        </p:nvCxnSpPr>
        <p:spPr>
          <a:xfrm>
            <a:off x="2019686" y="4060397"/>
            <a:ext cx="2284409" cy="39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40" idx="2"/>
            <a:endCxn id="38" idx="0"/>
          </p:cNvCxnSpPr>
          <p:nvPr/>
        </p:nvCxnSpPr>
        <p:spPr>
          <a:xfrm flipH="1">
            <a:off x="4304095" y="4060397"/>
            <a:ext cx="2675032" cy="39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3715970" y="1268760"/>
            <a:ext cx="117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Sostiene que</a:t>
            </a:r>
            <a:endParaRPr lang="es-CO" sz="1200" dirty="0"/>
          </a:p>
        </p:txBody>
      </p:sp>
      <p:sp>
        <p:nvSpPr>
          <p:cNvPr id="88" name="87 Rectángulo redondeado"/>
          <p:cNvSpPr/>
          <p:nvPr/>
        </p:nvSpPr>
        <p:spPr>
          <a:xfrm>
            <a:off x="3375929" y="5254985"/>
            <a:ext cx="1856331" cy="612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Aprendizaje</a:t>
            </a:r>
            <a:endParaRPr lang="es-CO" dirty="0"/>
          </a:p>
        </p:txBody>
      </p:sp>
      <p:cxnSp>
        <p:nvCxnSpPr>
          <p:cNvPr id="90" name="89 Conector recto"/>
          <p:cNvCxnSpPr>
            <a:stCxn id="37" idx="0"/>
            <a:endCxn id="38" idx="2"/>
          </p:cNvCxnSpPr>
          <p:nvPr/>
        </p:nvCxnSpPr>
        <p:spPr>
          <a:xfrm flipH="1" flipV="1">
            <a:off x="4304095" y="4725144"/>
            <a:ext cx="667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>
            <a:stCxn id="88" idx="0"/>
            <a:endCxn id="37" idx="2"/>
          </p:cNvCxnSpPr>
          <p:nvPr/>
        </p:nvCxnSpPr>
        <p:spPr>
          <a:xfrm flipV="1">
            <a:off x="4304095" y="5146159"/>
            <a:ext cx="667" cy="10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8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" grpId="0"/>
      <p:bldP spid="34" grpId="0" animBg="1"/>
      <p:bldP spid="37" grpId="0"/>
      <p:bldP spid="38" grpId="0" animBg="1"/>
      <p:bldP spid="39" grpId="0" animBg="1"/>
      <p:bldP spid="40" grpId="0" animBg="1"/>
      <p:bldP spid="43" grpId="0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755576" y="980728"/>
            <a:ext cx="7613053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dirty="0" smtClean="0"/>
              <a:t>BIBLIOGRAFÍA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12372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http://personales.ya.com/fvillar/principal/pdf/proyecto/cap_05_piaget.pdf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111176" y="3140968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LARIOS Berenice &amp; RODRIGUEZ Esteban, </a:t>
            </a:r>
            <a:r>
              <a:rPr lang="es-CO" i="1" dirty="0"/>
              <a:t>"Teorías del Aprendizaje. Del conductismo radical a la teoría de los Campos Conceptuales" </a:t>
            </a:r>
            <a:r>
              <a:rPr lang="es-CO" dirty="0"/>
              <a:t>En: Colombia 2006.  </a:t>
            </a:r>
            <a:r>
              <a:rPr lang="es-CO" dirty="0" err="1"/>
              <a:t>ed:COOPERATIVA</a:t>
            </a:r>
            <a:r>
              <a:rPr lang="es-CO" dirty="0"/>
              <a:t> EDITORIAL MAGISTERIO   </a:t>
            </a:r>
            <a:r>
              <a:rPr lang="es-CO" i="1" dirty="0" smtClean="0"/>
              <a:t>ISBN:</a:t>
            </a:r>
            <a:r>
              <a:rPr lang="es-CO" dirty="0" smtClean="0"/>
              <a:t> 9582006692  </a:t>
            </a:r>
            <a:r>
              <a:rPr lang="es-CO" i="1" dirty="0" smtClean="0"/>
              <a:t>v</a:t>
            </a:r>
            <a:r>
              <a:rPr lang="es-CO" i="1" dirty="0"/>
              <a:t>. </a:t>
            </a:r>
            <a:r>
              <a:rPr lang="es-CO" dirty="0"/>
              <a:t>1 </a:t>
            </a:r>
            <a:r>
              <a:rPr lang="es-CO" i="1" dirty="0" err="1"/>
              <a:t>pags</a:t>
            </a:r>
            <a:r>
              <a:rPr lang="es-CO" i="1" dirty="0"/>
              <a:t>.</a:t>
            </a:r>
            <a:r>
              <a:rPr lang="es-CO" dirty="0"/>
              <a:t> </a:t>
            </a:r>
            <a:r>
              <a:rPr lang="es-CO" dirty="0" smtClean="0"/>
              <a:t>87-96</a:t>
            </a:r>
            <a:r>
              <a:rPr lang="es-CO" dirty="0"/>
              <a:t> 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37986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910830" cy="418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8899" y="1013255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¿QUÉ ENTENDEMOS POR EPISTEMOLOGÍA GENÉTICA?</a:t>
            </a:r>
            <a:endParaRPr lang="es-CO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382131" y="5909124"/>
            <a:ext cx="3309803" cy="948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O" sz="1200" i="1" dirty="0" smtClean="0"/>
              <a:t>“</a:t>
            </a:r>
            <a:r>
              <a:rPr lang="es-CO" sz="1200" i="1" dirty="0"/>
              <a:t>Inteligencia es lo que usas cuando no sabes qué hacer</a:t>
            </a:r>
            <a:r>
              <a:rPr lang="es-CO" sz="1200" i="1" dirty="0" smtClean="0"/>
              <a:t>” Jean Piaget</a:t>
            </a:r>
            <a:endParaRPr lang="es-CO" sz="1200" i="1" dirty="0"/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5508104" y="5909124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8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75856" y="764705"/>
            <a:ext cx="2376264" cy="632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EPISTEMOLOGÍA GENÉTICA</a:t>
            </a:r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1331640" y="2240868"/>
            <a:ext cx="22322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Epistemología</a:t>
            </a:r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5674737" y="2254584"/>
            <a:ext cx="22322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Genética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755576" y="2996952"/>
            <a:ext cx="151216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Ciencia que estudia las ciencias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47764" y="2986644"/>
            <a:ext cx="1620180" cy="116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</a:rPr>
              <a:t>Investigación de las capacidades cognitivas</a:t>
            </a: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148064" y="2986644"/>
            <a:ext cx="1512168" cy="116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Campo de la biología que estudia los genes 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867890" y="2996952"/>
            <a:ext cx="1736558" cy="116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Investigación del génesis del pensamiento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447764" y="4653136"/>
            <a:ext cx="399644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INVESTIGACIÓN DEL GÉNESIS DEL PENSAMIENTO HUMANO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16 Conector recto"/>
          <p:cNvCxnSpPr>
            <a:stCxn id="4" idx="2"/>
            <a:endCxn id="5" idx="0"/>
          </p:cNvCxnSpPr>
          <p:nvPr/>
        </p:nvCxnSpPr>
        <p:spPr>
          <a:xfrm flipH="1">
            <a:off x="2447764" y="1397203"/>
            <a:ext cx="2016224" cy="843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4" idx="2"/>
            <a:endCxn id="6" idx="0"/>
          </p:cNvCxnSpPr>
          <p:nvPr/>
        </p:nvCxnSpPr>
        <p:spPr>
          <a:xfrm>
            <a:off x="4463988" y="1397203"/>
            <a:ext cx="2326873" cy="85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5" idx="2"/>
            <a:endCxn id="8" idx="0"/>
          </p:cNvCxnSpPr>
          <p:nvPr/>
        </p:nvCxnSpPr>
        <p:spPr>
          <a:xfrm flipH="1">
            <a:off x="1511660" y="2600908"/>
            <a:ext cx="936104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5" idx="2"/>
            <a:endCxn id="12" idx="0"/>
          </p:cNvCxnSpPr>
          <p:nvPr/>
        </p:nvCxnSpPr>
        <p:spPr>
          <a:xfrm>
            <a:off x="2447764" y="2600908"/>
            <a:ext cx="810090" cy="38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6" idx="2"/>
            <a:endCxn id="13" idx="0"/>
          </p:cNvCxnSpPr>
          <p:nvPr/>
        </p:nvCxnSpPr>
        <p:spPr>
          <a:xfrm flipH="1">
            <a:off x="5904148" y="2614624"/>
            <a:ext cx="886713" cy="372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6" idx="2"/>
            <a:endCxn id="14" idx="0"/>
          </p:cNvCxnSpPr>
          <p:nvPr/>
        </p:nvCxnSpPr>
        <p:spPr>
          <a:xfrm>
            <a:off x="6790861" y="2614624"/>
            <a:ext cx="945308" cy="38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4" idx="2"/>
            <a:endCxn id="15" idx="0"/>
          </p:cNvCxnSpPr>
          <p:nvPr/>
        </p:nvCxnSpPr>
        <p:spPr>
          <a:xfrm flipH="1">
            <a:off x="4445986" y="1397203"/>
            <a:ext cx="18002" cy="3255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 Subtítulo"/>
          <p:cNvSpPr txBox="1">
            <a:spLocks/>
          </p:cNvSpPr>
          <p:nvPr/>
        </p:nvSpPr>
        <p:spPr>
          <a:xfrm>
            <a:off x="5004048" y="5909124"/>
            <a:ext cx="3903911" cy="948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O" sz="1200" i="1" dirty="0" smtClean="0"/>
              <a:t>“</a:t>
            </a:r>
            <a:r>
              <a:rPr lang="es-CO" sz="1200" i="1" dirty="0"/>
              <a:t>Si un individuo es pasivo intelectualmente, no conseguirá ser libre moralmente</a:t>
            </a:r>
            <a:r>
              <a:rPr lang="es-CO" sz="1200" i="1" dirty="0" smtClean="0"/>
              <a:t>” Jean Piaget</a:t>
            </a:r>
            <a:endParaRPr lang="es-CO" sz="1200" i="1" dirty="0"/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5292080" y="5909124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115963" y="764705"/>
            <a:ext cx="2376264" cy="36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JEAN PIAGET</a:t>
            </a:r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2987825" y="1412776"/>
            <a:ext cx="26325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Teoría sobre el Desarrollo Cognitivo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539552" y="3805443"/>
            <a:ext cx="1296144" cy="529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</a:rPr>
              <a:t>Proceso de adaptación</a:t>
            </a:r>
            <a:endParaRPr lang="es-C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3882929" y="5981132"/>
            <a:ext cx="4978541" cy="54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O" sz="1200" i="1" dirty="0"/>
              <a:t>“Conocer la realidad implica construir sistemas en continua transformación que se corresponden, más o menos, a la </a:t>
            </a:r>
            <a:r>
              <a:rPr lang="es-CO" sz="1200" i="1" dirty="0" smtClean="0"/>
              <a:t>realidad” Jean Piaget</a:t>
            </a:r>
            <a:endParaRPr lang="es-CO" sz="1200" i="1" dirty="0"/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4211960" y="5949280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760065" y="2143889"/>
            <a:ext cx="108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Define a la</a:t>
            </a:r>
            <a:endParaRPr lang="es-CO" sz="12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3475163" y="2564904"/>
            <a:ext cx="1656184" cy="388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Inteligencia </a:t>
            </a:r>
            <a:endParaRPr lang="es-CO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939531" y="3207459"/>
            <a:ext cx="108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como</a:t>
            </a:r>
            <a:endParaRPr lang="es-CO" sz="1200" dirty="0"/>
          </a:p>
        </p:txBody>
      </p:sp>
      <p:sp>
        <p:nvSpPr>
          <p:cNvPr id="36" name="35 Rectángulo"/>
          <p:cNvSpPr/>
          <p:nvPr/>
        </p:nvSpPr>
        <p:spPr>
          <a:xfrm>
            <a:off x="1939531" y="3791859"/>
            <a:ext cx="1936691" cy="529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</a:rPr>
              <a:t>Conjunto de operaciones lógicas</a:t>
            </a:r>
            <a:endParaRPr lang="es-C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596269" y="3140968"/>
            <a:ext cx="77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posee</a:t>
            </a:r>
            <a:endParaRPr lang="es-CO" sz="1200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5489948" y="3656180"/>
            <a:ext cx="1318365" cy="271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Atributos</a:t>
            </a:r>
            <a:endParaRPr lang="es-CO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3948024" y="4201030"/>
            <a:ext cx="1800200" cy="271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Organización</a:t>
            </a:r>
            <a:endParaRPr lang="es-CO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6364465" y="4199496"/>
            <a:ext cx="1800200" cy="271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Adaptación</a:t>
            </a:r>
            <a:endParaRPr lang="es-CO" dirty="0"/>
          </a:p>
        </p:txBody>
      </p:sp>
      <p:sp>
        <p:nvSpPr>
          <p:cNvPr id="41" name="40 Rectángulo"/>
          <p:cNvSpPr/>
          <p:nvPr/>
        </p:nvSpPr>
        <p:spPr>
          <a:xfrm>
            <a:off x="3436431" y="4941168"/>
            <a:ext cx="2389069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</a:rPr>
              <a:t>Tendencia a organizar el conocimiento en estructuras o esquemas</a:t>
            </a:r>
            <a:endParaRPr lang="es-C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984234" y="4941168"/>
            <a:ext cx="2633019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</a:rPr>
              <a:t>Tendencia de nuestros conocimientos a adaptarse a los cambios del entorno</a:t>
            </a:r>
            <a:endParaRPr lang="es-C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43 Conector recto"/>
          <p:cNvCxnSpPr>
            <a:stCxn id="5" idx="0"/>
            <a:endCxn id="4" idx="2"/>
          </p:cNvCxnSpPr>
          <p:nvPr/>
        </p:nvCxnSpPr>
        <p:spPr>
          <a:xfrm flipV="1">
            <a:off x="4304095" y="11247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5" idx="2"/>
            <a:endCxn id="33" idx="0"/>
          </p:cNvCxnSpPr>
          <p:nvPr/>
        </p:nvCxnSpPr>
        <p:spPr>
          <a:xfrm>
            <a:off x="4304095" y="1988840"/>
            <a:ext cx="0" cy="15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33" idx="2"/>
            <a:endCxn id="34" idx="0"/>
          </p:cNvCxnSpPr>
          <p:nvPr/>
        </p:nvCxnSpPr>
        <p:spPr>
          <a:xfrm flipH="1">
            <a:off x="4303255" y="2420888"/>
            <a:ext cx="8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34" idx="2"/>
            <a:endCxn id="35" idx="0"/>
          </p:cNvCxnSpPr>
          <p:nvPr/>
        </p:nvCxnSpPr>
        <p:spPr>
          <a:xfrm flipH="1">
            <a:off x="2483561" y="2953146"/>
            <a:ext cx="1819694" cy="25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stCxn id="35" idx="2"/>
            <a:endCxn id="8" idx="0"/>
          </p:cNvCxnSpPr>
          <p:nvPr/>
        </p:nvCxnSpPr>
        <p:spPr>
          <a:xfrm flipH="1">
            <a:off x="1187624" y="3484458"/>
            <a:ext cx="1295937" cy="320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stCxn id="35" idx="2"/>
            <a:endCxn id="36" idx="0"/>
          </p:cNvCxnSpPr>
          <p:nvPr/>
        </p:nvCxnSpPr>
        <p:spPr>
          <a:xfrm>
            <a:off x="2483561" y="3484458"/>
            <a:ext cx="424316" cy="307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stCxn id="34" idx="2"/>
            <a:endCxn id="37" idx="0"/>
          </p:cNvCxnSpPr>
          <p:nvPr/>
        </p:nvCxnSpPr>
        <p:spPr>
          <a:xfrm>
            <a:off x="4303255" y="2953146"/>
            <a:ext cx="1680980" cy="187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37" idx="2"/>
            <a:endCxn id="38" idx="0"/>
          </p:cNvCxnSpPr>
          <p:nvPr/>
        </p:nvCxnSpPr>
        <p:spPr>
          <a:xfrm>
            <a:off x="5984235" y="3417967"/>
            <a:ext cx="164896" cy="238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stCxn id="39" idx="0"/>
            <a:endCxn id="38" idx="2"/>
          </p:cNvCxnSpPr>
          <p:nvPr/>
        </p:nvCxnSpPr>
        <p:spPr>
          <a:xfrm flipV="1">
            <a:off x="4848124" y="3927537"/>
            <a:ext cx="1301007" cy="273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38" idx="2"/>
            <a:endCxn id="40" idx="0"/>
          </p:cNvCxnSpPr>
          <p:nvPr/>
        </p:nvCxnSpPr>
        <p:spPr>
          <a:xfrm>
            <a:off x="6149131" y="3927537"/>
            <a:ext cx="1115434" cy="271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>
            <a:stCxn id="39" idx="2"/>
            <a:endCxn id="41" idx="0"/>
          </p:cNvCxnSpPr>
          <p:nvPr/>
        </p:nvCxnSpPr>
        <p:spPr>
          <a:xfrm flipH="1">
            <a:off x="4630966" y="4472387"/>
            <a:ext cx="217158" cy="468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40" idx="2"/>
            <a:endCxn id="42" idx="0"/>
          </p:cNvCxnSpPr>
          <p:nvPr/>
        </p:nvCxnSpPr>
        <p:spPr>
          <a:xfrm>
            <a:off x="7264565" y="4470853"/>
            <a:ext cx="36179" cy="47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ASPECTOS GENERALES DE LA TEORÍA DE PIAGET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s-CO" sz="2800" dirty="0" smtClean="0"/>
              <a:t>Aprendizaje por descubrimiento</a:t>
            </a:r>
          </a:p>
          <a:p>
            <a:r>
              <a:rPr lang="es-CO" sz="2800" dirty="0" smtClean="0"/>
              <a:t>Organización y adaptación</a:t>
            </a:r>
          </a:p>
          <a:p>
            <a:r>
              <a:rPr lang="es-CO" sz="2800" dirty="0" smtClean="0"/>
              <a:t>Dicotomía entre sujeto y objeto</a:t>
            </a:r>
          </a:p>
          <a:p>
            <a:r>
              <a:rPr lang="es-CO" sz="2800" dirty="0" smtClean="0"/>
              <a:t>Equilibración: dialéctica entre Asimilación y acomodación</a:t>
            </a:r>
          </a:p>
          <a:p>
            <a:r>
              <a:rPr lang="es-CO" sz="2800" dirty="0" smtClean="0"/>
              <a:t>La actividad</a:t>
            </a:r>
          </a:p>
          <a:p>
            <a:r>
              <a:rPr lang="es-CO" sz="2800" dirty="0" smtClean="0"/>
              <a:t>Interacción con el entorno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882929" y="5981132"/>
            <a:ext cx="4978541" cy="54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O" sz="1400" i="1" dirty="0" smtClean="0"/>
              <a:t>“</a:t>
            </a:r>
            <a:r>
              <a:rPr lang="es-CO" sz="1400" i="1" dirty="0"/>
              <a:t>El conocimiento científico está en perpetua evolución, cambia de un día para otro</a:t>
            </a:r>
            <a:r>
              <a:rPr lang="es-CO" sz="1400" i="1" dirty="0" smtClean="0"/>
              <a:t>” Jean Piaget</a:t>
            </a:r>
            <a:endParaRPr lang="es-CO" sz="1400" i="1" dirty="0"/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4211960" y="5949280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419872" y="836712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ADAPTACIÓN</a:t>
            </a:r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1408865" y="1736812"/>
            <a:ext cx="22322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Asimilación</a:t>
            </a:r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03921" y="1736812"/>
            <a:ext cx="22322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Acomodación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845586" y="2634335"/>
            <a:ext cx="3348372" cy="1435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Proceso por  el que el sujeto interpreta la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información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 que proviene del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medio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, en función de sus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esquemas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 o estructuras conceptuales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05899" y="2365593"/>
            <a:ext cx="2628292" cy="1435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Supone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modifación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  de los 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esquemas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existentes para responder a una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situación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nueva.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20 Conector recto"/>
          <p:cNvCxnSpPr>
            <a:stCxn id="5" idx="2"/>
            <a:endCxn id="8" idx="0"/>
          </p:cNvCxnSpPr>
          <p:nvPr/>
        </p:nvCxnSpPr>
        <p:spPr>
          <a:xfrm flipH="1">
            <a:off x="2519772" y="2096852"/>
            <a:ext cx="5217" cy="537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6" idx="2"/>
            <a:endCxn id="13" idx="0"/>
          </p:cNvCxnSpPr>
          <p:nvPr/>
        </p:nvCxnSpPr>
        <p:spPr>
          <a:xfrm>
            <a:off x="6620045" y="2096852"/>
            <a:ext cx="0" cy="268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 Subtítulo"/>
          <p:cNvSpPr txBox="1">
            <a:spLocks/>
          </p:cNvSpPr>
          <p:nvPr/>
        </p:nvSpPr>
        <p:spPr>
          <a:xfrm>
            <a:off x="4860032" y="5909124"/>
            <a:ext cx="3903911" cy="948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O" sz="1200" i="1" dirty="0" smtClean="0"/>
              <a:t>“</a:t>
            </a:r>
            <a:r>
              <a:rPr lang="es-CO" sz="1200" i="1" dirty="0"/>
              <a:t>La abstracción reflexiva no se basa en acciones individuales, sino en acciones coordinadas</a:t>
            </a:r>
            <a:r>
              <a:rPr lang="es-CO" sz="1200" i="1" dirty="0" smtClean="0"/>
              <a:t>” Jean Piaget</a:t>
            </a:r>
            <a:endParaRPr lang="es-CO" sz="1200" i="1" dirty="0"/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5148064" y="590912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4667526" y="4106868"/>
            <a:ext cx="3905038" cy="155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Supone también una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asimilación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reinterpretación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de los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datos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conocimientos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anteriores en función de los nuevos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esquemas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construidos</a:t>
            </a:r>
          </a:p>
        </p:txBody>
      </p:sp>
      <p:cxnSp>
        <p:nvCxnSpPr>
          <p:cNvPr id="51" name="50 Conector recto"/>
          <p:cNvCxnSpPr>
            <a:stCxn id="47" idx="0"/>
            <a:endCxn id="13" idx="2"/>
          </p:cNvCxnSpPr>
          <p:nvPr/>
        </p:nvCxnSpPr>
        <p:spPr>
          <a:xfrm flipV="1">
            <a:off x="6620045" y="3800599"/>
            <a:ext cx="0" cy="306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stCxn id="4" idx="2"/>
            <a:endCxn id="5" idx="0"/>
          </p:cNvCxnSpPr>
          <p:nvPr/>
        </p:nvCxnSpPr>
        <p:spPr>
          <a:xfrm flipH="1">
            <a:off x="2524989" y="1340768"/>
            <a:ext cx="2083015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>
            <a:stCxn id="4" idx="2"/>
            <a:endCxn id="6" idx="0"/>
          </p:cNvCxnSpPr>
          <p:nvPr/>
        </p:nvCxnSpPr>
        <p:spPr>
          <a:xfrm>
            <a:off x="4608004" y="1340768"/>
            <a:ext cx="2012041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3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3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 redondeado"/>
          <p:cNvSpPr/>
          <p:nvPr/>
        </p:nvSpPr>
        <p:spPr>
          <a:xfrm>
            <a:off x="6804248" y="4418570"/>
            <a:ext cx="1656184" cy="832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Saltar</a:t>
            </a:r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940300" y="2841974"/>
            <a:ext cx="1525657" cy="40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Sentarse</a:t>
            </a:r>
            <a:endParaRPr lang="es-CO" dirty="0"/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3882929" y="5981132"/>
            <a:ext cx="4978541" cy="54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O" sz="1200" i="1" dirty="0"/>
              <a:t>“Conocer la realidad implica construir sistemas en continua transformación que se corresponden, más o menos, a la </a:t>
            </a:r>
            <a:r>
              <a:rPr lang="es-CO" sz="1200" i="1" dirty="0" smtClean="0"/>
              <a:t>realidad” Jean Piaget</a:t>
            </a:r>
            <a:endParaRPr lang="es-CO" sz="1200" i="1" dirty="0"/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4211960" y="5949280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882929" y="2026245"/>
            <a:ext cx="108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Sirve para</a:t>
            </a:r>
            <a:endParaRPr lang="es-CO" sz="12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6884109" y="2951112"/>
            <a:ext cx="1504315" cy="31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Montarse</a:t>
            </a:r>
            <a:endParaRPr lang="es-CO" dirty="0"/>
          </a:p>
        </p:txBody>
      </p:sp>
      <p:sp>
        <p:nvSpPr>
          <p:cNvPr id="35" name="34 CuadroTexto"/>
          <p:cNvSpPr txBox="1"/>
          <p:nvPr/>
        </p:nvSpPr>
        <p:spPr>
          <a:xfrm>
            <a:off x="768261" y="3816738"/>
            <a:ext cx="74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en</a:t>
            </a:r>
            <a:endParaRPr lang="es-CO" sz="1200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452914" y="4761032"/>
            <a:ext cx="1037371" cy="422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terraza</a:t>
            </a:r>
            <a:endParaRPr lang="es-CO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1590950" y="5069588"/>
            <a:ext cx="794128" cy="445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Sala</a:t>
            </a:r>
            <a:endParaRPr lang="es-CO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3473496" y="3052410"/>
            <a:ext cx="128420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Jugar </a:t>
            </a:r>
            <a:endParaRPr lang="es-CO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5076056" y="3566463"/>
            <a:ext cx="1537018" cy="599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Hacer las tareas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80" y="332656"/>
            <a:ext cx="1076165" cy="169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48 Rectángulo redondeado"/>
          <p:cNvSpPr/>
          <p:nvPr/>
        </p:nvSpPr>
        <p:spPr>
          <a:xfrm>
            <a:off x="2984783" y="4020401"/>
            <a:ext cx="1286496" cy="445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juguetes</a:t>
            </a:r>
            <a:endParaRPr lang="es-CO" dirty="0"/>
          </a:p>
        </p:txBody>
      </p:sp>
      <p:sp>
        <p:nvSpPr>
          <p:cNvPr id="51" name="50 Rectángulo redondeado"/>
          <p:cNvSpPr/>
          <p:nvPr/>
        </p:nvSpPr>
        <p:spPr>
          <a:xfrm>
            <a:off x="2423955" y="4581012"/>
            <a:ext cx="1447860" cy="602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La mitad de la calle</a:t>
            </a:r>
            <a:endParaRPr lang="es-CO" dirty="0"/>
          </a:p>
        </p:txBody>
      </p:sp>
      <p:sp>
        <p:nvSpPr>
          <p:cNvPr id="53" name="52 CuadroTexto"/>
          <p:cNvSpPr txBox="1"/>
          <p:nvPr/>
        </p:nvSpPr>
        <p:spPr>
          <a:xfrm>
            <a:off x="1979712" y="3553184"/>
            <a:ext cx="74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Pero no en</a:t>
            </a:r>
            <a:endParaRPr lang="es-CO" sz="1200" dirty="0"/>
          </a:p>
        </p:txBody>
      </p:sp>
      <p:sp>
        <p:nvSpPr>
          <p:cNvPr id="55" name="54 Rectángulo redondeado"/>
          <p:cNvSpPr/>
          <p:nvPr/>
        </p:nvSpPr>
        <p:spPr>
          <a:xfrm>
            <a:off x="6804248" y="4418570"/>
            <a:ext cx="1656184" cy="832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Alcanzar objetos</a:t>
            </a:r>
            <a:endParaRPr lang="es-CO" dirty="0"/>
          </a:p>
        </p:txBody>
      </p:sp>
      <p:sp>
        <p:nvSpPr>
          <p:cNvPr id="57" name="56 CuadroTexto"/>
          <p:cNvSpPr txBox="1"/>
          <p:nvPr/>
        </p:nvSpPr>
        <p:spPr>
          <a:xfrm>
            <a:off x="7228769" y="3589023"/>
            <a:ext cx="74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y</a:t>
            </a:r>
          </a:p>
        </p:txBody>
      </p:sp>
      <p:cxnSp>
        <p:nvCxnSpPr>
          <p:cNvPr id="23" name="22 Conector recto"/>
          <p:cNvCxnSpPr>
            <a:stCxn id="33" idx="2"/>
            <a:endCxn id="5" idx="0"/>
          </p:cNvCxnSpPr>
          <p:nvPr/>
        </p:nvCxnSpPr>
        <p:spPr>
          <a:xfrm flipH="1">
            <a:off x="1703129" y="2303244"/>
            <a:ext cx="2723830" cy="538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33" idx="2"/>
            <a:endCxn id="43" idx="0"/>
          </p:cNvCxnSpPr>
          <p:nvPr/>
        </p:nvCxnSpPr>
        <p:spPr>
          <a:xfrm flipH="1">
            <a:off x="4115600" y="2303244"/>
            <a:ext cx="311359" cy="749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33" idx="2"/>
            <a:endCxn id="45" idx="0"/>
          </p:cNvCxnSpPr>
          <p:nvPr/>
        </p:nvCxnSpPr>
        <p:spPr>
          <a:xfrm>
            <a:off x="4426959" y="2303244"/>
            <a:ext cx="1417606" cy="126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33" idx="2"/>
            <a:endCxn id="34" idx="0"/>
          </p:cNvCxnSpPr>
          <p:nvPr/>
        </p:nvCxnSpPr>
        <p:spPr>
          <a:xfrm>
            <a:off x="4426959" y="2303244"/>
            <a:ext cx="3209308" cy="647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5" idx="2"/>
            <a:endCxn id="35" idx="0"/>
          </p:cNvCxnSpPr>
          <p:nvPr/>
        </p:nvCxnSpPr>
        <p:spPr>
          <a:xfrm flipH="1">
            <a:off x="1138609" y="3249455"/>
            <a:ext cx="564520" cy="56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>
            <a:stCxn id="35" idx="2"/>
            <a:endCxn id="39" idx="0"/>
          </p:cNvCxnSpPr>
          <p:nvPr/>
        </p:nvCxnSpPr>
        <p:spPr>
          <a:xfrm flipH="1">
            <a:off x="971600" y="4093737"/>
            <a:ext cx="167009" cy="66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>
            <a:stCxn id="35" idx="2"/>
            <a:endCxn id="40" idx="0"/>
          </p:cNvCxnSpPr>
          <p:nvPr/>
        </p:nvCxnSpPr>
        <p:spPr>
          <a:xfrm>
            <a:off x="1138609" y="4093737"/>
            <a:ext cx="849405" cy="975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>
            <a:stCxn id="35" idx="2"/>
            <a:endCxn id="51" idx="0"/>
          </p:cNvCxnSpPr>
          <p:nvPr/>
        </p:nvCxnSpPr>
        <p:spPr>
          <a:xfrm>
            <a:off x="1138609" y="4093737"/>
            <a:ext cx="2009276" cy="48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>
            <a:stCxn id="5" idx="2"/>
            <a:endCxn id="53" idx="0"/>
          </p:cNvCxnSpPr>
          <p:nvPr/>
        </p:nvCxnSpPr>
        <p:spPr>
          <a:xfrm>
            <a:off x="1703129" y="3249455"/>
            <a:ext cx="646931" cy="303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>
            <a:stCxn id="53" idx="2"/>
            <a:endCxn id="51" idx="0"/>
          </p:cNvCxnSpPr>
          <p:nvPr/>
        </p:nvCxnSpPr>
        <p:spPr>
          <a:xfrm>
            <a:off x="2350060" y="4014849"/>
            <a:ext cx="797825" cy="566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1791606" y="5675428"/>
            <a:ext cx="74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para</a:t>
            </a:r>
            <a:endParaRPr lang="es-CO" sz="1200" dirty="0"/>
          </a:p>
        </p:txBody>
      </p:sp>
      <p:sp>
        <p:nvSpPr>
          <p:cNvPr id="78" name="77 Rectángulo redondeado"/>
          <p:cNvSpPr/>
          <p:nvPr/>
        </p:nvSpPr>
        <p:spPr>
          <a:xfrm>
            <a:off x="1427131" y="6104157"/>
            <a:ext cx="1710971" cy="309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Ver televisión </a:t>
            </a:r>
            <a:endParaRPr lang="es-CO" dirty="0"/>
          </a:p>
        </p:txBody>
      </p:sp>
      <p:cxnSp>
        <p:nvCxnSpPr>
          <p:cNvPr id="79" name="78 Conector recto"/>
          <p:cNvCxnSpPr>
            <a:stCxn id="76" idx="0"/>
            <a:endCxn id="40" idx="2"/>
          </p:cNvCxnSpPr>
          <p:nvPr/>
        </p:nvCxnSpPr>
        <p:spPr>
          <a:xfrm flipH="1" flipV="1">
            <a:off x="1988014" y="5514695"/>
            <a:ext cx="173940" cy="16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>
            <a:stCxn id="76" idx="2"/>
            <a:endCxn id="78" idx="0"/>
          </p:cNvCxnSpPr>
          <p:nvPr/>
        </p:nvCxnSpPr>
        <p:spPr>
          <a:xfrm>
            <a:off x="2161954" y="5952427"/>
            <a:ext cx="120663" cy="151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>
            <a:stCxn id="43" idx="2"/>
            <a:endCxn id="49" idx="0"/>
          </p:cNvCxnSpPr>
          <p:nvPr/>
        </p:nvCxnSpPr>
        <p:spPr>
          <a:xfrm flipH="1">
            <a:off x="3628031" y="3484458"/>
            <a:ext cx="487569" cy="53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>
            <a:stCxn id="34" idx="2"/>
            <a:endCxn id="57" idx="0"/>
          </p:cNvCxnSpPr>
          <p:nvPr/>
        </p:nvCxnSpPr>
        <p:spPr>
          <a:xfrm flipH="1">
            <a:off x="7599117" y="3268434"/>
            <a:ext cx="37150" cy="320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>
            <a:stCxn id="57" idx="2"/>
            <a:endCxn id="61" idx="0"/>
          </p:cNvCxnSpPr>
          <p:nvPr/>
        </p:nvCxnSpPr>
        <p:spPr>
          <a:xfrm>
            <a:off x="7599117" y="3866022"/>
            <a:ext cx="33223" cy="552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93 Rectángulo redondeado"/>
          <p:cNvSpPr/>
          <p:nvPr/>
        </p:nvSpPr>
        <p:spPr>
          <a:xfrm>
            <a:off x="3931510" y="4705821"/>
            <a:ext cx="1652386" cy="53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 la secretaria</a:t>
            </a:r>
            <a:endParaRPr lang="es-CO" dirty="0"/>
          </a:p>
        </p:txBody>
      </p:sp>
      <p:cxnSp>
        <p:nvCxnSpPr>
          <p:cNvPr id="5120" name="5119 Conector recto"/>
          <p:cNvCxnSpPr>
            <a:stCxn id="43" idx="2"/>
            <a:endCxn id="94" idx="0"/>
          </p:cNvCxnSpPr>
          <p:nvPr/>
        </p:nvCxnSpPr>
        <p:spPr>
          <a:xfrm>
            <a:off x="4115600" y="3484458"/>
            <a:ext cx="642103" cy="1221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" grpId="0" animBg="1"/>
      <p:bldP spid="33" grpId="0"/>
      <p:bldP spid="34" grpId="0" animBg="1"/>
      <p:bldP spid="35" grpId="0"/>
      <p:bldP spid="39" grpId="0" animBg="1"/>
      <p:bldP spid="40" grpId="0" animBg="1"/>
      <p:bldP spid="43" grpId="0" animBg="1"/>
      <p:bldP spid="45" grpId="0" animBg="1"/>
      <p:bldP spid="49" grpId="0" animBg="1"/>
      <p:bldP spid="51" grpId="0" animBg="1"/>
      <p:bldP spid="53" grpId="0"/>
      <p:bldP spid="55" grpId="0" animBg="1"/>
      <p:bldP spid="57" grpId="0"/>
      <p:bldP spid="76" grpId="0"/>
      <p:bldP spid="78" grpId="0" animBg="1"/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8003"/>
            <a:ext cx="7776864" cy="5225293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EQUILIBRIO Y RUPTURA: TRES NIVELES DE COMPLEJIDAD</a:t>
            </a:r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1007604" y="2420888"/>
            <a:ext cx="71287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PRIMER NIVEL O CONDUCTA INCORRECTA DE LOS OBJETOS</a:t>
            </a:r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1007604" y="3717032"/>
            <a:ext cx="71287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SEGUNDO NIVEL O CONFLICTO COGNITIVO</a:t>
            </a:r>
            <a:endParaRPr lang="es-CO" dirty="0"/>
          </a:p>
        </p:txBody>
      </p:sp>
      <p:sp>
        <p:nvSpPr>
          <p:cNvPr id="7" name="6 Rectángulo redondeado"/>
          <p:cNvSpPr/>
          <p:nvPr/>
        </p:nvSpPr>
        <p:spPr>
          <a:xfrm>
            <a:off x="1007604" y="5013176"/>
            <a:ext cx="71287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TERCER NIVEL O INTEGRACIÓN JERÁRQUICA</a:t>
            </a:r>
            <a:endParaRPr lang="es-CO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882929" y="5981132"/>
            <a:ext cx="4978541" cy="54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O" sz="1200" i="1" dirty="0" smtClean="0"/>
              <a:t>“</a:t>
            </a:r>
            <a:r>
              <a:rPr lang="es-CO" sz="1200" i="1" dirty="0"/>
              <a:t>Cada vez que se le enseña prematuramente a un niño algo que podría descubrir por sí solo, se le impide a ese niño inventarlo y en consecuencia, entenderlo completamente</a:t>
            </a:r>
            <a:r>
              <a:rPr lang="es-CO" sz="1200" i="1" dirty="0" smtClean="0"/>
              <a:t>” Jean Piaget</a:t>
            </a:r>
            <a:endParaRPr lang="es-CO" sz="1200" i="1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211960" y="5949280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115963" y="764705"/>
            <a:ext cx="2376264" cy="36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INTELIGENCIA</a:t>
            </a:r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3376270" y="1628800"/>
            <a:ext cx="1855649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Jean Piaget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556396" y="3824344"/>
            <a:ext cx="1800200" cy="612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</a:rPr>
              <a:t>No posee una fecha cronológica precisa</a:t>
            </a:r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3882929" y="5981132"/>
            <a:ext cx="4978541" cy="54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O" sz="1200" i="1" dirty="0" smtClean="0"/>
              <a:t>“</a:t>
            </a:r>
            <a:r>
              <a:rPr lang="es-CO" sz="1200" i="1" dirty="0"/>
              <a:t>Conocer la realidad implica construir sistemas en continua transformación que se corresponden, más o menos, a la realidad.</a:t>
            </a:r>
            <a:r>
              <a:rPr lang="es-CO" sz="1200" i="1" dirty="0" smtClean="0"/>
              <a:t>” Jean Piaget</a:t>
            </a:r>
            <a:endParaRPr lang="es-CO" sz="1200" i="1" dirty="0"/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4211960" y="5949280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760065" y="1196752"/>
            <a:ext cx="108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Según</a:t>
            </a:r>
            <a:endParaRPr lang="es-CO" sz="12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3115963" y="2563796"/>
            <a:ext cx="2382664" cy="388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Etapas o Estadios  </a:t>
            </a:r>
            <a:endParaRPr lang="es-CO" dirty="0"/>
          </a:p>
        </p:txBody>
      </p:sp>
      <p:sp>
        <p:nvSpPr>
          <p:cNvPr id="36" name="35 Rectángulo"/>
          <p:cNvSpPr/>
          <p:nvPr/>
        </p:nvSpPr>
        <p:spPr>
          <a:xfrm>
            <a:off x="810740" y="4956163"/>
            <a:ext cx="1601020" cy="529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</a:rPr>
              <a:t>Son progresivos</a:t>
            </a:r>
            <a:endParaRPr lang="es-C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550668" y="3165566"/>
            <a:ext cx="179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Que se caracterizan porque </a:t>
            </a:r>
            <a:endParaRPr lang="es-CO" sz="1200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6948264" y="2938439"/>
            <a:ext cx="1349530" cy="634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Sensorio Motor</a:t>
            </a:r>
            <a:endParaRPr lang="es-CO" dirty="0"/>
          </a:p>
        </p:txBody>
      </p:sp>
      <p:sp>
        <p:nvSpPr>
          <p:cNvPr id="41" name="40 Rectángulo"/>
          <p:cNvSpPr/>
          <p:nvPr/>
        </p:nvSpPr>
        <p:spPr>
          <a:xfrm>
            <a:off x="3212152" y="4956163"/>
            <a:ext cx="1923495" cy="88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Cada estadio se caracteriza por una estructura de conocimiento</a:t>
            </a:r>
            <a:endParaRPr lang="es-CO" sz="1400" dirty="0">
              <a:solidFill>
                <a:schemeClr val="accent1">
                  <a:lumMod val="75000"/>
                </a:schemeClr>
              </a:solidFill>
              <a:cs typeface="Tahoma" pitchFamily="34" charset="0"/>
            </a:endParaRPr>
          </a:p>
        </p:txBody>
      </p:sp>
      <p:cxnSp>
        <p:nvCxnSpPr>
          <p:cNvPr id="48" name="47 Conector recto"/>
          <p:cNvCxnSpPr>
            <a:stCxn id="4" idx="2"/>
            <a:endCxn id="33" idx="0"/>
          </p:cNvCxnSpPr>
          <p:nvPr/>
        </p:nvCxnSpPr>
        <p:spPr>
          <a:xfrm>
            <a:off x="4304095" y="1124744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5" idx="2"/>
            <a:endCxn id="43" idx="0"/>
          </p:cNvCxnSpPr>
          <p:nvPr/>
        </p:nvCxnSpPr>
        <p:spPr>
          <a:xfrm>
            <a:off x="4304095" y="198884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stCxn id="37" idx="2"/>
            <a:endCxn id="36" idx="0"/>
          </p:cNvCxnSpPr>
          <p:nvPr/>
        </p:nvCxnSpPr>
        <p:spPr>
          <a:xfrm flipH="1">
            <a:off x="1611250" y="3627231"/>
            <a:ext cx="1834591" cy="1328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stCxn id="37" idx="2"/>
            <a:endCxn id="8" idx="0"/>
          </p:cNvCxnSpPr>
          <p:nvPr/>
        </p:nvCxnSpPr>
        <p:spPr>
          <a:xfrm flipH="1">
            <a:off x="1456496" y="3627231"/>
            <a:ext cx="1989345" cy="19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stCxn id="5" idx="0"/>
            <a:endCxn id="33" idx="2"/>
          </p:cNvCxnSpPr>
          <p:nvPr/>
        </p:nvCxnSpPr>
        <p:spPr>
          <a:xfrm flipV="1">
            <a:off x="4304095" y="1473751"/>
            <a:ext cx="0" cy="15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43" idx="2"/>
            <a:endCxn id="34" idx="0"/>
          </p:cNvCxnSpPr>
          <p:nvPr/>
        </p:nvCxnSpPr>
        <p:spPr>
          <a:xfrm>
            <a:off x="4304095" y="2409855"/>
            <a:ext cx="3200" cy="153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stCxn id="88" idx="3"/>
            <a:endCxn id="38" idx="1"/>
          </p:cNvCxnSpPr>
          <p:nvPr/>
        </p:nvCxnSpPr>
        <p:spPr>
          <a:xfrm flipV="1">
            <a:off x="5377240" y="3255728"/>
            <a:ext cx="1571024" cy="57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95" idx="1"/>
            <a:endCxn id="88" idx="3"/>
          </p:cNvCxnSpPr>
          <p:nvPr/>
        </p:nvCxnSpPr>
        <p:spPr>
          <a:xfrm flipH="1" flipV="1">
            <a:off x="5377240" y="3830601"/>
            <a:ext cx="1234681" cy="175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3760065" y="2132856"/>
            <a:ext cx="108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Se divide en</a:t>
            </a:r>
            <a:endParaRPr lang="es-CO" sz="1200" dirty="0"/>
          </a:p>
        </p:txBody>
      </p:sp>
      <p:sp>
        <p:nvSpPr>
          <p:cNvPr id="59" name="58 Rectángulo"/>
          <p:cNvSpPr/>
          <p:nvPr/>
        </p:nvSpPr>
        <p:spPr>
          <a:xfrm>
            <a:off x="1710701" y="5568309"/>
            <a:ext cx="1440160" cy="684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</a:rPr>
              <a:t>El orden de sucesión es siempre igual</a:t>
            </a:r>
          </a:p>
        </p:txBody>
      </p:sp>
      <p:cxnSp>
        <p:nvCxnSpPr>
          <p:cNvPr id="78" name="77 Conector recto"/>
          <p:cNvCxnSpPr>
            <a:stCxn id="59" idx="0"/>
            <a:endCxn id="37" idx="2"/>
          </p:cNvCxnSpPr>
          <p:nvPr/>
        </p:nvCxnSpPr>
        <p:spPr>
          <a:xfrm flipV="1">
            <a:off x="2430781" y="3627231"/>
            <a:ext cx="1015060" cy="1941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>
            <a:stCxn id="37" idx="2"/>
            <a:endCxn id="41" idx="0"/>
          </p:cNvCxnSpPr>
          <p:nvPr/>
        </p:nvCxnSpPr>
        <p:spPr>
          <a:xfrm>
            <a:off x="3445841" y="3627231"/>
            <a:ext cx="728059" cy="1328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>
            <a:stCxn id="37" idx="0"/>
            <a:endCxn id="34" idx="2"/>
          </p:cNvCxnSpPr>
          <p:nvPr/>
        </p:nvCxnSpPr>
        <p:spPr>
          <a:xfrm flipV="1">
            <a:off x="3445841" y="2952038"/>
            <a:ext cx="861454" cy="213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4644008" y="3692101"/>
            <a:ext cx="733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Son</a:t>
            </a:r>
            <a:endParaRPr lang="es-CO" sz="1200" dirty="0"/>
          </a:p>
        </p:txBody>
      </p:sp>
      <p:cxnSp>
        <p:nvCxnSpPr>
          <p:cNvPr id="90" name="89 Conector recto"/>
          <p:cNvCxnSpPr>
            <a:stCxn id="34" idx="2"/>
            <a:endCxn id="88" idx="0"/>
          </p:cNvCxnSpPr>
          <p:nvPr/>
        </p:nvCxnSpPr>
        <p:spPr>
          <a:xfrm>
            <a:off x="4307295" y="2952038"/>
            <a:ext cx="703329" cy="74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94 Rectángulo redondeado"/>
          <p:cNvSpPr/>
          <p:nvPr/>
        </p:nvSpPr>
        <p:spPr>
          <a:xfrm>
            <a:off x="6611921" y="3790604"/>
            <a:ext cx="2064535" cy="430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Pre-operacional</a:t>
            </a:r>
            <a:endParaRPr lang="es-CO" dirty="0"/>
          </a:p>
        </p:txBody>
      </p:sp>
      <p:sp>
        <p:nvSpPr>
          <p:cNvPr id="96" name="95 Rectángulo redondeado"/>
          <p:cNvSpPr/>
          <p:nvPr/>
        </p:nvSpPr>
        <p:spPr>
          <a:xfrm>
            <a:off x="6792340" y="4365104"/>
            <a:ext cx="1740100" cy="615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Operacional Concreto</a:t>
            </a:r>
            <a:endParaRPr lang="es-CO" dirty="0"/>
          </a:p>
        </p:txBody>
      </p:sp>
      <p:sp>
        <p:nvSpPr>
          <p:cNvPr id="97" name="96 Rectángulo redondeado"/>
          <p:cNvSpPr/>
          <p:nvPr/>
        </p:nvSpPr>
        <p:spPr>
          <a:xfrm>
            <a:off x="6792340" y="5157192"/>
            <a:ext cx="1740100" cy="615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Operacional Formal</a:t>
            </a:r>
            <a:endParaRPr lang="es-CO" dirty="0"/>
          </a:p>
        </p:txBody>
      </p:sp>
      <p:cxnSp>
        <p:nvCxnSpPr>
          <p:cNvPr id="104" name="103 Conector recto"/>
          <p:cNvCxnSpPr>
            <a:stCxn id="88" idx="3"/>
            <a:endCxn id="96" idx="1"/>
          </p:cNvCxnSpPr>
          <p:nvPr/>
        </p:nvCxnSpPr>
        <p:spPr>
          <a:xfrm>
            <a:off x="5377240" y="3830601"/>
            <a:ext cx="1415100" cy="84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>
            <a:stCxn id="88" idx="3"/>
            <a:endCxn id="97" idx="1"/>
          </p:cNvCxnSpPr>
          <p:nvPr/>
        </p:nvCxnSpPr>
        <p:spPr>
          <a:xfrm>
            <a:off x="5377240" y="3830601"/>
            <a:ext cx="1415100" cy="1634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33" grpId="0"/>
      <p:bldP spid="34" grpId="0" animBg="1"/>
      <p:bldP spid="36" grpId="0" animBg="1"/>
      <p:bldP spid="37" grpId="0"/>
      <p:bldP spid="38" grpId="0" animBg="1"/>
      <p:bldP spid="41" grpId="0" animBg="1"/>
      <p:bldP spid="43" grpId="0"/>
      <p:bldP spid="59" grpId="0" animBg="1"/>
      <p:bldP spid="88" grpId="0"/>
      <p:bldP spid="95" grpId="0" animBg="1"/>
      <p:bldP spid="96" grpId="0" animBg="1"/>
      <p:bldP spid="9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647</TotalTime>
  <Words>639</Words>
  <Application>Microsoft Office PowerPoint</Application>
  <PresentationFormat>Presentación en pantalla (4:3)</PresentationFormat>
  <Paragraphs>126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Orgánico</vt:lpstr>
      <vt:lpstr>TEORÍA COGNITIVA DE JEAN PIAGET</vt:lpstr>
      <vt:lpstr>¿QUÉ ENTENDEMOS POR EPISTEMOLOGÍA GENÉTICA?</vt:lpstr>
      <vt:lpstr>Presentación de PowerPoint</vt:lpstr>
      <vt:lpstr>Presentación de PowerPoint</vt:lpstr>
      <vt:lpstr>ASPECTOS GENERALES DE LA TEORÍA DE PIAGET</vt:lpstr>
      <vt:lpstr>Presentación de PowerPoint</vt:lpstr>
      <vt:lpstr>Presentación de PowerPoint</vt:lpstr>
      <vt:lpstr>EQUILIBRIO Y RUPTURA: TRES NIVELES DE COMPLEJIDAD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COGNITIVA DE JEAN PIAGET</dc:title>
  <dc:creator>Dairo</dc:creator>
  <cp:lastModifiedBy>CCPA</cp:lastModifiedBy>
  <cp:revision>50</cp:revision>
  <dcterms:created xsi:type="dcterms:W3CDTF">2012-09-12T15:21:54Z</dcterms:created>
  <dcterms:modified xsi:type="dcterms:W3CDTF">2007-01-01T06:52:48Z</dcterms:modified>
</cp:coreProperties>
</file>