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86"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9ED47B-6482-4C7E-9954-C262C59BC5FF}" type="datetimeFigureOut">
              <a:rPr lang="es-ES" smtClean="0"/>
              <a:pPr/>
              <a:t>03/12/2014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F3A90D-2053-4A34-9EBC-555F6A8DBF19}" type="slidenum">
              <a:rPr lang="es-ES" smtClean="0"/>
              <a:pPr/>
              <a:t>‹Nº›</a:t>
            </a:fld>
            <a:endParaRPr lang="es-ES"/>
          </a:p>
        </p:txBody>
      </p:sp>
    </p:spTree>
    <p:extLst>
      <p:ext uri="{BB962C8B-B14F-4D97-AF65-F5344CB8AC3E}">
        <p14:creationId xmlns:p14="http://schemas.microsoft.com/office/powerpoint/2010/main" xmlns="" val="3353860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7EF3A90D-2053-4A34-9EBC-555F6A8DBF19}" type="slidenum">
              <a:rPr lang="es-ES" smtClean="0"/>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D3E3199-06AB-40AA-90C8-B850D2EEE6DA}" type="datetimeFigureOut">
              <a:rPr lang="es-ES" smtClean="0"/>
              <a:pPr/>
              <a:t>03/12/2014</a:t>
            </a:fld>
            <a:endParaRPr lang="es-E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E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9702D937-98D3-497E-9267-F5150F2439F0}"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spd="med">
    <p:strip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D3E3199-06AB-40AA-90C8-B850D2EEE6DA}" type="datetimeFigureOut">
              <a:rPr lang="es-ES" smtClean="0"/>
              <a:pPr/>
              <a:t>03/12/2014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702D937-98D3-497E-9267-F5150F2439F0}" type="slidenum">
              <a:rPr lang="es-ES" smtClean="0"/>
              <a:pPr/>
              <a:t>‹Nº›</a:t>
            </a:fld>
            <a:endParaRPr lang="es-ES"/>
          </a:p>
        </p:txBody>
      </p:sp>
    </p:spTree>
  </p:cSld>
  <p:clrMapOvr>
    <a:masterClrMapping/>
  </p:clrMapOvr>
  <p:transition spd="med">
    <p:strip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3D3E3199-06AB-40AA-90C8-B850D2EEE6DA}" type="datetimeFigureOut">
              <a:rPr lang="es-ES" smtClean="0"/>
              <a:pPr/>
              <a:t>03/12/2014</a:t>
            </a:fld>
            <a:endParaRPr lang="es-ES"/>
          </a:p>
        </p:txBody>
      </p:sp>
      <p:sp>
        <p:nvSpPr>
          <p:cNvPr id="5" name="4 Marcador de pie de página"/>
          <p:cNvSpPr>
            <a:spLocks noGrp="1"/>
          </p:cNvSpPr>
          <p:nvPr>
            <p:ph type="ftr" sz="quarter" idx="11"/>
          </p:nvPr>
        </p:nvSpPr>
        <p:spPr>
          <a:xfrm>
            <a:off x="457201" y="6248207"/>
            <a:ext cx="5573483" cy="365125"/>
          </a:xfrm>
        </p:spPr>
        <p:txBody>
          <a:bodyPr/>
          <a:lstStyle/>
          <a:p>
            <a:endParaRPr lang="es-E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9702D937-98D3-497E-9267-F5150F2439F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transition spd="med">
    <p:strip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3D3E3199-06AB-40AA-90C8-B850D2EEE6DA}" type="datetimeFigureOut">
              <a:rPr lang="es-ES" smtClean="0"/>
              <a:pPr/>
              <a:t>03/12/2014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9702D937-98D3-497E-9267-F5150F2439F0}" type="slidenum">
              <a:rPr lang="es-ES" smtClean="0"/>
              <a:pPr/>
              <a:t>‹Nº›</a:t>
            </a:fld>
            <a:endParaRPr lang="es-E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spd="med">
    <p:strip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3D3E3199-06AB-40AA-90C8-B850D2EEE6DA}" type="datetimeFigureOut">
              <a:rPr lang="es-ES" smtClean="0"/>
              <a:pPr/>
              <a:t>03/12/2014</a:t>
            </a:fld>
            <a:endParaRPr lang="es-E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702D937-98D3-497E-9267-F5150F2439F0}" type="slidenum">
              <a:rPr lang="es-ES" smtClean="0"/>
              <a:pPr/>
              <a:t>‹Nº›</a:t>
            </a:fld>
            <a:endParaRPr lang="es-ES"/>
          </a:p>
        </p:txBody>
      </p:sp>
      <p:sp>
        <p:nvSpPr>
          <p:cNvPr id="14" name="13 Marcador de pie de página"/>
          <p:cNvSpPr>
            <a:spLocks noGrp="1"/>
          </p:cNvSpPr>
          <p:nvPr>
            <p:ph type="ftr" sz="quarter" idx="12"/>
          </p:nvPr>
        </p:nvSpPr>
        <p:spPr/>
        <p:txBody>
          <a:bodyPr/>
          <a:lstStyle/>
          <a:p>
            <a:endParaRPr lang="es-ES"/>
          </a:p>
        </p:txBody>
      </p:sp>
    </p:spTree>
  </p:cSld>
  <p:clrMapOvr>
    <a:overrideClrMapping bg1="lt1" tx1="dk1" bg2="lt2" tx2="dk2" accent1="accent1" accent2="accent2" accent3="accent3" accent4="accent4" accent5="accent5" accent6="accent6" hlink="hlink" folHlink="folHlink"/>
  </p:clrMapOvr>
  <p:transition spd="med">
    <p:strip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3D3E3199-06AB-40AA-90C8-B850D2EEE6DA}" type="datetimeFigureOut">
              <a:rPr lang="es-ES" smtClean="0"/>
              <a:pPr/>
              <a:t>03/12/2014</a:t>
            </a:fld>
            <a:endParaRPr lang="es-ES"/>
          </a:p>
        </p:txBody>
      </p:sp>
      <p:sp>
        <p:nvSpPr>
          <p:cNvPr id="10" name="9 Marcador de número de diapositiva"/>
          <p:cNvSpPr>
            <a:spLocks noGrp="1"/>
          </p:cNvSpPr>
          <p:nvPr>
            <p:ph type="sldNum" sz="quarter" idx="16"/>
          </p:nvPr>
        </p:nvSpPr>
        <p:spPr/>
        <p:txBody>
          <a:bodyPr rtlCol="0"/>
          <a:lstStyle/>
          <a:p>
            <a:fld id="{9702D937-98D3-497E-9267-F5150F2439F0}" type="slidenum">
              <a:rPr lang="es-ES" smtClean="0"/>
              <a:pPr/>
              <a:t>‹Nº›</a:t>
            </a:fld>
            <a:endParaRPr lang="es-ES"/>
          </a:p>
        </p:txBody>
      </p:sp>
      <p:sp>
        <p:nvSpPr>
          <p:cNvPr id="12" name="11 Marcador de pie de página"/>
          <p:cNvSpPr>
            <a:spLocks noGrp="1"/>
          </p:cNvSpPr>
          <p:nvPr>
            <p:ph type="ftr" sz="quarter" idx="17"/>
          </p:nvPr>
        </p:nvSpPr>
        <p:spPr/>
        <p:txBody>
          <a:bodyPr rtlCol="0"/>
          <a:lstStyle/>
          <a:p>
            <a:endParaRPr lang="es-ES"/>
          </a:p>
        </p:txBody>
      </p:sp>
    </p:spTree>
  </p:cSld>
  <p:clrMapOvr>
    <a:masterClrMapping/>
  </p:clrMapOvr>
  <p:transition spd="med">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3D3E3199-06AB-40AA-90C8-B850D2EEE6DA}" type="datetimeFigureOut">
              <a:rPr lang="es-ES" smtClean="0"/>
              <a:pPr/>
              <a:t>03/12/2014</a:t>
            </a:fld>
            <a:endParaRPr lang="es-ES"/>
          </a:p>
        </p:txBody>
      </p:sp>
      <p:sp>
        <p:nvSpPr>
          <p:cNvPr id="12" name="11 Marcador de número de diapositiva"/>
          <p:cNvSpPr>
            <a:spLocks noGrp="1"/>
          </p:cNvSpPr>
          <p:nvPr>
            <p:ph type="sldNum" sz="quarter" idx="16"/>
          </p:nvPr>
        </p:nvSpPr>
        <p:spPr/>
        <p:txBody>
          <a:bodyPr rtlCol="0"/>
          <a:lstStyle/>
          <a:p>
            <a:fld id="{9702D937-98D3-497E-9267-F5150F2439F0}" type="slidenum">
              <a:rPr lang="es-ES" smtClean="0"/>
              <a:pPr/>
              <a:t>‹Nº›</a:t>
            </a:fld>
            <a:endParaRPr lang="es-ES"/>
          </a:p>
        </p:txBody>
      </p:sp>
      <p:sp>
        <p:nvSpPr>
          <p:cNvPr id="14" name="13 Marcador de pie de página"/>
          <p:cNvSpPr>
            <a:spLocks noGrp="1"/>
          </p:cNvSpPr>
          <p:nvPr>
            <p:ph type="ftr" sz="quarter" idx="17"/>
          </p:nvPr>
        </p:nvSpPr>
        <p:spPr/>
        <p:txBody>
          <a:bodyPr rtlCol="0"/>
          <a:lstStyle/>
          <a:p>
            <a:endParaRPr lang="es-E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transition spd="med">
    <p:strip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D3E3199-06AB-40AA-90C8-B850D2EEE6DA}" type="datetimeFigureOut">
              <a:rPr lang="es-ES" smtClean="0"/>
              <a:pPr/>
              <a:t>03/12/2014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9702D937-98D3-497E-9267-F5150F2439F0}" type="slidenum">
              <a:rPr lang="es-ES" smtClean="0"/>
              <a:pPr/>
              <a:t>‹Nº›</a:t>
            </a:fld>
            <a:endParaRPr lang="es-ES"/>
          </a:p>
        </p:txBody>
      </p:sp>
    </p:spTree>
  </p:cSld>
  <p:clrMapOvr>
    <a:masterClrMapping/>
  </p:clrMapOvr>
  <p:transition spd="med">
    <p:strip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D3E3199-06AB-40AA-90C8-B850D2EEE6DA}" type="datetimeFigureOut">
              <a:rPr lang="es-ES" smtClean="0"/>
              <a:pPr/>
              <a:t>03/12/2014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9702D937-98D3-497E-9267-F5150F2439F0}" type="slidenum">
              <a:rPr lang="es-ES" smtClean="0"/>
              <a:pPr/>
              <a:t>‹Nº›</a:t>
            </a:fld>
            <a:endParaRPr lang="es-ES"/>
          </a:p>
        </p:txBody>
      </p:sp>
    </p:spTree>
  </p:cSld>
  <p:clrMapOvr>
    <a:masterClrMapping/>
  </p:clrMapOvr>
  <p:transition spd="med">
    <p:strip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3D3E3199-06AB-40AA-90C8-B850D2EEE6DA}" type="datetimeFigureOut">
              <a:rPr lang="es-ES" smtClean="0"/>
              <a:pPr/>
              <a:t>03/12/2014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9702D937-98D3-497E-9267-F5150F2439F0}" type="slidenum">
              <a:rPr lang="es-ES" smtClean="0"/>
              <a:pPr/>
              <a:t>‹Nº›</a:t>
            </a:fld>
            <a:endParaRPr lang="es-E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spd="med">
    <p:strip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3D3E3199-06AB-40AA-90C8-B850D2EEE6DA}" type="datetimeFigureOut">
              <a:rPr lang="es-ES" smtClean="0"/>
              <a:pPr/>
              <a:t>03/12/2014</a:t>
            </a:fld>
            <a:endParaRPr lang="es-E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9702D937-98D3-497E-9267-F5150F2439F0}" type="slidenum">
              <a:rPr lang="es-ES" smtClean="0"/>
              <a:pPr/>
              <a:t>‹Nº›</a:t>
            </a:fld>
            <a:endParaRPr lang="es-E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E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transition spd="med">
    <p:strip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0"/>
          <a:tileRect/>
        </a:gradFill>
        <a:effectLst/>
      </p:bgPr>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D3E3199-06AB-40AA-90C8-B850D2EEE6DA}" type="datetimeFigureOut">
              <a:rPr lang="es-ES" smtClean="0"/>
              <a:pPr/>
              <a:t>03/12/2014</a:t>
            </a:fld>
            <a:endParaRPr lang="es-E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E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702D937-98D3-497E-9267-F5150F2439F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strips/>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3.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5842" name="Picture 2" descr="http://187.160.244.18/sistema/Data/tareas/ENEP-00027/_Actividad/_has/00000000/7.png"/>
          <p:cNvPicPr>
            <a:picLocks noChangeAspect="1" noChangeArrowheads="1"/>
          </p:cNvPicPr>
          <p:nvPr/>
        </p:nvPicPr>
        <p:blipFill>
          <a:blip r:embed="rId2"/>
          <a:srcRect/>
          <a:stretch>
            <a:fillRect/>
          </a:stretch>
        </p:blipFill>
        <p:spPr bwMode="auto">
          <a:xfrm>
            <a:off x="-1" y="0"/>
            <a:ext cx="2143109" cy="2219657"/>
          </a:xfrm>
          <a:prstGeom prst="rect">
            <a:avLst/>
          </a:prstGeom>
          <a:noFill/>
        </p:spPr>
      </p:pic>
      <p:sp>
        <p:nvSpPr>
          <p:cNvPr id="3" name="2 Subtítulo"/>
          <p:cNvSpPr>
            <a:spLocks noGrp="1"/>
          </p:cNvSpPr>
          <p:nvPr>
            <p:ph type="subTitle" idx="1"/>
          </p:nvPr>
        </p:nvSpPr>
        <p:spPr>
          <a:xfrm>
            <a:off x="428596" y="714356"/>
            <a:ext cx="8286808" cy="6000792"/>
          </a:xfrm>
        </p:spPr>
        <p:txBody>
          <a:bodyPr anchor="ctr"/>
          <a:lstStyle/>
          <a:p>
            <a:pPr algn="r"/>
            <a:r>
              <a:rPr lang="es-ES" dirty="0" smtClean="0">
                <a:solidFill>
                  <a:schemeClr val="tx1"/>
                </a:solidFill>
              </a:rPr>
              <a:t>Observación y análisis de la practica educativa</a:t>
            </a:r>
          </a:p>
          <a:p>
            <a:pPr algn="r"/>
            <a:r>
              <a:rPr lang="es-ES" dirty="0" smtClean="0">
                <a:solidFill>
                  <a:schemeClr val="tx1"/>
                </a:solidFill>
              </a:rPr>
              <a:t>Profesora: Rosa Elvia Gonzales García</a:t>
            </a:r>
          </a:p>
          <a:p>
            <a:pPr algn="ctr"/>
            <a:r>
              <a:rPr lang="es-ES" sz="3200" b="1" dirty="0" smtClean="0">
                <a:solidFill>
                  <a:schemeClr val="accent2">
                    <a:lumMod val="40000"/>
                    <a:lumOff val="60000"/>
                  </a:schemeClr>
                </a:solidFill>
              </a:rPr>
              <a:t>Tema: Características de la observación en entornos educativos.</a:t>
            </a:r>
          </a:p>
          <a:p>
            <a:pPr algn="ctr"/>
            <a:endParaRPr lang="es-ES" dirty="0" smtClean="0">
              <a:solidFill>
                <a:schemeClr val="bg1"/>
              </a:solidFill>
            </a:endParaRPr>
          </a:p>
          <a:p>
            <a:pPr algn="ctr"/>
            <a:r>
              <a:rPr lang="es-ES" dirty="0" smtClean="0">
                <a:solidFill>
                  <a:srgbClr val="92D050"/>
                </a:solidFill>
              </a:rPr>
              <a:t>Jaqueline Magallán Rodríguez</a:t>
            </a:r>
          </a:p>
          <a:p>
            <a:pPr algn="l"/>
            <a:endParaRPr lang="es-ES" dirty="0" smtClean="0">
              <a:solidFill>
                <a:srgbClr val="002060"/>
              </a:solidFill>
            </a:endParaRPr>
          </a:p>
          <a:p>
            <a:pPr algn="l"/>
            <a:r>
              <a:rPr lang="es-ES" dirty="0" smtClean="0">
                <a:solidFill>
                  <a:schemeClr val="tx1"/>
                </a:solidFill>
              </a:rPr>
              <a:t>Profesor: Graciano Montoya Hoyos</a:t>
            </a:r>
          </a:p>
        </p:txBody>
      </p:sp>
      <p:sp>
        <p:nvSpPr>
          <p:cNvPr id="5" name="4 CuadroTexto"/>
          <p:cNvSpPr txBox="1"/>
          <p:nvPr/>
        </p:nvSpPr>
        <p:spPr>
          <a:xfrm>
            <a:off x="1571604" y="142852"/>
            <a:ext cx="7286676" cy="1200329"/>
          </a:xfrm>
          <a:prstGeom prst="rect">
            <a:avLst/>
          </a:prstGeom>
          <a:noFill/>
        </p:spPr>
        <p:txBody>
          <a:bodyPr wrap="square" rtlCol="0">
            <a:spAutoFit/>
          </a:bodyPr>
          <a:lstStyle/>
          <a:p>
            <a:pPr algn="ctr"/>
            <a:r>
              <a:rPr lang="es-ES" sz="3600" dirty="0" smtClean="0">
                <a:solidFill>
                  <a:srgbClr val="FF0000"/>
                </a:solidFill>
                <a:latin typeface="Cambria" pitchFamily="18" charset="0"/>
              </a:rPr>
              <a:t>Escuela Normal de Educación Preescolar</a:t>
            </a:r>
            <a:endParaRPr lang="es-ES" sz="3600" dirty="0">
              <a:solidFill>
                <a:srgbClr val="FF0000"/>
              </a:solidFill>
              <a:latin typeface="Cambria" pitchFamily="18" charset="0"/>
            </a:endParaRPr>
          </a:p>
        </p:txBody>
      </p:sp>
      <p:sp>
        <p:nvSpPr>
          <p:cNvPr id="7" name="6 CuadroTexto"/>
          <p:cNvSpPr txBox="1"/>
          <p:nvPr/>
        </p:nvSpPr>
        <p:spPr>
          <a:xfrm>
            <a:off x="7143768" y="6143644"/>
            <a:ext cx="1857388" cy="461665"/>
          </a:xfrm>
          <a:prstGeom prst="rect">
            <a:avLst/>
          </a:prstGeom>
          <a:noFill/>
        </p:spPr>
        <p:txBody>
          <a:bodyPr wrap="square" rtlCol="0">
            <a:spAutoFit/>
          </a:bodyPr>
          <a:lstStyle/>
          <a:p>
            <a:r>
              <a:rPr lang="es-ES" sz="2400" dirty="0" smtClean="0">
                <a:solidFill>
                  <a:srgbClr val="C00000"/>
                </a:solidFill>
              </a:rPr>
              <a:t>Enero 2015</a:t>
            </a:r>
            <a:endParaRPr lang="es-ES" sz="2400" dirty="0">
              <a:solidFill>
                <a:srgbClr val="C00000"/>
              </a:solidFill>
            </a:endParaRPr>
          </a:p>
        </p:txBody>
      </p:sp>
    </p:spTree>
  </p:cSld>
  <p:clrMapOvr>
    <a:masterClrMapping/>
  </p:clrMapOvr>
  <p:transition spd="med" advClick="0">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2" descr="http://www.institutojassa.edu.mx/images/general/marcos/marco5top.pn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19" name="Picture 10" descr="http://es.bloggif.com/tmp/7e7e5cbfe097b45391467fa517cfa404/text.gif?1412628095"/>
          <p:cNvPicPr>
            <a:picLocks noGrp="1" noChangeAspect="1" noChangeArrowheads="1" noCrop="1"/>
          </p:cNvPicPr>
          <p:nvPr>
            <p:ph sz="quarter" idx="1"/>
          </p:nvPr>
        </p:nvPicPr>
        <p:blipFill>
          <a:blip r:embed="rId4"/>
          <a:srcRect/>
          <a:stretch>
            <a:fillRect/>
          </a:stretch>
        </p:blipFill>
        <p:spPr bwMode="auto">
          <a:xfrm>
            <a:off x="2786050" y="928670"/>
            <a:ext cx="3571900" cy="1143008"/>
          </a:xfrm>
          <a:prstGeom prst="rect">
            <a:avLst/>
          </a:prstGeom>
          <a:noFill/>
        </p:spPr>
      </p:pic>
      <p:sp>
        <p:nvSpPr>
          <p:cNvPr id="20" name="19 CuadroTexto"/>
          <p:cNvSpPr txBox="1"/>
          <p:nvPr/>
        </p:nvSpPr>
        <p:spPr>
          <a:xfrm>
            <a:off x="1857356" y="2714620"/>
            <a:ext cx="4643470" cy="4001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s-ES" sz="2000" b="1" dirty="0" smtClean="0">
                <a:solidFill>
                  <a:schemeClr val="bg1"/>
                </a:solidFill>
              </a:rPr>
              <a:t>¿Qué es observación?</a:t>
            </a:r>
            <a:endParaRPr lang="es-ES" sz="2000" b="1" dirty="0">
              <a:solidFill>
                <a:schemeClr val="bg1"/>
              </a:solidFill>
            </a:endParaRPr>
          </a:p>
        </p:txBody>
      </p:sp>
      <p:sp>
        <p:nvSpPr>
          <p:cNvPr id="21" name="20 CuadroTexto"/>
          <p:cNvSpPr txBox="1"/>
          <p:nvPr/>
        </p:nvSpPr>
        <p:spPr>
          <a:xfrm>
            <a:off x="2786050" y="3357562"/>
            <a:ext cx="4643470"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s-ES" sz="2000" b="1" dirty="0" smtClean="0"/>
              <a:t>Tipos de Observación Educativa</a:t>
            </a:r>
            <a:endParaRPr lang="es-ES" sz="2000" b="1" dirty="0"/>
          </a:p>
        </p:txBody>
      </p:sp>
      <p:sp>
        <p:nvSpPr>
          <p:cNvPr id="22" name="21 CuadroTexto"/>
          <p:cNvSpPr txBox="1"/>
          <p:nvPr/>
        </p:nvSpPr>
        <p:spPr>
          <a:xfrm>
            <a:off x="3500430" y="4143380"/>
            <a:ext cx="4643470" cy="400110"/>
          </a:xfrm>
          <a:prstGeom prst="rect">
            <a:avLst/>
          </a:prstGeom>
          <a:solidFill>
            <a:srgbClr val="7030A0"/>
          </a:solidFill>
          <a:ln>
            <a:solidFill>
              <a:schemeClr val="bg1"/>
            </a:solidFill>
          </a:ln>
          <a:effectLst>
            <a:outerShdw blurRad="50800" dist="38100" dir="5400000" algn="t" rotWithShape="0">
              <a:prstClr val="black">
                <a:alpha val="40000"/>
              </a:prstClr>
            </a:outerShdw>
          </a:effectLst>
        </p:spPr>
        <p:txBody>
          <a:bodyPr wrap="square" rtlCol="0">
            <a:spAutoFit/>
          </a:bodyPr>
          <a:lstStyle/>
          <a:p>
            <a:r>
              <a:rPr lang="es-ES" sz="2000" b="1" dirty="0" smtClean="0">
                <a:solidFill>
                  <a:schemeClr val="bg1"/>
                </a:solidFill>
              </a:rPr>
              <a:t>Características de la Observación </a:t>
            </a:r>
            <a:endParaRPr lang="es-ES" sz="2000" b="1" dirty="0">
              <a:solidFill>
                <a:schemeClr val="bg1"/>
              </a:solidFill>
            </a:endParaRPr>
          </a:p>
        </p:txBody>
      </p:sp>
      <p:sp>
        <p:nvSpPr>
          <p:cNvPr id="23" name="22 Flecha derecha">
            <a:hlinkHover r:id="rId5" action="ppaction://hlinksldjump" highlightClick="1"/>
          </p:cNvPr>
          <p:cNvSpPr/>
          <p:nvPr/>
        </p:nvSpPr>
        <p:spPr>
          <a:xfrm>
            <a:off x="4357686" y="2786058"/>
            <a:ext cx="285752" cy="28575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25" name="24 Flecha derecha">
            <a:hlinkHover r:id="rId6" action="ppaction://hlinksldjump" highlightClick="1"/>
          </p:cNvPr>
          <p:cNvSpPr/>
          <p:nvPr/>
        </p:nvSpPr>
        <p:spPr>
          <a:xfrm>
            <a:off x="7143768" y="4214818"/>
            <a:ext cx="285752" cy="28575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26" name="25 Flecha derecha">
            <a:hlinkHover r:id="rId7" action="ppaction://hlinksldjump" highlightClick="1"/>
          </p:cNvPr>
          <p:cNvSpPr/>
          <p:nvPr/>
        </p:nvSpPr>
        <p:spPr>
          <a:xfrm>
            <a:off x="6357950" y="3429000"/>
            <a:ext cx="285752" cy="28575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80">
                                          <p:stCondLst>
                                            <p:cond delay="0"/>
                                          </p:stCondLst>
                                        </p:cTn>
                                        <p:tgtEl>
                                          <p:spTgt spid="19"/>
                                        </p:tgtEl>
                                      </p:cBhvr>
                                    </p:animEffect>
                                    <p:anim calcmode="lin" valueType="num">
                                      <p:cBhvr>
                                        <p:cTn id="8"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3" dur="26">
                                          <p:stCondLst>
                                            <p:cond delay="650"/>
                                          </p:stCondLst>
                                        </p:cTn>
                                        <p:tgtEl>
                                          <p:spTgt spid="19"/>
                                        </p:tgtEl>
                                      </p:cBhvr>
                                      <p:to x="100000" y="60000"/>
                                    </p:animScale>
                                    <p:animScale>
                                      <p:cBhvr>
                                        <p:cTn id="14" dur="166" decel="50000">
                                          <p:stCondLst>
                                            <p:cond delay="676"/>
                                          </p:stCondLst>
                                        </p:cTn>
                                        <p:tgtEl>
                                          <p:spTgt spid="19"/>
                                        </p:tgtEl>
                                      </p:cBhvr>
                                      <p:to x="100000" y="100000"/>
                                    </p:animScale>
                                    <p:animScale>
                                      <p:cBhvr>
                                        <p:cTn id="15" dur="26">
                                          <p:stCondLst>
                                            <p:cond delay="1312"/>
                                          </p:stCondLst>
                                        </p:cTn>
                                        <p:tgtEl>
                                          <p:spTgt spid="19"/>
                                        </p:tgtEl>
                                      </p:cBhvr>
                                      <p:to x="100000" y="80000"/>
                                    </p:animScale>
                                    <p:animScale>
                                      <p:cBhvr>
                                        <p:cTn id="16" dur="166" decel="50000">
                                          <p:stCondLst>
                                            <p:cond delay="1338"/>
                                          </p:stCondLst>
                                        </p:cTn>
                                        <p:tgtEl>
                                          <p:spTgt spid="19"/>
                                        </p:tgtEl>
                                      </p:cBhvr>
                                      <p:to x="100000" y="100000"/>
                                    </p:animScale>
                                    <p:animScale>
                                      <p:cBhvr>
                                        <p:cTn id="17" dur="26">
                                          <p:stCondLst>
                                            <p:cond delay="1642"/>
                                          </p:stCondLst>
                                        </p:cTn>
                                        <p:tgtEl>
                                          <p:spTgt spid="19"/>
                                        </p:tgtEl>
                                      </p:cBhvr>
                                      <p:to x="100000" y="90000"/>
                                    </p:animScale>
                                    <p:animScale>
                                      <p:cBhvr>
                                        <p:cTn id="18" dur="166" decel="50000">
                                          <p:stCondLst>
                                            <p:cond delay="1668"/>
                                          </p:stCondLst>
                                        </p:cTn>
                                        <p:tgtEl>
                                          <p:spTgt spid="19"/>
                                        </p:tgtEl>
                                      </p:cBhvr>
                                      <p:to x="100000" y="100000"/>
                                    </p:animScale>
                                    <p:animScale>
                                      <p:cBhvr>
                                        <p:cTn id="19" dur="26">
                                          <p:stCondLst>
                                            <p:cond delay="1808"/>
                                          </p:stCondLst>
                                        </p:cTn>
                                        <p:tgtEl>
                                          <p:spTgt spid="19"/>
                                        </p:tgtEl>
                                      </p:cBhvr>
                                      <p:to x="100000" y="95000"/>
                                    </p:animScale>
                                    <p:animScale>
                                      <p:cBhvr>
                                        <p:cTn id="20" dur="166" decel="50000">
                                          <p:stCondLst>
                                            <p:cond delay="1834"/>
                                          </p:stCondLst>
                                        </p:cTn>
                                        <p:tgtEl>
                                          <p:spTgt spid="19"/>
                                        </p:tgtEl>
                                      </p:cBhvr>
                                      <p:to x="100000" y="100000"/>
                                    </p:animScale>
                                  </p:childTnLst>
                                </p:cTn>
                              </p:par>
                            </p:childTnLst>
                          </p:cTn>
                        </p:par>
                        <p:par>
                          <p:cTn id="21" fill="hold">
                            <p:stCondLst>
                              <p:cond delay="2000"/>
                            </p:stCondLst>
                            <p:childTnLst>
                              <p:par>
                                <p:cTn id="22" presetID="25"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20"/>
                                        </p:tgtEl>
                                        <p:attrNameLst>
                                          <p:attrName>ppt_w</p:attrName>
                                        </p:attrNameLst>
                                      </p:cBhvr>
                                      <p:tavLst>
                                        <p:tav tm="0">
                                          <p:val>
                                            <p:strVal val="#ppt_w*.05"/>
                                          </p:val>
                                        </p:tav>
                                        <p:tav tm="100000">
                                          <p:val>
                                            <p:strVal val="#ppt_w"/>
                                          </p:val>
                                        </p:tav>
                                      </p:tavLst>
                                    </p:anim>
                                    <p:anim calcmode="lin" valueType="num">
                                      <p:cBhvr>
                                        <p:cTn id="27" dur="1000" fill="hold"/>
                                        <p:tgtEl>
                                          <p:spTgt spid="20"/>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20"/>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20"/>
                                        </p:tgtEl>
                                      </p:cBhvr>
                                    </p:animEffect>
                                  </p:childTnLst>
                                </p:cTn>
                              </p:par>
                            </p:childTnLst>
                          </p:cTn>
                        </p:par>
                        <p:par>
                          <p:cTn id="32" fill="hold">
                            <p:stCondLst>
                              <p:cond delay="3000"/>
                            </p:stCondLst>
                            <p:childTnLst>
                              <p:par>
                                <p:cTn id="33" presetID="25"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500" decel="50000" fill="hold">
                                          <p:stCondLst>
                                            <p:cond delay="0"/>
                                          </p:stCondLst>
                                        </p:cTn>
                                        <p:tgtEl>
                                          <p:spTgt spid="21"/>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21"/>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21"/>
                                        </p:tgtEl>
                                        <p:attrNameLst>
                                          <p:attrName>ppt_w</p:attrName>
                                        </p:attrNameLst>
                                      </p:cBhvr>
                                      <p:tavLst>
                                        <p:tav tm="0">
                                          <p:val>
                                            <p:strVal val="#ppt_w*.05"/>
                                          </p:val>
                                        </p:tav>
                                        <p:tav tm="100000">
                                          <p:val>
                                            <p:strVal val="#ppt_w"/>
                                          </p:val>
                                        </p:tav>
                                      </p:tavLst>
                                    </p:anim>
                                    <p:anim calcmode="lin" valueType="num">
                                      <p:cBhvr>
                                        <p:cTn id="38" dur="1000" fill="hold"/>
                                        <p:tgtEl>
                                          <p:spTgt spid="21"/>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21"/>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21"/>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21"/>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21"/>
                                        </p:tgtEl>
                                      </p:cBhvr>
                                    </p:animEffect>
                                  </p:childTnLst>
                                </p:cTn>
                              </p:par>
                            </p:childTnLst>
                          </p:cTn>
                        </p:par>
                        <p:par>
                          <p:cTn id="43" fill="hold">
                            <p:stCondLst>
                              <p:cond delay="4000"/>
                            </p:stCondLst>
                            <p:childTnLst>
                              <p:par>
                                <p:cTn id="44" presetID="25" presetClass="entr" presetSubtype="0"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 calcmode="lin" valueType="num">
                                      <p:cBhvr>
                                        <p:cTn id="46" dur="500" decel="50000" fill="hold">
                                          <p:stCondLst>
                                            <p:cond delay="0"/>
                                          </p:stCondLst>
                                        </p:cTn>
                                        <p:tgtEl>
                                          <p:spTgt spid="2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2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22"/>
                                        </p:tgtEl>
                                        <p:attrNameLst>
                                          <p:attrName>ppt_w</p:attrName>
                                        </p:attrNameLst>
                                      </p:cBhvr>
                                      <p:tavLst>
                                        <p:tav tm="0">
                                          <p:val>
                                            <p:strVal val="#ppt_w*.05"/>
                                          </p:val>
                                        </p:tav>
                                        <p:tav tm="100000">
                                          <p:val>
                                            <p:strVal val="#ppt_w"/>
                                          </p:val>
                                        </p:tav>
                                      </p:tavLst>
                                    </p:anim>
                                    <p:anim calcmode="lin" valueType="num">
                                      <p:cBhvr>
                                        <p:cTn id="49" dur="1000" fill="hold"/>
                                        <p:tgtEl>
                                          <p:spTgt spid="2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2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2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2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22"/>
                                        </p:tgtEl>
                                      </p:cBhvr>
                                    </p:animEffect>
                                  </p:childTnLst>
                                </p:cTn>
                              </p:par>
                            </p:childTnLst>
                          </p:cTn>
                        </p:par>
                        <p:par>
                          <p:cTn id="54" fill="hold">
                            <p:stCondLst>
                              <p:cond delay="5000"/>
                            </p:stCondLst>
                            <p:childTnLst>
                              <p:par>
                                <p:cTn id="55" presetID="25" presetClass="entr" presetSubtype="0"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decel="50000" fill="hold">
                                          <p:stCondLst>
                                            <p:cond delay="0"/>
                                          </p:stCondLst>
                                        </p:cTn>
                                        <p:tgtEl>
                                          <p:spTgt spid="23"/>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23"/>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23"/>
                                        </p:tgtEl>
                                        <p:attrNameLst>
                                          <p:attrName>ppt_w</p:attrName>
                                        </p:attrNameLst>
                                      </p:cBhvr>
                                      <p:tavLst>
                                        <p:tav tm="0">
                                          <p:val>
                                            <p:strVal val="#ppt_w*.05"/>
                                          </p:val>
                                        </p:tav>
                                        <p:tav tm="100000">
                                          <p:val>
                                            <p:strVal val="#ppt_w"/>
                                          </p:val>
                                        </p:tav>
                                      </p:tavLst>
                                    </p:anim>
                                    <p:anim calcmode="lin" valueType="num">
                                      <p:cBhvr>
                                        <p:cTn id="60" dur="1000" fill="hold"/>
                                        <p:tgtEl>
                                          <p:spTgt spid="23"/>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23"/>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23"/>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23"/>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23"/>
                                        </p:tgtEl>
                                      </p:cBhvr>
                                    </p:animEffect>
                                  </p:childTnLst>
                                </p:cTn>
                              </p:par>
                            </p:childTnLst>
                          </p:cTn>
                        </p:par>
                        <p:par>
                          <p:cTn id="65" fill="hold">
                            <p:stCondLst>
                              <p:cond delay="6000"/>
                            </p:stCondLst>
                            <p:childTnLst>
                              <p:par>
                                <p:cTn id="66" presetID="25" presetClass="entr" presetSubtype="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 calcmode="lin" valueType="num">
                                      <p:cBhvr>
                                        <p:cTn id="68"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69"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70"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71" dur="1000" fill="hold"/>
                                        <p:tgtEl>
                                          <p:spTgt spid="25"/>
                                        </p:tgtEl>
                                        <p:attrNameLst>
                                          <p:attrName>ppt_h</p:attrName>
                                        </p:attrNameLst>
                                      </p:cBhvr>
                                      <p:tavLst>
                                        <p:tav tm="0">
                                          <p:val>
                                            <p:strVal val="#ppt_h"/>
                                          </p:val>
                                        </p:tav>
                                        <p:tav tm="100000">
                                          <p:val>
                                            <p:strVal val="#ppt_h"/>
                                          </p:val>
                                        </p:tav>
                                      </p:tavLst>
                                    </p:anim>
                                    <p:anim calcmode="lin" valueType="num">
                                      <p:cBhvr>
                                        <p:cTn id="72"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73"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74"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75" dur="1000" decel="50000">
                                          <p:stCondLst>
                                            <p:cond delay="0"/>
                                          </p:stCondLst>
                                        </p:cTn>
                                        <p:tgtEl>
                                          <p:spTgt spid="25"/>
                                        </p:tgtEl>
                                      </p:cBhvr>
                                    </p:animEffect>
                                  </p:childTnLst>
                                </p:cTn>
                              </p:par>
                            </p:childTnLst>
                          </p:cTn>
                        </p:par>
                        <p:par>
                          <p:cTn id="76" fill="hold">
                            <p:stCondLst>
                              <p:cond delay="7000"/>
                            </p:stCondLst>
                            <p:childTnLst>
                              <p:par>
                                <p:cTn id="77" presetID="25" presetClass="entr" presetSubtype="0" fill="hold" grpId="0" nodeType="after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p:cTn id="79" dur="5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26"/>
                                        </p:tgtEl>
                                        <p:attrNameLst>
                                          <p:attrName>ppt_w</p:attrName>
                                        </p:attrNameLst>
                                      </p:cBhvr>
                                      <p:tavLst>
                                        <p:tav tm="0">
                                          <p:val>
                                            <p:strVal val="#ppt_w*.05"/>
                                          </p:val>
                                        </p:tav>
                                        <p:tav tm="100000">
                                          <p:val>
                                            <p:strVal val="#ppt_w"/>
                                          </p:val>
                                        </p:tav>
                                      </p:tavLst>
                                    </p:anim>
                                    <p:anim calcmode="lin" valueType="num">
                                      <p:cBhvr>
                                        <p:cTn id="82" dur="1000" fill="hold"/>
                                        <p:tgtEl>
                                          <p:spTgt spid="26"/>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26"/>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5"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AutoShape 2"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39940" name="AutoShape 4"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39942" name="AutoShape 6"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39944" name="AutoShape 8"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39946" name="AutoShape 10"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39948" name="AutoShape 12"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39950" name="Picture 14" descr="http://www.soloimagen.net/imagenes-animadas/Hombres/Asomando%20la%20cabeza.gif"/>
          <p:cNvPicPr>
            <a:picLocks noChangeAspect="1" noChangeArrowheads="1" noCrop="1"/>
          </p:cNvPicPr>
          <p:nvPr/>
        </p:nvPicPr>
        <p:blipFill>
          <a:blip r:embed="rId2"/>
          <a:srcRect/>
          <a:stretch>
            <a:fillRect/>
          </a:stretch>
        </p:blipFill>
        <p:spPr bwMode="auto">
          <a:xfrm>
            <a:off x="0" y="0"/>
            <a:ext cx="9144000" cy="2492896"/>
          </a:xfrm>
          <a:prstGeom prst="rect">
            <a:avLst/>
          </a:prstGeom>
          <a:noFill/>
        </p:spPr>
      </p:pic>
      <p:sp>
        <p:nvSpPr>
          <p:cNvPr id="16" name="15 Cinta perforada"/>
          <p:cNvSpPr/>
          <p:nvPr/>
        </p:nvSpPr>
        <p:spPr>
          <a:xfrm>
            <a:off x="1346078" y="2204864"/>
            <a:ext cx="6927602" cy="1530548"/>
          </a:xfrm>
          <a:prstGeom prst="flowChartPunchedTape">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¿Qué es observación?</a:t>
            </a: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hlinkClick r:id="rId3" action="ppaction://hlinksldjump"/>
              </a:rPr>
              <a:t>.</a:t>
            </a: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2" name="1 Rectángulo"/>
          <p:cNvSpPr/>
          <p:nvPr/>
        </p:nvSpPr>
        <p:spPr>
          <a:xfrm>
            <a:off x="460375" y="3573016"/>
            <a:ext cx="7723536" cy="1477328"/>
          </a:xfrm>
          <a:prstGeom prst="rect">
            <a:avLst/>
          </a:prstGeom>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just"/>
            <a:r>
              <a:rPr lang="es-E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101600">
                    <a:schemeClr val="accent2">
                      <a:satMod val="175000"/>
                      <a:alpha val="40000"/>
                    </a:schemeClr>
                  </a:glow>
                  <a:outerShdw blurRad="88000" dist="50800" dir="5040000" algn="tl">
                    <a:schemeClr val="accent4">
                      <a:tint val="80000"/>
                      <a:satMod val="250000"/>
                      <a:alpha val="45000"/>
                    </a:schemeClr>
                  </a:outerShdw>
                </a:effectLst>
                <a:latin typeface="Kristen ITC" pitchFamily="66" charset="0"/>
              </a:rPr>
              <a:t>La observación es uno de los dos medios de evaluación posibles. Todos los instrumentos de recogida de datos con finalidad de evaluar o de investigar, tales como los cuestionarios, los </a:t>
            </a:r>
            <a:r>
              <a:rPr lang="es-ES" b="1" dirty="0" err="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101600">
                    <a:schemeClr val="accent2">
                      <a:satMod val="175000"/>
                      <a:alpha val="40000"/>
                    </a:schemeClr>
                  </a:glow>
                  <a:outerShdw blurRad="88000" dist="50800" dir="5040000" algn="tl">
                    <a:schemeClr val="accent4">
                      <a:tint val="80000"/>
                      <a:satMod val="250000"/>
                      <a:alpha val="45000"/>
                    </a:schemeClr>
                  </a:outerShdw>
                </a:effectLst>
                <a:latin typeface="Kristen ITC" pitchFamily="66" charset="0"/>
              </a:rPr>
              <a:t>tests</a:t>
            </a:r>
            <a:r>
              <a:rPr lang="es-E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101600">
                    <a:schemeClr val="accent2">
                      <a:satMod val="175000"/>
                      <a:alpha val="40000"/>
                    </a:schemeClr>
                  </a:glow>
                  <a:outerShdw blurRad="88000" dist="50800" dir="5040000" algn="tl">
                    <a:schemeClr val="accent4">
                      <a:tint val="80000"/>
                      <a:satMod val="250000"/>
                      <a:alpha val="45000"/>
                    </a:schemeClr>
                  </a:outerShdw>
                </a:effectLst>
                <a:latin typeface="Kristen ITC" pitchFamily="66" charset="0"/>
              </a:rPr>
              <a:t>, las escalas de observación, las listas de comprobación, las entrevistas, etc., se pueden agrupar en dos grandes apartados: </a:t>
            </a:r>
          </a:p>
        </p:txBody>
      </p:sp>
      <p:pic>
        <p:nvPicPr>
          <p:cNvPr id="11" name="Picture 10" descr="http://es.bloggif.com/tmp/7e7e5cbfe097b45391467fa517cfa404/text.gif?1412628095">
            <a:hlinkHover r:id="rId3" action="ppaction://hlinksldjump"/>
          </p:cNvPr>
          <p:cNvPicPr>
            <a:picLocks noGrp="1" noChangeAspect="1" noChangeArrowheads="1" noCrop="1"/>
          </p:cNvPicPr>
          <p:nvPr>
            <p:ph sz="quarter" idx="1"/>
          </p:nvPr>
        </p:nvPicPr>
        <p:blipFill>
          <a:blip r:embed="rId4"/>
          <a:srcRect/>
          <a:stretch>
            <a:fillRect/>
          </a:stretch>
        </p:blipFill>
        <p:spPr bwMode="auto">
          <a:xfrm>
            <a:off x="8027781" y="6357958"/>
            <a:ext cx="1116219" cy="357190"/>
          </a:xfrm>
          <a:prstGeom prst="rect">
            <a:avLst/>
          </a:prstGeom>
          <a:noFill/>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path" presetSubtype="0" accel="50000" decel="50000" fill="hold" grpId="0" nodeType="afterEffect">
                                  <p:stCondLst>
                                    <p:cond delay="0"/>
                                  </p:stCondLst>
                                  <p:childTnLst>
                                    <p:animMotion origin="layout" path="M 0 0  C 0.008 0.01066  0.017 0.02131  0.021 0.03463  C 0.025 0.04929  0.027 0.0666  0.029 0.08392  C 0.031 0.10124  0.029 0.11589  0.027 0.13188  C 0.025 0.14653  0.022 0.16252  0.015 0.17584  C 0.009 0.18916  -0.001 0.19981  -0.012 0.20781  C -0.022 0.2158  -0.034 0.22113  -0.046 0.22379  C -0.058 0.22646  -0.07 0.22646  -0.081 0.22379  C -0.093 0.22113  -0.104 0.21447  -0.113 0.20381  C -0.122 0.19449  -0.13 0.1825  -0.134 0.16784  C -0.139 0.15452  -0.141 0.13587  -0.141 0.12122  C -0.142 0.10657  -0.141 0.08925  -0.136 0.0746  C -0.131 0.06128  -0.122 0.05062  -0.11 0.04529  C -0.098 0.0413  -0.086 0.04662  -0.078 0.05595  C -0.071 0.06527  -0.066 0.07993  -0.065 0.09724  C -0.065 0.11456  -0.066 0.13055  -0.071 0.14387  C -0.076 0.15719  -0.075 0.15985  -0.095 0.17717  C -0.113 0.19582  -0.131 0.19049  -0.142 0.19182  C -0.153 0.19182  -0.162 0.18649  -0.173 0.18117  C -0.185 0.17451  -0.195 0.16252  -0.202 0.15186  C -0.209 0.1412  -0.212 0.12788  -0.216 0.10657  C -0.219 0.08525  -0.219 0.0746  -0.219 0.05861  C -0.219 0.04263  -0.219 0.02664  -0.219 0.01066  E" pathEditMode="relative" ptsTypes="">
                                      <p:cBhvr>
                                        <p:cTn id="6" dur="2000" fill="hold"/>
                                        <p:tgtEl>
                                          <p:spTgt spid="16"/>
                                        </p:tgtEl>
                                        <p:attrNameLst>
                                          <p:attrName>ppt_x</p:attrName>
                                          <p:attrName>ppt_y</p:attrName>
                                        </p:attrNameLst>
                                      </p:cBhvr>
                                    </p:animMotion>
                                  </p:childTnLst>
                                </p:cTn>
                              </p:par>
                            </p:childTnLst>
                          </p:cTn>
                        </p:par>
                        <p:par>
                          <p:cTn id="7" fill="hold">
                            <p:stCondLst>
                              <p:cond delay="2000"/>
                            </p:stCondLst>
                            <p:childTnLst>
                              <p:par>
                                <p:cTn id="8" presetID="2" presetClass="entr" presetSubtype="4"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AutoShape 2" descr="http://www.soloimagen.net/imagenes-animadas/Hombres/Asomando%20la%20cabeza.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38920" name="Picture 8" descr="C:\Users\valeria\Pictures\Sin título-9.png"/>
          <p:cNvPicPr>
            <a:picLocks noChangeAspect="1" noChangeArrowheads="1"/>
          </p:cNvPicPr>
          <p:nvPr/>
        </p:nvPicPr>
        <p:blipFill>
          <a:blip r:embed="rId2"/>
          <a:srcRect/>
          <a:stretch>
            <a:fillRect/>
          </a:stretch>
        </p:blipFill>
        <p:spPr bwMode="auto">
          <a:xfrm>
            <a:off x="428596" y="2214554"/>
            <a:ext cx="4162425" cy="5429250"/>
          </a:xfrm>
          <a:prstGeom prst="rect">
            <a:avLst/>
          </a:prstGeom>
          <a:noFill/>
        </p:spPr>
      </p:pic>
      <p:sp>
        <p:nvSpPr>
          <p:cNvPr id="3" name="2 Rectángulo"/>
          <p:cNvSpPr/>
          <p:nvPr/>
        </p:nvSpPr>
        <p:spPr>
          <a:xfrm>
            <a:off x="339064" y="548680"/>
            <a:ext cx="5313055" cy="1200329"/>
          </a:xfrm>
          <a:prstGeom prst="rect">
            <a:avLst/>
          </a:prstGeom>
        </p:spPr>
        <p:txBody>
          <a:bodyPr wrap="square">
            <a:spAutoFit/>
          </a:bodyPr>
          <a:lstStyle/>
          <a:p>
            <a:pPr algn="just"/>
            <a:r>
              <a:rPr lang="es-E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1">
                      <a:lumMod val="50000"/>
                      <a:alpha val="60000"/>
                    </a:schemeClr>
                  </a:glow>
                  <a:outerShdw blurRad="50800" dist="39000" dir="5460000" algn="tl">
                    <a:srgbClr val="000000">
                      <a:alpha val="38000"/>
                    </a:srgbClr>
                  </a:outerShdw>
                </a:effectLst>
              </a:rPr>
              <a:t>- </a:t>
            </a:r>
            <a:r>
              <a:rPr lang="es-E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01600">
                    <a:schemeClr val="accent1">
                      <a:lumMod val="50000"/>
                      <a:alpha val="60000"/>
                    </a:schemeClr>
                  </a:glow>
                  <a:outerShdw blurRad="50800" dist="39000" dir="5460000" algn="tl">
                    <a:srgbClr val="000000">
                      <a:alpha val="38000"/>
                    </a:srgbClr>
                  </a:outerShdw>
                </a:effectLst>
                <a:latin typeface="Kristen ITC" pitchFamily="66" charset="0"/>
              </a:rPr>
              <a:t>Observación: el agente evaluador ve y oye la conducta manifestada de un o unos sujetos evaluado/s que actúa/n solo o interacciona/n con otros. </a:t>
            </a:r>
          </a:p>
        </p:txBody>
      </p:sp>
      <p:sp>
        <p:nvSpPr>
          <p:cNvPr id="4" name="3 Rectángulo"/>
          <p:cNvSpPr/>
          <p:nvPr/>
        </p:nvSpPr>
        <p:spPr>
          <a:xfrm>
            <a:off x="4355976" y="4221088"/>
            <a:ext cx="4572000" cy="2031325"/>
          </a:xfrm>
          <a:prstGeom prst="rect">
            <a:avLst/>
          </a:prstGeom>
        </p:spPr>
        <p:txBody>
          <a:bodyPr>
            <a:spAutoFit/>
          </a:bodyPr>
          <a:lstStyle/>
          <a:p>
            <a:pPr algn="just"/>
            <a:r>
              <a:rPr lang="es-ES" dirty="0">
                <a:latin typeface="Kristen ITC" pitchFamily="66" charset="0"/>
              </a:rPr>
              <a:t>- </a:t>
            </a:r>
            <a:r>
              <a:rPr lang="es-ES" b="1" spc="50" dirty="0">
                <a:ln w="12700" cmpd="sng">
                  <a:solidFill>
                    <a:schemeClr val="accent6">
                      <a:satMod val="120000"/>
                      <a:shade val="80000"/>
                    </a:schemeClr>
                  </a:solidFill>
                  <a:prstDash val="solid"/>
                </a:ln>
                <a:solidFill>
                  <a:schemeClr val="accent6">
                    <a:tint val="1000"/>
                  </a:schemeClr>
                </a:solidFill>
                <a:effectLst>
                  <a:glow rad="139700">
                    <a:schemeClr val="accent1">
                      <a:satMod val="175000"/>
                      <a:alpha val="40000"/>
                    </a:schemeClr>
                  </a:glow>
                </a:effectLst>
                <a:latin typeface="Kristen ITC" pitchFamily="66" charset="0"/>
              </a:rPr>
              <a:t>Serie de preguntas, más o menos problemáticas, que hace oralmente o presenta escritas el agente evaluador al sujeto o sujetos evaluados, a la que éste o éstos han de responder. Tenemos entrevistas, cuestionarios, encuestas, </a:t>
            </a:r>
            <a:r>
              <a:rPr lang="es-ES" b="1" spc="50" dirty="0" err="1">
                <a:ln w="12700" cmpd="sng">
                  <a:solidFill>
                    <a:schemeClr val="accent6">
                      <a:satMod val="120000"/>
                      <a:shade val="80000"/>
                    </a:schemeClr>
                  </a:solidFill>
                  <a:prstDash val="solid"/>
                </a:ln>
                <a:solidFill>
                  <a:schemeClr val="accent6">
                    <a:tint val="1000"/>
                  </a:schemeClr>
                </a:solidFill>
                <a:effectLst>
                  <a:glow rad="139700">
                    <a:schemeClr val="accent1">
                      <a:satMod val="175000"/>
                      <a:alpha val="40000"/>
                    </a:schemeClr>
                  </a:glow>
                </a:effectLst>
                <a:latin typeface="Kristen ITC" pitchFamily="66" charset="0"/>
              </a:rPr>
              <a:t>tests</a:t>
            </a:r>
            <a:r>
              <a:rPr lang="es-ES" b="1" spc="50" dirty="0">
                <a:ln w="12700" cmpd="sng">
                  <a:solidFill>
                    <a:schemeClr val="accent6">
                      <a:satMod val="120000"/>
                      <a:shade val="80000"/>
                    </a:schemeClr>
                  </a:solidFill>
                  <a:prstDash val="solid"/>
                </a:ln>
                <a:solidFill>
                  <a:schemeClr val="accent6">
                    <a:tint val="1000"/>
                  </a:schemeClr>
                </a:solidFill>
                <a:effectLst>
                  <a:glow rad="139700">
                    <a:schemeClr val="accent1">
                      <a:satMod val="175000"/>
                      <a:alpha val="40000"/>
                    </a:schemeClr>
                  </a:glow>
                </a:effectLst>
                <a:latin typeface="Kristen ITC" pitchFamily="66" charset="0"/>
              </a:rPr>
              <a:t>.</a:t>
            </a:r>
          </a:p>
        </p:txBody>
      </p:sp>
      <p:pic>
        <p:nvPicPr>
          <p:cNvPr id="1026" name="Picture 2" descr="C:\Users\DocenciaIntercolegia\Documents\Sin título-1.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652119" y="7937"/>
            <a:ext cx="3334216" cy="3933503"/>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10" descr="http://es.bloggif.com/tmp/7e7e5cbfe097b45391467fa517cfa404/text.gif?1412628095">
            <a:hlinkHover r:id="rId4" action="ppaction://hlinksldjump"/>
          </p:cNvPr>
          <p:cNvPicPr>
            <a:picLocks noGrp="1" noChangeAspect="1" noChangeArrowheads="1" noCrop="1"/>
          </p:cNvPicPr>
          <p:nvPr>
            <p:ph sz="quarter" idx="1"/>
          </p:nvPr>
        </p:nvPicPr>
        <p:blipFill>
          <a:blip r:embed="rId5"/>
          <a:srcRect/>
          <a:stretch>
            <a:fillRect/>
          </a:stretch>
        </p:blipFill>
        <p:spPr bwMode="auto">
          <a:xfrm>
            <a:off x="8027781" y="6500810"/>
            <a:ext cx="1116219" cy="357190"/>
          </a:xfrm>
          <a:prstGeom prst="rect">
            <a:avLst/>
          </a:prstGeom>
          <a:noFill/>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afterEffect">
                                  <p:stCondLst>
                                    <p:cond delay="0"/>
                                  </p:stCondLst>
                                  <p:childTnLst>
                                    <p:set>
                                      <p:cBhvr>
                                        <p:cTn id="6" dur="1" fill="hold">
                                          <p:stCondLst>
                                            <p:cond delay="0"/>
                                          </p:stCondLst>
                                        </p:cTn>
                                        <p:tgtEl>
                                          <p:spTgt spid="38920"/>
                                        </p:tgtEl>
                                        <p:attrNameLst>
                                          <p:attrName>style.visibility</p:attrName>
                                        </p:attrNameLst>
                                      </p:cBhvr>
                                      <p:to>
                                        <p:strVal val="visible"/>
                                      </p:to>
                                    </p:set>
                                    <p:anim calcmode="lin" valueType="num">
                                      <p:cBhvr>
                                        <p:cTn id="7" dur="1000" fill="hold"/>
                                        <p:tgtEl>
                                          <p:spTgt spid="3892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8920"/>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8920"/>
                                        </p:tgtEl>
                                        <p:attrNameLst>
                                          <p:attrName>ppt_y</p:attrName>
                                        </p:attrNameLst>
                                      </p:cBhvr>
                                      <p:tavLst>
                                        <p:tav tm="0">
                                          <p:val>
                                            <p:strVal val="#ppt_y"/>
                                          </p:val>
                                        </p:tav>
                                        <p:tav tm="100000">
                                          <p:val>
                                            <p:strVal val="#ppt_y"/>
                                          </p:val>
                                        </p:tav>
                                      </p:tavLst>
                                    </p:anim>
                                    <p:animEffect transition="in" filter="fade">
                                      <p:cBhvr>
                                        <p:cTn id="10" dur="1000"/>
                                        <p:tgtEl>
                                          <p:spTgt spid="38920"/>
                                        </p:tgtEl>
                                      </p:cBhvr>
                                    </p:animEffect>
                                  </p:childTnLst>
                                </p:cTn>
                              </p:par>
                            </p:childTnLst>
                          </p:cTn>
                        </p:par>
                        <p:par>
                          <p:cTn id="11" fill="hold">
                            <p:stCondLst>
                              <p:cond delay="1000"/>
                            </p:stCondLst>
                            <p:childTnLst>
                              <p:par>
                                <p:cTn id="12" presetID="2" presetClass="entr" presetSubtype="4" fill="hold" nodeType="after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additive="base">
                                        <p:cTn id="14" dur="500" fill="hold"/>
                                        <p:tgtEl>
                                          <p:spTgt spid="1026"/>
                                        </p:tgtEl>
                                        <p:attrNameLst>
                                          <p:attrName>ppt_x</p:attrName>
                                        </p:attrNameLst>
                                      </p:cBhvr>
                                      <p:tavLst>
                                        <p:tav tm="0">
                                          <p:val>
                                            <p:strVal val="#ppt_x"/>
                                          </p:val>
                                        </p:tav>
                                        <p:tav tm="100000">
                                          <p:val>
                                            <p:strVal val="#ppt_x"/>
                                          </p:val>
                                        </p:tav>
                                      </p:tavLst>
                                    </p:anim>
                                    <p:anim calcmode="lin" valueType="num">
                                      <p:cBhvr additive="base">
                                        <p:cTn id="15"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285728"/>
            <a:ext cx="4572000" cy="4893647"/>
          </a:xfrm>
          <a:prstGeom prst="rect">
            <a:avLst/>
          </a:prstGeom>
        </p:spPr>
        <p:txBody>
          <a:bodyPr>
            <a:spAutoFit/>
          </a:bodyPr>
          <a:lstStyle/>
          <a:p>
            <a:pPr algn="just"/>
            <a:r>
              <a:rPr lang="es-ES" sz="2400" b="1" i="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Observación Casual:</a:t>
            </a:r>
            <a:r>
              <a:rPr lang="es-ES"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La cual consiste en una observación incidental, al azar, que se puede realizar en cualquier momento de la jornada diaria, cuando un hecho llama la atención al observador, por ejemplo, cuando un niño realiza una actividad completamente diferente a la de sus compañeros a pesar de las instrucciones dadas, lo cual sugiere una observación de tipo incidental.</a:t>
            </a:r>
            <a:endParaRPr lang="es-ES" sz="2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1026" name="Picture 2" descr="C:\Users\valeria\Pictures\k.png"/>
          <p:cNvPicPr>
            <a:picLocks noChangeAspect="1" noChangeArrowheads="1"/>
          </p:cNvPicPr>
          <p:nvPr/>
        </p:nvPicPr>
        <p:blipFill>
          <a:blip r:embed="rId2"/>
          <a:srcRect/>
          <a:stretch>
            <a:fillRect/>
          </a:stretch>
        </p:blipFill>
        <p:spPr bwMode="auto">
          <a:xfrm>
            <a:off x="5072066" y="3786190"/>
            <a:ext cx="4071934" cy="2893521"/>
          </a:xfrm>
          <a:prstGeom prst="rect">
            <a:avLst/>
          </a:prstGeom>
          <a:noFill/>
        </p:spPr>
      </p:pic>
      <p:pic>
        <p:nvPicPr>
          <p:cNvPr id="6" name="Picture 10" descr="http://es.bloggif.com/tmp/7e7e5cbfe097b45391467fa517cfa404/text.gif?1412628095">
            <a:hlinkHover r:id="rId3" action="ppaction://hlinksldjump"/>
          </p:cNvPr>
          <p:cNvPicPr>
            <a:picLocks noGrp="1" noChangeAspect="1" noChangeArrowheads="1" noCrop="1"/>
          </p:cNvPicPr>
          <p:nvPr>
            <p:ph sz="quarter" idx="1"/>
          </p:nvPr>
        </p:nvPicPr>
        <p:blipFill>
          <a:blip r:embed="rId4"/>
          <a:srcRect/>
          <a:stretch>
            <a:fillRect/>
          </a:stretch>
        </p:blipFill>
        <p:spPr bwMode="auto">
          <a:xfrm>
            <a:off x="8027781" y="6500810"/>
            <a:ext cx="1116219" cy="357190"/>
          </a:xfrm>
          <a:prstGeom prst="rect">
            <a:avLst/>
          </a:prstGeom>
          <a:noFill/>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44" y="285728"/>
            <a:ext cx="4572000" cy="2554545"/>
          </a:xfrm>
          <a:prstGeom prst="rect">
            <a:avLst/>
          </a:prstGeom>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just"/>
            <a:r>
              <a:rPr lang="es-ES" sz="2000" b="1" i="1" dirty="0" smtClean="0">
                <a:ln w="50800"/>
                <a:solidFill>
                  <a:schemeClr val="bg1">
                    <a:shade val="50000"/>
                  </a:schemeClr>
                </a:solidFill>
              </a:rPr>
              <a:t>Observación Focalizada:</a:t>
            </a:r>
            <a:r>
              <a:rPr lang="es-ES" sz="2000" b="1" dirty="0" smtClean="0">
                <a:ln w="50800"/>
                <a:solidFill>
                  <a:schemeClr val="bg1">
                    <a:shade val="50000"/>
                  </a:schemeClr>
                </a:solidFill>
              </a:rPr>
              <a:t> Consiste en la observación de un niño o niña en relación a un aspecto determinado. Se llama focalizada porque existe un foco de interés, por ejemplo, observar el desarrollo de la motricidad fina de un niño mediante actividades de rasgado de papel y pintar.</a:t>
            </a:r>
            <a:endParaRPr lang="es-ES" sz="2000" b="1" dirty="0">
              <a:ln w="50800"/>
              <a:solidFill>
                <a:schemeClr val="bg1">
                  <a:shade val="50000"/>
                </a:schemeClr>
              </a:solidFill>
            </a:endParaRPr>
          </a:p>
        </p:txBody>
      </p:sp>
      <p:pic>
        <p:nvPicPr>
          <p:cNvPr id="2050" name="Picture 2" descr="C:\Users\valeria\Pictures\motri fina.png"/>
          <p:cNvPicPr>
            <a:picLocks noChangeAspect="1" noChangeArrowheads="1"/>
          </p:cNvPicPr>
          <p:nvPr/>
        </p:nvPicPr>
        <p:blipFill>
          <a:blip r:embed="rId2"/>
          <a:srcRect/>
          <a:stretch>
            <a:fillRect/>
          </a:stretch>
        </p:blipFill>
        <p:spPr bwMode="auto">
          <a:xfrm>
            <a:off x="1428728" y="2214554"/>
            <a:ext cx="7429552" cy="4413867"/>
          </a:xfrm>
          <a:prstGeom prst="rect">
            <a:avLst/>
          </a:prstGeom>
          <a:noFill/>
        </p:spPr>
      </p:pic>
      <p:pic>
        <p:nvPicPr>
          <p:cNvPr id="6" name="Picture 10" descr="http://es.bloggif.com/tmp/7e7e5cbfe097b45391467fa517cfa404/text.gif?1412628095">
            <a:hlinkHover r:id="rId3" action="ppaction://hlinksldjump"/>
          </p:cNvPr>
          <p:cNvPicPr>
            <a:picLocks noGrp="1" noChangeAspect="1" noChangeArrowheads="1" noCrop="1"/>
          </p:cNvPicPr>
          <p:nvPr>
            <p:ph sz="quarter" idx="1"/>
          </p:nvPr>
        </p:nvPicPr>
        <p:blipFill>
          <a:blip r:embed="rId4"/>
          <a:srcRect/>
          <a:stretch>
            <a:fillRect/>
          </a:stretch>
        </p:blipFill>
        <p:spPr bwMode="auto">
          <a:xfrm>
            <a:off x="8027781" y="6357958"/>
            <a:ext cx="1116219" cy="357190"/>
          </a:xfrm>
          <a:prstGeom prst="rect">
            <a:avLst/>
          </a:prstGeom>
          <a:noFill/>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357166"/>
            <a:ext cx="4572000" cy="2554545"/>
          </a:xfrm>
          <a:prstGeom prst="rect">
            <a:avLst/>
          </a:prstGeom>
        </p:spPr>
        <p:txBody>
          <a:bodyPr>
            <a:spAutoFit/>
          </a:bodyPr>
          <a:lstStyle/>
          <a:p>
            <a:pPr algn="just"/>
            <a:r>
              <a:rPr lang="es-ES" sz="2000" b="1" i="1" dirty="0" smtClean="0">
                <a:ln w="12700">
                  <a:solidFill>
                    <a:schemeClr val="tx2">
                      <a:satMod val="155000"/>
                    </a:schemeClr>
                  </a:solidFill>
                  <a:prstDash val="solid"/>
                </a:ln>
                <a:solidFill>
                  <a:schemeClr val="bg2">
                    <a:tint val="85000"/>
                    <a:satMod val="155000"/>
                  </a:schemeClr>
                </a:solidFill>
                <a:effectLst>
                  <a:glow rad="101600">
                    <a:schemeClr val="accent2">
                      <a:satMod val="175000"/>
                      <a:alpha val="40000"/>
                    </a:schemeClr>
                  </a:glow>
                  <a:outerShdw blurRad="41275" dist="20320" dir="1800000" algn="tl" rotWithShape="0">
                    <a:srgbClr val="000000">
                      <a:alpha val="40000"/>
                    </a:srgbClr>
                  </a:outerShdw>
                </a:effectLst>
              </a:rPr>
              <a:t>Observación Participativa:</a:t>
            </a:r>
            <a:r>
              <a:rPr lang="es-ES" sz="2000" b="1" dirty="0" smtClean="0">
                <a:ln w="12700">
                  <a:solidFill>
                    <a:schemeClr val="tx2">
                      <a:satMod val="155000"/>
                    </a:schemeClr>
                  </a:solidFill>
                  <a:prstDash val="solid"/>
                </a:ln>
                <a:solidFill>
                  <a:schemeClr val="bg2">
                    <a:tint val="85000"/>
                    <a:satMod val="155000"/>
                  </a:schemeClr>
                </a:solidFill>
                <a:effectLst>
                  <a:glow rad="101600">
                    <a:schemeClr val="accent2">
                      <a:satMod val="175000"/>
                      <a:alpha val="40000"/>
                    </a:schemeClr>
                  </a:glow>
                  <a:outerShdw blurRad="41275" dist="20320" dir="1800000" algn="tl" rotWithShape="0">
                    <a:srgbClr val="000000">
                      <a:alpha val="40000"/>
                    </a:srgbClr>
                  </a:outerShdw>
                </a:effectLst>
              </a:rPr>
              <a:t> G</a:t>
            </a:r>
            <a:r>
              <a:rPr lang="es-ES" sz="2000" b="1" dirty="0" smtClean="0">
                <a:ln w="12700">
                  <a:solidFill>
                    <a:schemeClr val="tx2">
                      <a:satMod val="155000"/>
                    </a:schemeClr>
                  </a:solidFill>
                  <a:prstDash val="solid"/>
                </a:ln>
                <a:solidFill>
                  <a:schemeClr val="bg2">
                    <a:tint val="85000"/>
                    <a:satMod val="155000"/>
                  </a:schemeClr>
                </a:solidFill>
                <a:effectLst>
                  <a:glow rad="101600">
                    <a:schemeClr val="accent2">
                      <a:satMod val="175000"/>
                      <a:alpha val="40000"/>
                    </a:schemeClr>
                  </a:glow>
                  <a:outerShdw blurRad="41275" dist="20320" dir="1800000" algn="tl" rotWithShape="0">
                    <a:srgbClr val="000000">
                      <a:alpha val="40000"/>
                    </a:srgbClr>
                  </a:outerShdw>
                </a:effectLst>
              </a:rPr>
              <a:t>enera </a:t>
            </a:r>
            <a:r>
              <a:rPr lang="es-ES" sz="2000" b="1" dirty="0" smtClean="0">
                <a:ln w="12700">
                  <a:solidFill>
                    <a:schemeClr val="tx2">
                      <a:satMod val="155000"/>
                    </a:schemeClr>
                  </a:solidFill>
                  <a:prstDash val="solid"/>
                </a:ln>
                <a:solidFill>
                  <a:schemeClr val="bg2">
                    <a:tint val="85000"/>
                    <a:satMod val="155000"/>
                  </a:schemeClr>
                </a:solidFill>
                <a:effectLst>
                  <a:glow rad="101600">
                    <a:schemeClr val="accent2">
                      <a:satMod val="175000"/>
                      <a:alpha val="40000"/>
                    </a:schemeClr>
                  </a:glow>
                  <a:outerShdw blurRad="41275" dist="20320" dir="1800000" algn="tl" rotWithShape="0">
                    <a:srgbClr val="000000">
                      <a:alpha val="40000"/>
                    </a:srgbClr>
                  </a:outerShdw>
                </a:effectLst>
              </a:rPr>
              <a:t>interacción del docente para comprender y apreciar aquellos aspectos difíciles de observar en forma natural, por ejemplo, cuando la docente participa directamente en las actividades de los niños como los juegos, con el fin de percibir las capacidades individuales de los niños</a:t>
            </a:r>
            <a:r>
              <a:rPr lang="es-ES" sz="2000" b="1" dirty="0" smtClean="0">
                <a:ln w="12700">
                  <a:solidFill>
                    <a:schemeClr val="tx2">
                      <a:satMod val="155000"/>
                    </a:schemeClr>
                  </a:solidFill>
                  <a:prstDash val="solid"/>
                </a:ln>
                <a:solidFill>
                  <a:schemeClr val="bg2">
                    <a:tint val="85000"/>
                    <a:satMod val="155000"/>
                  </a:schemeClr>
                </a:solidFill>
                <a:effectLst>
                  <a:glow rad="101600">
                    <a:schemeClr val="accent2">
                      <a:satMod val="175000"/>
                      <a:alpha val="40000"/>
                    </a:schemeClr>
                  </a:glow>
                  <a:outerShdw blurRad="41275" dist="20320" dir="1800000" algn="tl" rotWithShape="0">
                    <a:srgbClr val="000000">
                      <a:alpha val="40000"/>
                    </a:srgbClr>
                  </a:outerShdw>
                </a:effectLst>
              </a:rPr>
              <a:t>.</a:t>
            </a:r>
            <a:endParaRPr lang="es-ES" sz="2000" b="1" dirty="0" smtClean="0">
              <a:ln w="12700">
                <a:solidFill>
                  <a:schemeClr val="tx2">
                    <a:satMod val="155000"/>
                  </a:schemeClr>
                </a:solidFill>
                <a:prstDash val="solid"/>
              </a:ln>
              <a:solidFill>
                <a:schemeClr val="bg2">
                  <a:tint val="85000"/>
                  <a:satMod val="155000"/>
                </a:schemeClr>
              </a:solidFill>
              <a:effectLst>
                <a:glow rad="101600">
                  <a:schemeClr val="accent2">
                    <a:satMod val="175000"/>
                    <a:alpha val="40000"/>
                  </a:schemeClr>
                </a:glow>
                <a:outerShdw blurRad="41275" dist="20320" dir="1800000" algn="tl" rotWithShape="0">
                  <a:srgbClr val="000000">
                    <a:alpha val="40000"/>
                  </a:srgbClr>
                </a:outerShdw>
              </a:effectLst>
            </a:endParaRPr>
          </a:p>
        </p:txBody>
      </p:sp>
      <p:sp>
        <p:nvSpPr>
          <p:cNvPr id="5" name="4 Rectángulo"/>
          <p:cNvSpPr/>
          <p:nvPr/>
        </p:nvSpPr>
        <p:spPr>
          <a:xfrm>
            <a:off x="4572000" y="3687901"/>
            <a:ext cx="4572000" cy="3170099"/>
          </a:xfrm>
          <a:prstGeom prst="rect">
            <a:avLst/>
          </a:prstGeom>
        </p:spPr>
        <p:txBody>
          <a:bodyPr>
            <a:spAutoFit/>
          </a:bodyPr>
          <a:lstStyle/>
          <a:p>
            <a:pPr algn="just"/>
            <a:r>
              <a:rPr lang="es-ES" sz="2000" b="1" i="1" dirty="0" smtClean="0">
                <a:solidFill>
                  <a:schemeClr val="bg1"/>
                </a:solidFill>
                <a:effectLst>
                  <a:glow rad="228600">
                    <a:schemeClr val="accent2">
                      <a:satMod val="175000"/>
                      <a:alpha val="40000"/>
                    </a:schemeClr>
                  </a:glow>
                </a:effectLst>
              </a:rPr>
              <a:t>Observación No Participativa:</a:t>
            </a:r>
            <a:r>
              <a:rPr lang="es-ES" sz="2000" b="1" dirty="0" smtClean="0">
                <a:solidFill>
                  <a:schemeClr val="bg1"/>
                </a:solidFill>
                <a:effectLst>
                  <a:glow rad="228600">
                    <a:schemeClr val="accent2">
                      <a:satMod val="175000"/>
                      <a:alpha val="40000"/>
                    </a:schemeClr>
                  </a:glow>
                </a:effectLst>
              </a:rPr>
              <a:t> Es aquella en la cual se recoge la información desde afuera, sin intervenir para nada en el grupo social, hecho o fenómeno investigado. En muchas ocasiones las observaciones son de este tipo, ya que las mismas se realizan mediante instrumentos previamente establecidos que no ameritan la participación directa del observador.</a:t>
            </a:r>
            <a:endParaRPr lang="es-ES" sz="2000" dirty="0">
              <a:solidFill>
                <a:schemeClr val="bg1"/>
              </a:solidFill>
              <a:effectLst>
                <a:glow rad="228600">
                  <a:schemeClr val="accent2">
                    <a:satMod val="175000"/>
                    <a:alpha val="40000"/>
                  </a:schemeClr>
                </a:glow>
              </a:effectLst>
            </a:endParaRPr>
          </a:p>
        </p:txBody>
      </p:sp>
      <p:pic>
        <p:nvPicPr>
          <p:cNvPr id="4098" name="Picture 2" descr="https://encrypted-tbn1.gstatic.com/images?q=tbn:ANd9GcS2cQcsjiJHf8ANpRMUNilppAFQ1lMBSeAPSTc9STM8kYG_piy9"/>
          <p:cNvPicPr>
            <a:picLocks noChangeAspect="1" noChangeArrowheads="1"/>
          </p:cNvPicPr>
          <p:nvPr/>
        </p:nvPicPr>
        <p:blipFill>
          <a:blip r:embed="rId2"/>
          <a:srcRect/>
          <a:stretch>
            <a:fillRect/>
          </a:stretch>
        </p:blipFill>
        <p:spPr bwMode="auto">
          <a:xfrm>
            <a:off x="500034" y="3571876"/>
            <a:ext cx="3771898" cy="3143248"/>
          </a:xfrm>
          <a:prstGeom prst="rect">
            <a:avLst/>
          </a:prstGeom>
          <a:noFill/>
        </p:spPr>
      </p:pic>
      <p:pic>
        <p:nvPicPr>
          <p:cNvPr id="4099" name="Picture 3" descr="C:\Users\valeria\Pictures\PARTI.png"/>
          <p:cNvPicPr>
            <a:picLocks noChangeAspect="1" noChangeArrowheads="1"/>
          </p:cNvPicPr>
          <p:nvPr/>
        </p:nvPicPr>
        <p:blipFill>
          <a:blip r:embed="rId3"/>
          <a:srcRect/>
          <a:stretch>
            <a:fillRect/>
          </a:stretch>
        </p:blipFill>
        <p:spPr bwMode="auto">
          <a:xfrm>
            <a:off x="4786314" y="428604"/>
            <a:ext cx="4551854" cy="2933707"/>
          </a:xfrm>
          <a:prstGeom prst="rect">
            <a:avLst/>
          </a:prstGeom>
          <a:noFill/>
        </p:spPr>
      </p:pic>
      <p:pic>
        <p:nvPicPr>
          <p:cNvPr id="8" name="Picture 10" descr="http://es.bloggif.com/tmp/7e7e5cbfe097b45391467fa517cfa404/text.gif?1412628095">
            <a:hlinkHover r:id="rId4" action="ppaction://hlinksldjump"/>
          </p:cNvPr>
          <p:cNvPicPr>
            <a:picLocks noGrp="1" noChangeAspect="1" noChangeArrowheads="1" noCrop="1"/>
          </p:cNvPicPr>
          <p:nvPr>
            <p:ph sz="quarter" idx="1"/>
          </p:nvPr>
        </p:nvPicPr>
        <p:blipFill>
          <a:blip r:embed="rId5"/>
          <a:srcRect/>
          <a:stretch>
            <a:fillRect/>
          </a:stretch>
        </p:blipFill>
        <p:spPr bwMode="auto">
          <a:xfrm>
            <a:off x="8027781" y="6500810"/>
            <a:ext cx="1116219" cy="357190"/>
          </a:xfrm>
          <a:prstGeom prst="rect">
            <a:avLst/>
          </a:prstGeom>
          <a:noFill/>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2000"/>
                                        <p:tgtEl>
                                          <p:spTgt spid="4099"/>
                                        </p:tgtEl>
                                      </p:cBhvr>
                                    </p:animEffect>
                                  </p:childTnLst>
                                </p:cTn>
                              </p:par>
                            </p:childTnLst>
                          </p:cTn>
                        </p:par>
                        <p:par>
                          <p:cTn id="8" fill="hold">
                            <p:stCondLst>
                              <p:cond delay="2000"/>
                            </p:stCondLst>
                            <p:childTnLst>
                              <p:par>
                                <p:cTn id="9" presetID="17" presetClass="entr" presetSubtype="1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500" fill="hold"/>
                                        <p:tgtEl>
                                          <p:spTgt spid="4098"/>
                                        </p:tgtEl>
                                        <p:attrNameLst>
                                          <p:attrName>ppt_w</p:attrName>
                                        </p:attrNameLst>
                                      </p:cBhvr>
                                      <p:tavLst>
                                        <p:tav tm="0">
                                          <p:val>
                                            <p:fltVal val="0"/>
                                          </p:val>
                                        </p:tav>
                                        <p:tav tm="100000">
                                          <p:val>
                                            <p:strVal val="#ppt_w"/>
                                          </p:val>
                                        </p:tav>
                                      </p:tavLst>
                                    </p:anim>
                                    <p:anim calcmode="lin" valueType="num">
                                      <p:cBhvr>
                                        <p:cTn id="12" dur="5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357686" y="928670"/>
            <a:ext cx="4572000" cy="1200329"/>
          </a:xfrm>
          <a:prstGeom prst="rect">
            <a:avLst/>
          </a:prstGeom>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s-ES"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Observación Directa:</a:t>
            </a:r>
            <a:r>
              <a:rPr lang="es-E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Es cuando el observador se pone en contacto personalmente con el hecho o fenómeno que trata de investigar</a:t>
            </a:r>
            <a:r>
              <a:rPr lang="es-E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es-E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4 Rectángulo"/>
          <p:cNvSpPr/>
          <p:nvPr/>
        </p:nvSpPr>
        <p:spPr>
          <a:xfrm>
            <a:off x="0" y="3072348"/>
            <a:ext cx="4643470" cy="3785652"/>
          </a:xfrm>
          <a:prstGeom prst="rect">
            <a:avLst/>
          </a:prstGeom>
        </p:spPr>
        <p:txBody>
          <a:bodyPr wrap="square">
            <a:spAutoFit/>
          </a:bodyPr>
          <a:lstStyle/>
          <a:p>
            <a:pPr algn="just"/>
            <a:r>
              <a:rPr lang="es-ES" sz="2000" b="1" i="1" dirty="0" smtClean="0">
                <a:solidFill>
                  <a:schemeClr val="bg1"/>
                </a:solidFill>
                <a:effectLst>
                  <a:glow rad="228600">
                    <a:schemeClr val="accent2">
                      <a:satMod val="175000"/>
                      <a:alpha val="40000"/>
                    </a:schemeClr>
                  </a:glow>
                </a:effectLst>
              </a:rPr>
              <a:t>Observación Indirecta:</a:t>
            </a:r>
            <a:r>
              <a:rPr lang="es-ES" sz="2000" b="1" dirty="0" smtClean="0">
                <a:solidFill>
                  <a:schemeClr val="bg1"/>
                </a:solidFill>
                <a:effectLst>
                  <a:glow rad="228600">
                    <a:schemeClr val="accent2">
                      <a:satMod val="175000"/>
                      <a:alpha val="40000"/>
                    </a:schemeClr>
                  </a:glow>
                </a:effectLst>
              </a:rPr>
              <a:t> Es cuando el observador entra en conocimiento del hecho o fenómeno observando a través de las observaciones realizadas anteriormente por otra persona, por ejemplo, cuando nos valemos de libros, revistas, informes, grabaciones, fotografías, etc., relacionadas con lo que estamos investigando, los cuales han sido conseguidos o elaborados por personas que observaron antes lo mismo que nosotros.</a:t>
            </a:r>
            <a:endParaRPr lang="es-ES" sz="2000" dirty="0">
              <a:solidFill>
                <a:schemeClr val="bg1"/>
              </a:solidFill>
              <a:effectLst>
                <a:glow rad="228600">
                  <a:schemeClr val="accent2">
                    <a:satMod val="175000"/>
                    <a:alpha val="40000"/>
                  </a:schemeClr>
                </a:glow>
              </a:effectLst>
            </a:endParaRPr>
          </a:p>
        </p:txBody>
      </p:sp>
      <p:pic>
        <p:nvPicPr>
          <p:cNvPr id="3074" name="Picture 2" descr="http://2.bp.blogspot.com/_UNaCrm0CeVM/TQn7E5avv4I/AAAAAAAABoc/0F7GUa6lpp8/s320/untitled.bmp"/>
          <p:cNvPicPr>
            <a:picLocks noChangeAspect="1" noChangeArrowheads="1"/>
          </p:cNvPicPr>
          <p:nvPr/>
        </p:nvPicPr>
        <p:blipFill>
          <a:blip r:embed="rId2"/>
          <a:srcRect l="11719" t="5041" r="10937" b="4203"/>
          <a:stretch>
            <a:fillRect/>
          </a:stretch>
        </p:blipFill>
        <p:spPr bwMode="auto">
          <a:xfrm>
            <a:off x="0" y="0"/>
            <a:ext cx="4357686" cy="3000372"/>
          </a:xfrm>
          <a:prstGeom prst="rect">
            <a:avLst/>
          </a:prstGeom>
          <a:noFill/>
        </p:spPr>
      </p:pic>
      <p:pic>
        <p:nvPicPr>
          <p:cNvPr id="3075" name="Picture 3" descr="C:\Users\valeria\Pictures\in.png"/>
          <p:cNvPicPr>
            <a:picLocks noChangeAspect="1" noChangeArrowheads="1"/>
          </p:cNvPicPr>
          <p:nvPr/>
        </p:nvPicPr>
        <p:blipFill>
          <a:blip r:embed="rId3"/>
          <a:srcRect/>
          <a:stretch>
            <a:fillRect/>
          </a:stretch>
        </p:blipFill>
        <p:spPr bwMode="auto">
          <a:xfrm>
            <a:off x="4143340" y="2857496"/>
            <a:ext cx="5000660" cy="3753994"/>
          </a:xfrm>
          <a:prstGeom prst="rect">
            <a:avLst/>
          </a:prstGeom>
          <a:noFill/>
        </p:spPr>
      </p:pic>
      <p:pic>
        <p:nvPicPr>
          <p:cNvPr id="8" name="Picture 10" descr="http://es.bloggif.com/tmp/7e7e5cbfe097b45391467fa517cfa404/text.gif?1412628095">
            <a:hlinkHover r:id="rId4" action="ppaction://hlinksldjump"/>
          </p:cNvPr>
          <p:cNvPicPr>
            <a:picLocks noGrp="1" noChangeAspect="1" noChangeArrowheads="1" noCrop="1"/>
          </p:cNvPicPr>
          <p:nvPr>
            <p:ph sz="quarter" idx="1"/>
          </p:nvPr>
        </p:nvPicPr>
        <p:blipFill>
          <a:blip r:embed="rId5"/>
          <a:srcRect/>
          <a:stretch>
            <a:fillRect/>
          </a:stretch>
        </p:blipFill>
        <p:spPr bwMode="auto">
          <a:xfrm>
            <a:off x="8027781" y="6357958"/>
            <a:ext cx="1116219" cy="357190"/>
          </a:xfrm>
          <a:prstGeom prst="rect">
            <a:avLst/>
          </a:prstGeom>
          <a:noFill/>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slide(fromBottom)">
                                      <p:cBhvr>
                                        <p:cTn id="7" dur="500"/>
                                        <p:tgtEl>
                                          <p:spTgt spid="3074"/>
                                        </p:tgtEl>
                                      </p:cBhvr>
                                    </p:animEffect>
                                  </p:childTnLst>
                                </p:cTn>
                              </p:par>
                            </p:childTnLst>
                          </p:cTn>
                        </p:par>
                        <p:par>
                          <p:cTn id="8" fill="hold">
                            <p:stCondLst>
                              <p:cond delay="500"/>
                            </p:stCondLst>
                            <p:childTnLst>
                              <p:par>
                                <p:cTn id="9" presetID="51" presetClass="entr" presetSubtype="0" fill="hold" nodeType="afterEffect">
                                  <p:stCondLst>
                                    <p:cond delay="0"/>
                                  </p:stCondLst>
                                  <p:childTnLst>
                                    <p:set>
                                      <p:cBhvr>
                                        <p:cTn id="10" dur="1" fill="hold">
                                          <p:stCondLst>
                                            <p:cond delay="0"/>
                                          </p:stCondLst>
                                        </p:cTn>
                                        <p:tgtEl>
                                          <p:spTgt spid="3075"/>
                                        </p:tgtEl>
                                        <p:attrNameLst>
                                          <p:attrName>style.visibility</p:attrName>
                                        </p:attrNameLst>
                                      </p:cBhvr>
                                      <p:to>
                                        <p:strVal val="visible"/>
                                      </p:to>
                                    </p:set>
                                    <p:animEffect transition="in" filter="fade">
                                      <p:cBhvr>
                                        <p:cTn id="11" dur="770" decel="100000"/>
                                        <p:tgtEl>
                                          <p:spTgt spid="3075"/>
                                        </p:tgtEl>
                                      </p:cBhvr>
                                    </p:animEffect>
                                    <p:animScale>
                                      <p:cBhvr>
                                        <p:cTn id="12" dur="770" decel="100000"/>
                                        <p:tgtEl>
                                          <p:spTgt spid="3075"/>
                                        </p:tgtEl>
                                      </p:cBhvr>
                                      <p:from x="10000" y="10000"/>
                                      <p:to x="200000" y="450000"/>
                                    </p:animScale>
                                    <p:animScale>
                                      <p:cBhvr>
                                        <p:cTn id="13" dur="1230" accel="100000" fill="hold">
                                          <p:stCondLst>
                                            <p:cond delay="770"/>
                                          </p:stCondLst>
                                        </p:cTn>
                                        <p:tgtEl>
                                          <p:spTgt spid="3075"/>
                                        </p:tgtEl>
                                      </p:cBhvr>
                                      <p:from x="200000" y="450000"/>
                                      <p:to x="100000" y="100000"/>
                                    </p:animScale>
                                    <p:set>
                                      <p:cBhvr>
                                        <p:cTn id="14" dur="770" fill="hold"/>
                                        <p:tgtEl>
                                          <p:spTgt spid="3075"/>
                                        </p:tgtEl>
                                        <p:attrNameLst>
                                          <p:attrName>ppt_x</p:attrName>
                                        </p:attrNameLst>
                                      </p:cBhvr>
                                      <p:to>
                                        <p:strVal val="(0.5)"/>
                                      </p:to>
                                    </p:set>
                                    <p:anim from="(0.5)" to="(#ppt_x)" calcmode="lin" valueType="num">
                                      <p:cBhvr>
                                        <p:cTn id="15" dur="1230" accel="100000" fill="hold">
                                          <p:stCondLst>
                                            <p:cond delay="770"/>
                                          </p:stCondLst>
                                        </p:cTn>
                                        <p:tgtEl>
                                          <p:spTgt spid="3075"/>
                                        </p:tgtEl>
                                        <p:attrNameLst>
                                          <p:attrName>ppt_x</p:attrName>
                                        </p:attrNameLst>
                                      </p:cBhvr>
                                    </p:anim>
                                    <p:set>
                                      <p:cBhvr>
                                        <p:cTn id="16" dur="770" fill="hold"/>
                                        <p:tgtEl>
                                          <p:spTgt spid="3075"/>
                                        </p:tgtEl>
                                        <p:attrNameLst>
                                          <p:attrName>ppt_y</p:attrName>
                                        </p:attrNameLst>
                                      </p:cBhvr>
                                      <p:to>
                                        <p:strVal val="(#ppt_y+0.4)"/>
                                      </p:to>
                                    </p:set>
                                    <p:anim from="(#ppt_y+0.4)" to="(#ppt_y)" calcmode="lin" valueType="num">
                                      <p:cBhvr>
                                        <p:cTn id="17" dur="1230" accel="100000" fill="hold">
                                          <p:stCondLst>
                                            <p:cond delay="770"/>
                                          </p:stCondLst>
                                        </p:cTn>
                                        <p:tgtEl>
                                          <p:spTgt spid="307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endParaRPr lang="es-ES"/>
          </a:p>
        </p:txBody>
      </p:sp>
    </p:spTree>
  </p:cSld>
  <p:clrMapOvr>
    <a:masterClrMapping/>
  </p:clrMapOvr>
  <p:transition spd="med">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228</TotalTime>
  <Words>204</Words>
  <Application>Microsoft Office PowerPoint</Application>
  <PresentationFormat>Presentación en pantalla (4:3)</PresentationFormat>
  <Paragraphs>23</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Intermedio</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valeria</dc:creator>
  <cp:lastModifiedBy>valeria</cp:lastModifiedBy>
  <cp:revision>25</cp:revision>
  <dcterms:created xsi:type="dcterms:W3CDTF">2014-10-06T20:09:26Z</dcterms:created>
  <dcterms:modified xsi:type="dcterms:W3CDTF">2014-12-03T21:34:07Z</dcterms:modified>
</cp:coreProperties>
</file>