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5" autoAdjust="0"/>
    <p:restoredTop sz="94660"/>
  </p:normalViewPr>
  <p:slideViewPr>
    <p:cSldViewPr snapToGrid="0">
      <p:cViewPr>
        <p:scale>
          <a:sx n="70" d="100"/>
          <a:sy n="70" d="100"/>
        </p:scale>
        <p:origin x="1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1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C0F18C50-14D7-49D7-8EC6-86FBE6CE05F9}"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828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EA8942-AD4B-4918-9057-9A369F37E606}" type="datetimeFigureOut">
              <a:rPr lang="es-MX" smtClean="0"/>
              <a:t>03/12/2014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F18C50-14D7-49D7-8EC6-86FBE6CE05F9}" type="slidenum">
              <a:rPr lang="es-MX" smtClean="0"/>
              <a:t>‹Nº›</a:t>
            </a:fld>
            <a:endParaRPr lang="es-MX"/>
          </a:p>
        </p:txBody>
      </p:sp>
    </p:spTree>
    <p:extLst>
      <p:ext uri="{BB962C8B-B14F-4D97-AF65-F5344CB8AC3E}">
        <p14:creationId xmlns:p14="http://schemas.microsoft.com/office/powerpoint/2010/main" val="62778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70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84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spTree>
    <p:extLst>
      <p:ext uri="{BB962C8B-B14F-4D97-AF65-F5344CB8AC3E}">
        <p14:creationId xmlns:p14="http://schemas.microsoft.com/office/powerpoint/2010/main" val="228782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92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22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spTree>
    <p:extLst>
      <p:ext uri="{BB962C8B-B14F-4D97-AF65-F5344CB8AC3E}">
        <p14:creationId xmlns:p14="http://schemas.microsoft.com/office/powerpoint/2010/main" val="148641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EA8942-AD4B-4918-9057-9A369F37E606}" type="datetimeFigureOut">
              <a:rPr lang="es-MX" smtClean="0"/>
              <a:t>03/12/2014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F18C50-14D7-49D7-8EC6-86FBE6CE05F9}"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4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6EA8942-AD4B-4918-9057-9A369F37E606}" type="datetimeFigureOut">
              <a:rPr lang="es-MX" smtClean="0"/>
              <a:t>03/12/2014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F18C50-14D7-49D7-8EC6-86FBE6CE05F9}" type="slidenum">
              <a:rPr lang="es-MX" smtClean="0"/>
              <a:t>‹Nº›</a:t>
            </a:fld>
            <a:endParaRPr lang="es-MX"/>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5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6EA8942-AD4B-4918-9057-9A369F37E606}" type="datetimeFigureOut">
              <a:rPr lang="es-MX" smtClean="0"/>
              <a:t>03/12/2014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0F18C50-14D7-49D7-8EC6-86FBE6CE05F9}"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2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6EA8942-AD4B-4918-9057-9A369F37E606}" type="datetimeFigureOut">
              <a:rPr lang="es-MX" smtClean="0"/>
              <a:t>03/12/2014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F18C50-14D7-49D7-8EC6-86FBE6CE05F9}"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15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A8942-AD4B-4918-9057-9A369F37E606}" type="datetimeFigureOut">
              <a:rPr lang="es-MX" smtClean="0"/>
              <a:t>03/12/2014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0F18C50-14D7-49D7-8EC6-86FBE6CE05F9}" type="slidenum">
              <a:rPr lang="es-MX" smtClean="0"/>
              <a:t>‹Nº›</a:t>
            </a:fld>
            <a:endParaRPr lang="es-MX"/>
          </a:p>
        </p:txBody>
      </p:sp>
    </p:spTree>
    <p:extLst>
      <p:ext uri="{BB962C8B-B14F-4D97-AF65-F5344CB8AC3E}">
        <p14:creationId xmlns:p14="http://schemas.microsoft.com/office/powerpoint/2010/main" val="311256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EA8942-AD4B-4918-9057-9A369F37E606}" type="datetimeFigureOut">
              <a:rPr lang="es-MX" smtClean="0"/>
              <a:t>03/12/2014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F18C50-14D7-49D7-8EC6-86FBE6CE05F9}"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16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EA8942-AD4B-4918-9057-9A369F37E606}" type="datetimeFigureOut">
              <a:rPr lang="es-MX" smtClean="0"/>
              <a:t>03/12/2014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F18C50-14D7-49D7-8EC6-86FBE6CE05F9}" type="slidenum">
              <a:rPr lang="es-MX" smtClean="0"/>
              <a:t>‹Nº›</a:t>
            </a:fld>
            <a:endParaRPr lang="es-MX"/>
          </a:p>
        </p:txBody>
      </p:sp>
    </p:spTree>
    <p:extLst>
      <p:ext uri="{BB962C8B-B14F-4D97-AF65-F5344CB8AC3E}">
        <p14:creationId xmlns:p14="http://schemas.microsoft.com/office/powerpoint/2010/main" val="233231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EA8942-AD4B-4918-9057-9A369F37E606}" type="datetimeFigureOut">
              <a:rPr lang="es-MX" smtClean="0"/>
              <a:t>03/12/2014</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18C50-14D7-49D7-8EC6-86FBE6CE05F9}" type="slidenum">
              <a:rPr lang="es-MX" smtClean="0"/>
              <a:t>‹Nº›</a:t>
            </a:fld>
            <a:endParaRPr lang="es-MX"/>
          </a:p>
        </p:txBody>
      </p:sp>
    </p:spTree>
    <p:extLst>
      <p:ext uri="{BB962C8B-B14F-4D97-AF65-F5344CB8AC3E}">
        <p14:creationId xmlns:p14="http://schemas.microsoft.com/office/powerpoint/2010/main" val="3896876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4a"/><Relationship Id="rId7" Type="http://schemas.openxmlformats.org/officeDocument/2006/relationships/image" Target="../media/image12.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jpeg"/><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0746" y="5882814"/>
            <a:ext cx="6096000" cy="646331"/>
          </a:xfrm>
          <a:prstGeom prst="rect">
            <a:avLst/>
          </a:prstGeom>
        </p:spPr>
        <p:txBody>
          <a:bodyPr>
            <a:spAutoFit/>
          </a:bodyPr>
          <a:lstStyle/>
          <a:p>
            <a:pPr algn="ctr"/>
            <a:r>
              <a:rPr lang="es-MX" b="0" i="0" dirty="0" smtClean="0">
                <a:solidFill>
                  <a:srgbClr val="000000"/>
                </a:solidFill>
                <a:effectLst/>
                <a:latin typeface="ff0"/>
              </a:rPr>
              <a:t>Belinda Arteaga Castillo,</a:t>
            </a:r>
            <a:endParaRPr lang="es-MX" b="0" i="0" dirty="0" smtClean="0">
              <a:solidFill>
                <a:srgbClr val="000000"/>
              </a:solidFill>
              <a:effectLst/>
              <a:latin typeface="Sofia Pro"/>
            </a:endParaRPr>
          </a:p>
          <a:p>
            <a:pPr algn="ctr"/>
            <a:r>
              <a:rPr lang="es-MX" b="0" i="0" dirty="0" smtClean="0">
                <a:solidFill>
                  <a:srgbClr val="000000"/>
                </a:solidFill>
                <a:effectLst/>
                <a:latin typeface="ff1"/>
              </a:rPr>
              <a:t>Los caminos de Clío</a:t>
            </a:r>
            <a:endParaRPr lang="es-MX" b="0" i="0" dirty="0">
              <a:solidFill>
                <a:srgbClr val="000000"/>
              </a:solidFill>
              <a:effectLst/>
              <a:latin typeface="Sofia Pro"/>
            </a:endParaRPr>
          </a:p>
        </p:txBody>
      </p:sp>
      <p:sp>
        <p:nvSpPr>
          <p:cNvPr id="5" name="CuadroTexto 4"/>
          <p:cNvSpPr txBox="1"/>
          <p:nvPr/>
        </p:nvSpPr>
        <p:spPr>
          <a:xfrm>
            <a:off x="3945496" y="2910758"/>
            <a:ext cx="4227443" cy="707886"/>
          </a:xfrm>
          <a:prstGeom prst="rect">
            <a:avLst/>
          </a:prstGeom>
          <a:noFill/>
        </p:spPr>
        <p:txBody>
          <a:bodyPr wrap="square" rtlCol="0">
            <a:spAutoFit/>
          </a:bodyPr>
          <a:lstStyle/>
          <a:p>
            <a:pPr algn="ctr"/>
            <a:r>
              <a:rPr lang="es-MX" sz="2000" b="1" dirty="0" smtClean="0">
                <a:latin typeface="Batang" panose="02030600000101010101" pitchFamily="18" charset="-127"/>
                <a:ea typeface="Batang" panose="02030600000101010101" pitchFamily="18" charset="-127"/>
              </a:rPr>
              <a:t>Metodología del conocimiento como principal CLIO</a:t>
            </a:r>
          </a:p>
        </p:txBody>
      </p:sp>
      <p:sp>
        <p:nvSpPr>
          <p:cNvPr id="2" name="1 CuadroTexto"/>
          <p:cNvSpPr txBox="1"/>
          <p:nvPr/>
        </p:nvSpPr>
        <p:spPr>
          <a:xfrm>
            <a:off x="1933904" y="1891859"/>
            <a:ext cx="8902262" cy="369332"/>
          </a:xfrm>
          <a:prstGeom prst="rect">
            <a:avLst/>
          </a:prstGeom>
          <a:noFill/>
        </p:spPr>
        <p:txBody>
          <a:bodyPr wrap="square" rtlCol="0">
            <a:spAutoFit/>
          </a:bodyPr>
          <a:lstStyle/>
          <a:p>
            <a:pPr algn="ctr"/>
            <a:r>
              <a:rPr lang="es-ES_tradnl" b="1" dirty="0" smtClean="0">
                <a:latin typeface="Cooper Black" pitchFamily="18" charset="0"/>
              </a:rPr>
              <a:t>ESCUELA NORMAL DE EDUCACIOÒN PREESCOLAR</a:t>
            </a:r>
            <a:endParaRPr lang="es-ES" b="1" dirty="0">
              <a:latin typeface="Cooper Black" pitchFamily="18" charset="0"/>
            </a:endParaRPr>
          </a:p>
        </p:txBody>
      </p:sp>
      <p:sp>
        <p:nvSpPr>
          <p:cNvPr id="3" name="2 CuadroTexto"/>
          <p:cNvSpPr txBox="1"/>
          <p:nvPr/>
        </p:nvSpPr>
        <p:spPr>
          <a:xfrm>
            <a:off x="3965144" y="2261191"/>
            <a:ext cx="4495684" cy="646331"/>
          </a:xfrm>
          <a:prstGeom prst="rect">
            <a:avLst/>
          </a:prstGeom>
          <a:noFill/>
        </p:spPr>
        <p:txBody>
          <a:bodyPr wrap="square" rtlCol="0">
            <a:spAutoFit/>
          </a:bodyPr>
          <a:lstStyle/>
          <a:p>
            <a:pPr algn="ctr"/>
            <a:r>
              <a:rPr lang="es-ES_tradnl" dirty="0" smtClean="0">
                <a:latin typeface="Baskerville Old Face" pitchFamily="18" charset="0"/>
              </a:rPr>
              <a:t>Historia de la educación en México  </a:t>
            </a:r>
          </a:p>
          <a:p>
            <a:pPr algn="ctr"/>
            <a:r>
              <a:rPr lang="es-ES_tradnl" dirty="0" smtClean="0">
                <a:latin typeface="Baskerville Old Face" pitchFamily="18" charset="0"/>
              </a:rPr>
              <a:t>Arturo Flores Rodríguez </a:t>
            </a:r>
            <a:endParaRPr lang="es-ES" dirty="0">
              <a:latin typeface="Baskerville Old Face" pitchFamily="18" charset="0"/>
            </a:endParaRPr>
          </a:p>
        </p:txBody>
      </p:sp>
      <p:sp>
        <p:nvSpPr>
          <p:cNvPr id="6" name="5 CuadroTexto"/>
          <p:cNvSpPr txBox="1"/>
          <p:nvPr/>
        </p:nvSpPr>
        <p:spPr>
          <a:xfrm>
            <a:off x="4021353" y="3629154"/>
            <a:ext cx="4151586" cy="369332"/>
          </a:xfrm>
          <a:prstGeom prst="rect">
            <a:avLst/>
          </a:prstGeom>
          <a:noFill/>
        </p:spPr>
        <p:txBody>
          <a:bodyPr wrap="square" rtlCol="0">
            <a:spAutoFit/>
          </a:bodyPr>
          <a:lstStyle/>
          <a:p>
            <a:pPr algn="ctr"/>
            <a:r>
              <a:rPr lang="es-ES_tradnl" dirty="0" smtClean="0"/>
              <a:t>Carmona </a:t>
            </a:r>
            <a:r>
              <a:rPr lang="es-ES_tradnl" dirty="0" err="1" smtClean="0"/>
              <a:t>Alvarez</a:t>
            </a:r>
            <a:r>
              <a:rPr lang="es-ES_tradnl" dirty="0" smtClean="0"/>
              <a:t> Vanessa</a:t>
            </a:r>
            <a:endParaRPr lang="es-ES" dirty="0"/>
          </a:p>
        </p:txBody>
      </p:sp>
      <p:sp>
        <p:nvSpPr>
          <p:cNvPr id="7" name="6 CuadroTexto"/>
          <p:cNvSpPr txBox="1"/>
          <p:nvPr/>
        </p:nvSpPr>
        <p:spPr>
          <a:xfrm>
            <a:off x="4461644" y="4183116"/>
            <a:ext cx="3195145" cy="369332"/>
          </a:xfrm>
          <a:prstGeom prst="rect">
            <a:avLst/>
          </a:prstGeom>
          <a:noFill/>
        </p:spPr>
        <p:txBody>
          <a:bodyPr wrap="square" rtlCol="0">
            <a:spAutoFit/>
          </a:bodyPr>
          <a:lstStyle/>
          <a:p>
            <a:r>
              <a:rPr lang="es-ES_tradnl" dirty="0" smtClean="0"/>
              <a:t>Prof. Graciano  Montoya Hoyos</a:t>
            </a:r>
            <a:endParaRPr lang="es-ES" dirty="0"/>
          </a:p>
        </p:txBody>
      </p:sp>
      <p:pic>
        <p:nvPicPr>
          <p:cNvPr id="8" name="Picture 6" descr="http://187.160.244.18/sistema/Data/tareas/ENEP-00027/_Actividad/_has/0000000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23" y="3346314"/>
            <a:ext cx="2232248" cy="2042937"/>
          </a:xfrm>
          <a:prstGeom prst="rect">
            <a:avLst/>
          </a:prstGeom>
          <a:noFill/>
          <a:extLst>
            <a:ext uri="{909E8E84-426E-40DD-AFC4-6F175D3DCCD1}">
              <a14:hiddenFill xmlns:a14="http://schemas.microsoft.com/office/drawing/2010/main">
                <a:solidFill>
                  <a:srgbClr val="FFFFFF"/>
                </a:solidFill>
              </a14:hiddenFill>
            </a:ext>
          </a:extLst>
        </p:spPr>
      </p:pic>
      <p:pic>
        <p:nvPicPr>
          <p:cNvPr id="9" name="La Quinta Sinfon--a de Beethoven - M--sica Cl--si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195" y="286871"/>
            <a:ext cx="609600" cy="609600"/>
          </a:xfrm>
          <a:prstGeom prst="rect">
            <a:avLst/>
          </a:prstGeom>
        </p:spPr>
      </p:pic>
    </p:spTree>
    <p:extLst>
      <p:ext uri="{BB962C8B-B14F-4D97-AF65-F5344CB8AC3E}">
        <p14:creationId xmlns:p14="http://schemas.microsoft.com/office/powerpoint/2010/main" val="25678419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5" presetClass="emph" presetSubtype="0" grpId="0"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2000"/>
                            </p:stCondLst>
                            <p:childTnLst>
                              <p:par>
                                <p:cTn id="30" presetID="1" presetClass="mediacall" presetSubtype="0" fill="hold" nodeType="afterEffect">
                                  <p:stCondLst>
                                    <p:cond delay="0"/>
                                  </p:stCondLst>
                                  <p:childTnLst>
                                    <p:cmd type="call" cmd="playFrom(0.0)">
                                      <p:cBhvr>
                                        <p:cTn id="31" dur="49990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6" showWhenStopped="0">
                <p:cTn id="32" fill="hold" display="0">
                  <p:stCondLst>
                    <p:cond delay="indefinite"/>
                  </p:stCondLst>
                  <p:endCondLst>
                    <p:cond evt="onStopAudio" delay="0">
                      <p:tgtEl>
                        <p:sldTgt/>
                      </p:tgtEl>
                    </p:cond>
                  </p:endCondLst>
                </p:cTn>
                <p:tgtEl>
                  <p:spTgt spid="9"/>
                </p:tgtEl>
              </p:cMediaNode>
            </p:audio>
          </p:childTnLst>
        </p:cTn>
      </p:par>
    </p:tnLst>
    <p:bldLst>
      <p:bldP spid="4" grpId="0"/>
      <p:bldP spid="5" grpId="0"/>
      <p:bldP spid="2" grpId="0"/>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4470" y="2491409"/>
            <a:ext cx="5287429" cy="923330"/>
          </a:xfrm>
          <a:prstGeom prst="rect">
            <a:avLst/>
          </a:prstGeom>
        </p:spPr>
        <p:txBody>
          <a:bodyPr wrap="square">
            <a:spAutoFit/>
          </a:bodyPr>
          <a:lstStyle/>
          <a:p>
            <a:pPr algn="ctr"/>
            <a:r>
              <a:rPr lang="es-MX" b="1" dirty="0">
                <a:latin typeface="Batang" panose="02030600000101010101" pitchFamily="18" charset="-127"/>
                <a:ea typeface="Batang" panose="02030600000101010101" pitchFamily="18" charset="-127"/>
              </a:rPr>
              <a:t>En </a:t>
            </a:r>
            <a:r>
              <a:rPr lang="es-MX" b="1" dirty="0" smtClean="0">
                <a:latin typeface="Batang" panose="02030600000101010101" pitchFamily="18" charset="-127"/>
                <a:ea typeface="Batang" panose="02030600000101010101" pitchFamily="18" charset="-127"/>
              </a:rPr>
              <a:t>la mitología </a:t>
            </a:r>
            <a:r>
              <a:rPr lang="es-MX" b="1" dirty="0">
                <a:latin typeface="Batang" panose="02030600000101010101" pitchFamily="18" charset="-127"/>
                <a:ea typeface="Batang" panose="02030600000101010101" pitchFamily="18" charset="-127"/>
              </a:rPr>
              <a:t>griega, Clío es </a:t>
            </a:r>
            <a:r>
              <a:rPr lang="es-MX" b="1" dirty="0" smtClean="0">
                <a:latin typeface="Batang" panose="02030600000101010101" pitchFamily="18" charset="-127"/>
                <a:ea typeface="Batang" panose="02030600000101010101" pitchFamily="18" charset="-127"/>
              </a:rPr>
              <a:t>la musa de la historia y </a:t>
            </a:r>
            <a:r>
              <a:rPr lang="es-MX" b="1" dirty="0">
                <a:latin typeface="Batang" panose="02030600000101010101" pitchFamily="18" charset="-127"/>
                <a:ea typeface="Batang" panose="02030600000101010101" pitchFamily="18" charset="-127"/>
              </a:rPr>
              <a:t>de la poesía heroica.</a:t>
            </a:r>
            <a:r>
              <a:rPr lang="es-MX" b="0" i="0" dirty="0" smtClean="0">
                <a:solidFill>
                  <a:srgbClr val="000000"/>
                </a:solidFill>
                <a:effectLst/>
                <a:latin typeface="Sofia Pro"/>
              </a:rPr>
              <a:t/>
            </a:r>
            <a:br>
              <a:rPr lang="es-MX" b="0" i="0" dirty="0" smtClean="0">
                <a:solidFill>
                  <a:srgbClr val="000000"/>
                </a:solidFill>
                <a:effectLst/>
                <a:latin typeface="Sofia Pro"/>
              </a:rPr>
            </a:br>
            <a:endParaRPr lang="es-MX" dirty="0"/>
          </a:p>
        </p:txBody>
      </p:sp>
      <p:pic>
        <p:nvPicPr>
          <p:cNvPr id="1026" name="Picture 2" descr="https://lh6.googleusercontent.com/-sB2OLTdt8Bo/UEzHJmBzTXI/AAAAAAAAD84/UPlOAz7v0Us/s800/Clio%2520%2528Kleio%2529%252C%2520musa%2520de%2520la%2520historia%2520y%2520de%2520la%2520poes%25C3%25ADa%2520heroica%2520-%2520Mitologia%2520Griega%2520-%2520Dioses%2520Griegos%2520-%2520El%2520Mundo%2520de%2520la%2520Fantasia%2520-%2520Seres%2520Mitologicos%2520y%2520de%2520la%2520Noche%2520-%2520imagenespreferidas.blogspot.c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344" y="345471"/>
            <a:ext cx="4924425" cy="609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7BP4j6h1wgY/T61mSsffkgI/AAAAAAAAAZ4/PwmULbQtIyc/s1600/MusaCl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52" y="301578"/>
            <a:ext cx="5459614" cy="126677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582421" y="3434389"/>
            <a:ext cx="4174435" cy="584775"/>
          </a:xfrm>
          <a:prstGeom prst="rect">
            <a:avLst/>
          </a:prstGeom>
          <a:noFill/>
        </p:spPr>
        <p:txBody>
          <a:bodyPr wrap="square" rtlCol="0">
            <a:spAutoFit/>
          </a:bodyPr>
          <a:lstStyle/>
          <a:p>
            <a:r>
              <a:rPr lang="es-MX" sz="32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Ofrece la Gloria</a:t>
            </a:r>
            <a:endParaRPr lang="es-MX" sz="32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6" name="CuadroTexto 5"/>
          <p:cNvSpPr txBox="1"/>
          <p:nvPr/>
        </p:nvSpPr>
        <p:spPr>
          <a:xfrm>
            <a:off x="1431235" y="4598504"/>
            <a:ext cx="3167269" cy="461665"/>
          </a:xfrm>
          <a:prstGeom prst="rect">
            <a:avLst/>
          </a:prstGeom>
          <a:noFill/>
        </p:spPr>
        <p:txBody>
          <a:bodyPr wrap="square" rtlCol="0">
            <a:spAutoFit/>
          </a:bodyPr>
          <a:lstStyle/>
          <a:p>
            <a:r>
              <a:rPr lang="es-MX" sz="2400" b="1" dirty="0" smtClean="0">
                <a:latin typeface="Batang" panose="02030600000101010101" pitchFamily="18" charset="-127"/>
                <a:ea typeface="Batang" panose="02030600000101010101" pitchFamily="18" charset="-127"/>
              </a:rPr>
              <a:t>Diosa Hija de Zeus</a:t>
            </a:r>
            <a:endParaRPr lang="es-MX" sz="24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089692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par>
                                <p:cTn id="13" presetID="26"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par>
                                <p:cTn id="29" presetID="6" presetClass="emph" presetSubtype="0" fill="hold" grpId="0" nodeType="withEffect">
                                  <p:stCondLst>
                                    <p:cond delay="0"/>
                                  </p:stCondLst>
                                  <p:childTnLst>
                                    <p:animScale>
                                      <p:cBhvr>
                                        <p:cTn id="30" dur="2000" fill="hold"/>
                                        <p:tgtEl>
                                          <p:spTgt spid="5"/>
                                        </p:tgtEl>
                                      </p:cBhvr>
                                      <p:by x="150000" y="150000"/>
                                    </p:animScale>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94992" y="755374"/>
            <a:ext cx="5804452" cy="1077218"/>
          </a:xfrm>
          <a:prstGeom prst="rect">
            <a:avLst/>
          </a:prstGeom>
          <a:noFill/>
        </p:spPr>
        <p:txBody>
          <a:bodyPr wrap="square" rtlCol="0">
            <a:spAutoFit/>
          </a:bodyPr>
          <a:lstStyle/>
          <a:p>
            <a:pPr algn="ctr"/>
            <a:r>
              <a:rPr lang="es-MX" sz="3200" dirty="0" smtClean="0">
                <a:latin typeface="Batang" panose="02030600000101010101" pitchFamily="18" charset="-127"/>
                <a:ea typeface="Batang" panose="02030600000101010101" pitchFamily="18" charset="-127"/>
              </a:rPr>
              <a:t>3 formas de plantar la historia</a:t>
            </a:r>
            <a:endParaRPr lang="es-MX" sz="3200" dirty="0">
              <a:latin typeface="Batang" panose="02030600000101010101" pitchFamily="18" charset="-127"/>
              <a:ea typeface="Batang" panose="02030600000101010101" pitchFamily="18" charset="-127"/>
            </a:endParaRPr>
          </a:p>
        </p:txBody>
      </p:sp>
      <p:sp>
        <p:nvSpPr>
          <p:cNvPr id="4" name="CuadroTexto 3"/>
          <p:cNvSpPr txBox="1"/>
          <p:nvPr/>
        </p:nvSpPr>
        <p:spPr>
          <a:xfrm>
            <a:off x="3961944" y="1609152"/>
            <a:ext cx="8560904" cy="1569660"/>
          </a:xfrm>
          <a:prstGeom prst="rect">
            <a:avLst/>
          </a:prstGeom>
          <a:noFill/>
        </p:spPr>
        <p:txBody>
          <a:bodyPr wrap="square" rtlCol="0">
            <a:spAutoFit/>
          </a:bodyPr>
          <a:lstStyle/>
          <a:p>
            <a:pPr marL="285750" indent="-285750">
              <a:buFont typeface="Arial" panose="020B0604020202020204" pitchFamily="34" charset="0"/>
              <a:buChar char="•"/>
            </a:pPr>
            <a:r>
              <a:rPr lang="es-MX" sz="2400" dirty="0" smtClean="0"/>
              <a:t>Positivismo</a:t>
            </a:r>
          </a:p>
          <a:p>
            <a:pPr marL="285750" indent="-285750">
              <a:buFont typeface="Arial" panose="020B0604020202020204" pitchFamily="34" charset="0"/>
              <a:buChar char="•"/>
            </a:pPr>
            <a:r>
              <a:rPr lang="es-MX" sz="2400" dirty="0" smtClean="0"/>
              <a:t>Materialismo</a:t>
            </a:r>
          </a:p>
          <a:p>
            <a:pPr marL="285750" indent="-285750">
              <a:buFont typeface="Arial" panose="020B0604020202020204" pitchFamily="34" charset="0"/>
              <a:buChar char="•"/>
            </a:pPr>
            <a:r>
              <a:rPr lang="es-MX" sz="2400" dirty="0" err="1" smtClean="0"/>
              <a:t>Historialismo</a:t>
            </a:r>
            <a:endParaRPr lang="es-MX" sz="2400" dirty="0" smtClean="0"/>
          </a:p>
          <a:p>
            <a:endParaRPr lang="es-MX" sz="2400" dirty="0" smtClean="0"/>
          </a:p>
        </p:txBody>
      </p:sp>
      <p:sp>
        <p:nvSpPr>
          <p:cNvPr id="6" name="CuadroTexto 5"/>
          <p:cNvSpPr txBox="1"/>
          <p:nvPr/>
        </p:nvSpPr>
        <p:spPr>
          <a:xfrm>
            <a:off x="771240" y="2902603"/>
            <a:ext cx="3747752" cy="1477328"/>
          </a:xfrm>
          <a:prstGeom prst="rect">
            <a:avLst/>
          </a:prstGeom>
          <a:noFill/>
        </p:spPr>
        <p:txBody>
          <a:bodyPr wrap="square" rtlCol="0">
            <a:spAutoFit/>
          </a:bodyPr>
          <a:lstStyle/>
          <a:p>
            <a:r>
              <a:rPr lang="es-MX" dirty="0" smtClean="0"/>
              <a:t>La historiografía nos proponemos revisar nace y se desarrolla a medios del siglo pasado, a lado de los grandes cambios que la revolución industrial  y la expansión del capitalismo.</a:t>
            </a:r>
            <a:endParaRPr lang="es-MX" dirty="0"/>
          </a:p>
        </p:txBody>
      </p:sp>
      <p:sp>
        <p:nvSpPr>
          <p:cNvPr id="7" name="CuadroTexto 6"/>
          <p:cNvSpPr txBox="1"/>
          <p:nvPr/>
        </p:nvSpPr>
        <p:spPr>
          <a:xfrm>
            <a:off x="7933386" y="3641267"/>
            <a:ext cx="3232597" cy="2031325"/>
          </a:xfrm>
          <a:prstGeom prst="rect">
            <a:avLst/>
          </a:prstGeom>
          <a:noFill/>
        </p:spPr>
        <p:txBody>
          <a:bodyPr wrap="square" rtlCol="0">
            <a:spAutoFit/>
          </a:bodyPr>
          <a:lstStyle/>
          <a:p>
            <a:r>
              <a:rPr lang="es-MX" dirty="0" smtClean="0"/>
              <a:t>Implica siempre una renuncia tiene que ver mas bien con la necesidad de centrar nuestras referencias teóricas en aquellas propuestas que dieron lugar a las mira das historiográficas que enfatizan lo educativo.</a:t>
            </a:r>
            <a:endParaRPr lang="es-MX" dirty="0"/>
          </a:p>
        </p:txBody>
      </p:sp>
    </p:spTree>
    <p:extLst>
      <p:ext uri="{BB962C8B-B14F-4D97-AF65-F5344CB8AC3E}">
        <p14:creationId xmlns:p14="http://schemas.microsoft.com/office/powerpoint/2010/main" val="3241543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8" presetClass="emph" presetSubtype="0" fill="hold" grpId="0" nodeType="withEffect">
                                  <p:stCondLst>
                                    <p:cond delay="0"/>
                                  </p:stCondLst>
                                  <p:childTnLst>
                                    <p:animRot by="21600000">
                                      <p:cBhvr>
                                        <p:cTn id="22" dur="2000" fill="hold"/>
                                        <p:tgtEl>
                                          <p:spTgt spid="4"/>
                                        </p:tgtEl>
                                        <p:attrNameLst>
                                          <p:attrName>r</p:attrName>
                                        </p:attrNameLst>
                                      </p:cBhvr>
                                    </p:animRot>
                                  </p:childTnLst>
                                </p:cTn>
                              </p:par>
                              <p:par>
                                <p:cTn id="23" presetID="15" presetClass="emph" presetSubtype="0" grpId="0" nodeType="withEffect">
                                  <p:stCondLst>
                                    <p:cond delay="0"/>
                                  </p:stCondLst>
                                  <p:iterate type="lt">
                                    <p:tmAbs val="25"/>
                                  </p:iterate>
                                  <p:childTnLst>
                                    <p:set>
                                      <p:cBhvr override="childStyle">
                                        <p:cTn id="24" dur="indefinite"/>
                                        <p:tgtEl>
                                          <p:spTgt spid="6"/>
                                        </p:tgtEl>
                                        <p:attrNameLst>
                                          <p:attrName>style.fontWeight</p:attrName>
                                        </p:attrNameLst>
                                      </p:cBhvr>
                                      <p:to>
                                        <p:strVal val="bold"/>
                                      </p:to>
                                    </p:set>
                                  </p:childTnLst>
                                </p:cTn>
                              </p:par>
                              <p:par>
                                <p:cTn id="25" presetID="18" presetClass="emph" presetSubtype="0" fill="hold" nodeType="withEffect">
                                  <p:stCondLst>
                                    <p:cond delay="0"/>
                                  </p:stCondLst>
                                  <p:iterate type="lt">
                                    <p:tmPct val="4000"/>
                                  </p:iterate>
                                  <p:childTnLst>
                                    <p:set>
                                      <p:cBhvr override="childStyle">
                                        <p:cTn id="26" dur="500" fill="hold"/>
                                        <p:tgtEl>
                                          <p:spTgt spid="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44710" y="1107583"/>
            <a:ext cx="8512935" cy="1200329"/>
          </a:xfrm>
          <a:prstGeom prst="rect">
            <a:avLst/>
          </a:prstGeom>
          <a:noFill/>
        </p:spPr>
        <p:txBody>
          <a:bodyPr wrap="square" rtlCol="0">
            <a:spAutoFit/>
          </a:bodyPr>
          <a:lstStyle/>
          <a:p>
            <a:r>
              <a:rPr lang="es-MX" dirty="0" smtClean="0"/>
              <a:t>Partimos de tres corrientes como paradigmas fundadores, habrían de signar con sus asirios no solo los debates respecto de la historia  y su quehacer, sino que abandonaran lo recintos académicos y saldrían a la calle impactando con sus poderosas utopías.</a:t>
            </a:r>
          </a:p>
          <a:p>
            <a:endParaRPr lang="es-MX" dirty="0" smtClean="0"/>
          </a:p>
        </p:txBody>
      </p:sp>
      <p:sp>
        <p:nvSpPr>
          <p:cNvPr id="4" name="CuadroTexto 3"/>
          <p:cNvSpPr txBox="1"/>
          <p:nvPr/>
        </p:nvSpPr>
        <p:spPr>
          <a:xfrm>
            <a:off x="3142445" y="2498502"/>
            <a:ext cx="5718219" cy="3139321"/>
          </a:xfrm>
          <a:prstGeom prst="rect">
            <a:avLst/>
          </a:prstGeom>
          <a:noFill/>
        </p:spPr>
        <p:txBody>
          <a:bodyPr wrap="square" rtlCol="0">
            <a:spAutoFit/>
          </a:bodyPr>
          <a:lstStyle/>
          <a:p>
            <a:r>
              <a:rPr lang="es-MX" dirty="0" smtClean="0"/>
              <a:t>Positivismo:</a:t>
            </a:r>
          </a:p>
          <a:p>
            <a:r>
              <a:rPr lang="es-MX" dirty="0" smtClean="0"/>
              <a:t>Los hombres del siglo XIX atestiguaron la transformación acelerada del mundo.</a:t>
            </a:r>
          </a:p>
          <a:p>
            <a:endParaRPr lang="es-MX" dirty="0"/>
          </a:p>
          <a:p>
            <a:r>
              <a:rPr lang="es-MX" dirty="0" smtClean="0"/>
              <a:t>La secularización de la política se impuso lo mismo que el derrumbe de los ídolos hasta antes intocados.</a:t>
            </a:r>
          </a:p>
          <a:p>
            <a:endParaRPr lang="es-MX" dirty="0"/>
          </a:p>
          <a:p>
            <a:r>
              <a:rPr lang="es-MX" dirty="0" smtClean="0"/>
              <a:t>El Dogma y la metafísica producen peso frente a los argumentos de la ciencia y la razón.</a:t>
            </a:r>
          </a:p>
          <a:p>
            <a:endParaRPr lang="es-MX" dirty="0"/>
          </a:p>
          <a:p>
            <a:endParaRPr lang="es-MX" dirty="0"/>
          </a:p>
        </p:txBody>
      </p:sp>
    </p:spTree>
    <p:extLst>
      <p:ext uri="{BB962C8B-B14F-4D97-AF65-F5344CB8AC3E}">
        <p14:creationId xmlns:p14="http://schemas.microsoft.com/office/powerpoint/2010/main" val="7771136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53" presetClass="entr" presetSubtype="16"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 calcmode="lin" valueType="num">
                                      <p:cBhvr>
                                        <p:cTn id="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1" dur="500"/>
                                        <p:tgtEl>
                                          <p:spTgt spid="4">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circle(in)">
                                      <p:cBhvr>
                                        <p:cTn id="14" dur="2000"/>
                                        <p:tgtEl>
                                          <p:spTgt spid="4">
                                            <p:txEl>
                                              <p:pRg st="3" end="3"/>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23494" y="695459"/>
            <a:ext cx="8062174" cy="584775"/>
          </a:xfrm>
          <a:prstGeom prst="rect">
            <a:avLst/>
          </a:prstGeom>
          <a:noFill/>
        </p:spPr>
        <p:txBody>
          <a:bodyPr wrap="square" rtlCol="0">
            <a:spAutoFit/>
          </a:bodyPr>
          <a:lstStyle/>
          <a:p>
            <a:pPr algn="ctr"/>
            <a:r>
              <a:rPr lang="es-MX" sz="3200" dirty="0" smtClean="0"/>
              <a:t>Surgen Las biografías del</a:t>
            </a:r>
            <a:endParaRPr lang="es-MX" sz="3200" dirty="0"/>
          </a:p>
        </p:txBody>
      </p:sp>
      <p:pic>
        <p:nvPicPr>
          <p:cNvPr id="1026" name="Picture 2" descr="http://www.importancia.org/wp-content/uploads/Poder-Judici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053800" flipV="1">
            <a:off x="8061185" y="850781"/>
            <a:ext cx="2708147" cy="2031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n_Vb0KVeGn4/TJlxFnchw-I/AAAAAAAAAIg/Dcbw7cI5jkU/s1600/LA+TENER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92044">
            <a:off x="904952" y="3147537"/>
            <a:ext cx="2762437" cy="2002767"/>
          </a:xfrm>
          <a:prstGeom prst="rect">
            <a:avLst/>
          </a:prstGeom>
          <a:noFill/>
          <a:extLst>
            <a:ext uri="{909E8E84-426E-40DD-AFC4-6F175D3DCCD1}">
              <a14:hiddenFill xmlns:a14="http://schemas.microsoft.com/office/drawing/2010/main">
                <a:solidFill>
                  <a:srgbClr val="FFFFFF"/>
                </a:solidFill>
              </a14:hiddenFill>
            </a:ext>
          </a:extLst>
        </p:spPr>
      </p:pic>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8439" y="5519641"/>
            <a:ext cx="609600" cy="609600"/>
          </a:xfrm>
          <a:prstGeom prst="rect">
            <a:avLst/>
          </a:prstGeom>
        </p:spPr>
      </p:pic>
      <p:sp>
        <p:nvSpPr>
          <p:cNvPr id="6" name="Rectángulo 5"/>
          <p:cNvSpPr/>
          <p:nvPr/>
        </p:nvSpPr>
        <p:spPr>
          <a:xfrm>
            <a:off x="5632822" y="3523486"/>
            <a:ext cx="6104979" cy="2585323"/>
          </a:xfrm>
          <a:prstGeom prst="rect">
            <a:avLst/>
          </a:prstGeom>
          <a:noFill/>
        </p:spPr>
        <p:txBody>
          <a:bodyPr wrap="squar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Héroes </a:t>
            </a:r>
          </a:p>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a:t>
            </a:r>
          </a:p>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Conmemoraciones</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3705745" y="2512626"/>
            <a:ext cx="3854154" cy="1200329"/>
          </a:xfrm>
          <a:prstGeom prst="rect">
            <a:avLst/>
          </a:prstGeom>
          <a:noFill/>
        </p:spPr>
        <p:txBody>
          <a:bodyPr wrap="square" lIns="91440" tIns="45720" rIns="91440" bIns="45720">
            <a:spAutoFit/>
          </a:bodyPr>
          <a:lstStyle/>
          <a:p>
            <a:pPr algn="ctr"/>
            <a:r>
              <a:rPr lang="es-ES"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Batallas</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ángulo 3"/>
          <p:cNvSpPr/>
          <p:nvPr/>
        </p:nvSpPr>
        <p:spPr>
          <a:xfrm>
            <a:off x="1577852" y="1589296"/>
            <a:ext cx="4054969" cy="923330"/>
          </a:xfrm>
          <a:prstGeom prst="rect">
            <a:avLst/>
          </a:prstGeom>
          <a:noFill/>
        </p:spPr>
        <p:txBody>
          <a:bodyPr wrap="squar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PODER</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8438" y="3755265"/>
            <a:ext cx="918693" cy="918693"/>
          </a:xfrm>
          <a:prstGeom prst="rect">
            <a:avLst/>
          </a:prstGeom>
        </p:spPr>
      </p:pic>
    </p:spTree>
    <p:extLst>
      <p:ext uri="{BB962C8B-B14F-4D97-AF65-F5344CB8AC3E}">
        <p14:creationId xmlns:p14="http://schemas.microsoft.com/office/powerpoint/2010/main" val="2330580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9"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9279"/>
                            </p:stCondLst>
                            <p:childTnLst>
                              <p:par>
                                <p:cTn id="23" presetID="1" presetClass="mediacall" presetSubtype="0" fill="hold" nodeType="afterEffect">
                                  <p:stCondLst>
                                    <p:cond delay="0"/>
                                  </p:stCondLst>
                                  <p:childTnLst>
                                    <p:cmd type="call" cmd="playFrom(0.0)">
                                      <p:cBhvr>
                                        <p:cTn id="24" dur="12997" fill="hold"/>
                                        <p:tgtEl>
                                          <p:spTgt spid="7"/>
                                        </p:tgtEl>
                                      </p:cBhvr>
                                    </p:cmd>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nodeType="clickEffect">
                                  <p:stCondLst>
                                    <p:cond delay="0"/>
                                  </p:stCondLst>
                                  <p:childTnLst>
                                    <p:animClr clrSpc="rgb" dir="cw">
                                      <p:cBhvr override="childStyle">
                                        <p:cTn id="28" dur="250" autoRev="1" fill="remove"/>
                                        <p:tgtEl>
                                          <p:spTgt spid="1028"/>
                                        </p:tgtEl>
                                        <p:attrNameLst>
                                          <p:attrName>style.color</p:attrName>
                                        </p:attrNameLst>
                                      </p:cBhvr>
                                      <p:to>
                                        <a:schemeClr val="bg1"/>
                                      </p:to>
                                    </p:animClr>
                                    <p:animClr clrSpc="rgb" dir="cw">
                                      <p:cBhvr>
                                        <p:cTn id="29" dur="250" autoRev="1" fill="remove"/>
                                        <p:tgtEl>
                                          <p:spTgt spid="1028"/>
                                        </p:tgtEl>
                                        <p:attrNameLst>
                                          <p:attrName>fillcolor</p:attrName>
                                        </p:attrNameLst>
                                      </p:cBhvr>
                                      <p:to>
                                        <a:schemeClr val="bg1"/>
                                      </p:to>
                                    </p:animClr>
                                    <p:set>
                                      <p:cBhvr>
                                        <p:cTn id="30" dur="250" autoRev="1" fill="remove"/>
                                        <p:tgtEl>
                                          <p:spTgt spid="1028"/>
                                        </p:tgtEl>
                                        <p:attrNameLst>
                                          <p:attrName>fill.type</p:attrName>
                                        </p:attrNameLst>
                                      </p:cBhvr>
                                      <p:to>
                                        <p:strVal val="solid"/>
                                      </p:to>
                                    </p:set>
                                    <p:set>
                                      <p:cBhvr>
                                        <p:cTn id="31" dur="250" autoRev="1" fill="remove"/>
                                        <p:tgtEl>
                                          <p:spTgt spid="1028"/>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250" autoRev="1" fill="remove"/>
                                        <p:tgtEl>
                                          <p:spTgt spid="1026"/>
                                        </p:tgtEl>
                                        <p:attrNameLst>
                                          <p:attrName>style.color</p:attrName>
                                        </p:attrNameLst>
                                      </p:cBhvr>
                                      <p:to>
                                        <a:schemeClr val="bg1"/>
                                      </p:to>
                                    </p:animClr>
                                    <p:animClr clrSpc="rgb" dir="cw">
                                      <p:cBhvr>
                                        <p:cTn id="34" dur="250" autoRev="1" fill="remove"/>
                                        <p:tgtEl>
                                          <p:spTgt spid="1026"/>
                                        </p:tgtEl>
                                        <p:attrNameLst>
                                          <p:attrName>fillcolor</p:attrName>
                                        </p:attrNameLst>
                                      </p:cBhvr>
                                      <p:to>
                                        <a:schemeClr val="bg1"/>
                                      </p:to>
                                    </p:animClr>
                                    <p:set>
                                      <p:cBhvr>
                                        <p:cTn id="35" dur="250" autoRev="1" fill="remove"/>
                                        <p:tgtEl>
                                          <p:spTgt spid="1026"/>
                                        </p:tgtEl>
                                        <p:attrNameLst>
                                          <p:attrName>fill.type</p:attrName>
                                        </p:attrNameLst>
                                      </p:cBhvr>
                                      <p:to>
                                        <p:strVal val="solid"/>
                                      </p:to>
                                    </p:set>
                                    <p:set>
                                      <p:cBhvr>
                                        <p:cTn id="36" dur="250" autoRev="1" fill="remove"/>
                                        <p:tgtEl>
                                          <p:spTgt spid="10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7"/>
                </p:tgtEl>
              </p:cMediaNode>
            </p:audio>
            <p:audio>
              <p:cMediaNode vol="80000" showWhenStopped="0">
                <p:cTn id="38" fill="hold" display="0">
                  <p:stCondLst>
                    <p:cond delay="indefinite"/>
                  </p:stCondLst>
                  <p:endCondLst>
                    <p:cond evt="onStopAudio" delay="0">
                      <p:tgtEl>
                        <p:sldTgt/>
                      </p:tgtEl>
                    </p:cond>
                  </p:endCondLst>
                </p:cTn>
                <p:tgtEl>
                  <p:spTgt spid="8"/>
                </p:tgtEl>
              </p:cMediaNode>
            </p:audio>
          </p:childTnLst>
        </p:cTn>
      </p:par>
    </p:tnLst>
    <p:bldLst>
      <p:bldP spid="3" grpId="0"/>
      <p:bldP spid="6" grpId="0"/>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0800000" flipV="1">
            <a:off x="3851724" y="3322296"/>
            <a:ext cx="8129605" cy="2585323"/>
          </a:xfrm>
          <a:prstGeom prst="rect">
            <a:avLst/>
          </a:prstGeom>
          <a:noFill/>
        </p:spPr>
        <p:txBody>
          <a:bodyPr wrap="squar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Teórico metodológica</a:t>
            </a:r>
          </a:p>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y </a:t>
            </a:r>
          </a:p>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convocatoria política</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p:cNvSpPr txBox="1"/>
          <p:nvPr/>
        </p:nvSpPr>
        <p:spPr>
          <a:xfrm>
            <a:off x="1506070" y="1033971"/>
            <a:ext cx="7516905" cy="1077218"/>
          </a:xfrm>
          <a:prstGeom prst="rect">
            <a:avLst/>
          </a:prstGeom>
          <a:noFill/>
        </p:spPr>
        <p:txBody>
          <a:bodyPr wrap="square" rtlCol="0">
            <a:spAutoFit/>
          </a:bodyPr>
          <a:lstStyle/>
          <a:p>
            <a:pPr algn="ctr"/>
            <a:r>
              <a:rPr lang="es-MX" sz="3200" dirty="0" smtClean="0"/>
              <a:t>La teórica de Marx se asienta en la contradicción, la dialéctica y la lucha de clases</a:t>
            </a:r>
            <a:r>
              <a:rPr lang="es-MX" dirty="0" smtClean="0"/>
              <a:t>.</a:t>
            </a:r>
            <a:endParaRPr lang="es-MX" dirty="0"/>
          </a:p>
        </p:txBody>
      </p:sp>
      <p:sp>
        <p:nvSpPr>
          <p:cNvPr id="6" name="CuadroTexto 5"/>
          <p:cNvSpPr txBox="1"/>
          <p:nvPr/>
        </p:nvSpPr>
        <p:spPr>
          <a:xfrm>
            <a:off x="769658" y="4291792"/>
            <a:ext cx="4773706"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3600" b="1" dirty="0" smtClean="0">
                <a:ln/>
                <a:solidFill>
                  <a:schemeClr val="accent4"/>
                </a:solidFill>
                <a:effectLst>
                  <a:outerShdw blurRad="50800" dist="38100" dir="13500000" algn="br" rotWithShape="0">
                    <a:prstClr val="black">
                      <a:alpha val="40000"/>
                    </a:prstClr>
                  </a:outerShdw>
                </a:effectLst>
              </a:rPr>
              <a:t>Es a la vez propuesta</a:t>
            </a:r>
            <a:endParaRPr lang="es-MX" sz="3600" b="1" dirty="0">
              <a:ln/>
              <a:solidFill>
                <a:schemeClr val="accent4"/>
              </a:solidFill>
              <a:effectLst>
                <a:outerShdw blurRad="50800" dist="38100" dir="13500000" algn="br" rotWithShape="0">
                  <a:prstClr val="black">
                    <a:alpha val="40000"/>
                  </a:prstClr>
                </a:outerShdw>
              </a:effectLst>
            </a:endParaRPr>
          </a:p>
        </p:txBody>
      </p:sp>
      <p:sp>
        <p:nvSpPr>
          <p:cNvPr id="7" name="AutoShape 2" descr="data:image/jpeg;base64,/9j/4AAQSkZJRgABAQAAAQABAAD/2wCEAAkGBxQTEhQUEhQWFhUXGBcXGBgXFRwYGBoYGBcXGBwaGBUZHCggGBolHBcXIjEiJSkrLi4uFx8zODMsNygtLisBCgoKBQUFDgUFDisZExkrKysrKysrKysrKysrKysrKysrKysrKysrKysrKysrKysrKysrKysrKysrKysrKysrK//AABEIAPwAyAMBIgACEQEDEQH/xAAcAAABBQEBAQAAAAAAAAAAAAADAAECBAUHBgj/xAA+EAABAwIEAwUGBAUEAQUAAAABAAIRAyEEEjFBBVFhBiJxgZETMqHB0fAHFEKxI1Ji4fFygpKiMxUkg7LS/8QAFAEBAAAAAAAAAAAAAAAAAAAAAP/EABQRAQAAAAAAAAAAAAAAAAAAAAD/2gAMAwEAAhEDEQA/APO8SxWZxnck+clZtZ5H902Iqd435oJfNygZ7lANRmAJOpffwQCDOafIFJxjlKgSgQphRyIreiaEEMqYBThQm6BnBO1MiUzCCJsoyilqGQgcpmVDKkma3dBIOKkHBQDkzigISovaoFygaiCYYmcE9N+5Sc9AByNh6hbugypsQX2YhxIEn1MJ1SYbpILGIbDiD1UIUHv+5RGBBJpuLKTXJo+/7oZPJBJ15KHCdpKUFA4CWVJpOydz4QRIUIP2EnVOi0eG8Iq1j3WwOZ8tB5hBntGqk0L2NH8PcQ/KQ5jc3MyBafpp12EktX8P3gBoqNc/+lpA3mbGw5oPFApzsvUcR7EVqTA8upA/ylxDj4Wgbalebr0C1xa8EOFiDqgD4KRKlkSyoBBqkGokKbmlBVeUFzVaeENzQgEHpieidrRune1AKURigRCkCgkDf0TJMElJBIi6K11lEXS2QEFXxhJ7/v4IWZEaJQPTj1SLQmbOyKEDU2pPYlFvv1RqGHLoDQSfh02QD4fUDXyWZouRE/uI3F7wvddnuIB5AZDiZc1rWw1skEguENJBdMcgqhwGHp06VN5773B1RwIzAAWptI0k6kaehXQeFUqIaPZsa0D+UR59dEBsJSdAuWiZgDTp+wRMVgXOECo9vOI+iuteEqtYQgwqGHfTzMqvc6fcMWgDQt0cfJeE7Ydk3tmtSLXDVwAh0aSLwfhoum4ioC24kC/0KoOeyo0teQQZF23GgvbVBxGbdeR1SXruNdgq7CXUSKrZ0FnfHVeZxGHe2WuaWuBIII8kASpNiE2UwmQQqITwiHdBeEAnOUg610zk4QRATRyUyEgEDU0kWmzdJBEKbRa6FCJJQKFOf2+/2UQ9SLh9hAgURrOaixm/36IjAgJTYrFCuGAuJ7w91usk2npAMqLYH7KtQrXyz3nWEnQb6mATpryQBZj3vcyTaSB47nxXXOxrKvspLCWxY5hJ8pndci400U6rJYQ0czrAAm3lJXo+C/idVoNyvotdT/SWyHeZJ749EHWsjpjQdUTE4e2vkd1yLGdreI4qm+thmO9lTkPLRJbob8zEaTqVj9nuK16lQkGu6q4w0iu2lTBOzs/jzQdb4hiHBpaCGuA7s6/3WLwPjbCHB0Z82WprmYObp1HI9QsvhtPiH5j/AN0xwyjMS4tfDdLFjiCehANlndq63s8TVfmaQQBAPfFp5zHv+gQe+w+OLwS2QR7wGhjl16hZHFcHSxbC1xaMQMxY4CMwF4cDvtPPzXmMBxtzGs7zpHedmv0BEat0kDYG8BadTjTarW1Iax4My297gW/5Db3kHkqtFzCWuBaRYgi8ix+KG8LV4+8ufmIh2ju8CbAX13k85jVZTkAjF1XfdWXN5IGXWUAg1TyKUBTa0aoIGnZRARAfokIQRLhKSi+EkEokn7KbKoBSBQRm6IpBgN5TGPFAWm7ZEaq7HWsitcUFtjrX/usysQHhxBhrmuLdoEGPgtGnMX+7LN4iXScsxvy6WQLjuLNcuqvDyS4Q51g0XIa0C0R0TcG4Q6oDDW33LJjzPdA15lNXD6lI5QSGgAwDFgTPImAZMclc4Nxx9Og6k2GzJzn9h98kHTvwe4eKeHrxBDqsEdWtAP7o3H+E8PbimGoPy1d/ebUEBj4N73a13/EnquR4Hi2JoGr+Vrup03CHd8DVovGzr7XmyvcK7UVRSq4eoW4hr96xc92YWGVznSANgOZIug7LxKnloZaTgd8259FyziuHzvqZzPQG+ZpF2ui9hA8XJcF43VaHUQ5zmkj2ROsEBwE20G/1WjgsaA4sr083fJccunKDYibmBz8UHmcQz2QBZUsTGRwlwJFjycIjT00TMxPeyzGtrgWBJgEamLePmt3j3Z/O0VMO5pvIZcX3yvi5MSJIXm+HYOo1+aq02MQ7WRaI5iwQXauwnMALa28BshtarNYXJAsSSLzaUJzSgE4fYQS1WSZQi0IAAojxbomIumedkEC4RbVRaUwN0pQO3XVOogp0CIumAR8qjlQMAmqdUTKovQKn4IzBdBF0cDZBYZ1+/P71TOoMJJNjySYESPvf4oBVMa5tMMDQOZuHH/cTDe80WAE5V5nEvdJmRJkzv57hemoYMvqgEBwEFwi8chcAmATtoei0sH2ebXDnBj3EGWtY0y5mV7heDM2HK4veEHksHwLEVWl4pPLBq/L3Y5ydfKVEcHqWGUy425a78tHf8TyXS8JwsUGio9gw8G5AzODRq5hyu1cQCb7xdel4PjqAqNotoiASCS2/tC0uMgiQS02JOhKDj+H4FiRkLszGvOWTaHTERubgiOY5LofBsD7ekBVBzt0dAGbKTJDhc7TM3Ouseg4nQZVbEFlj7ouAQLFsSRLfA28q3BKbqJbTfDmQBmGgdMSL/qkTfmgHw3KA6mA3LOaAI2FwTp4G9/Xzva00QWVC4N1DhY2BDZABzWdINtl7nH4enTpveAbNLsw6X1Nv7LlXbys1z203Xe1jXZoEDumGA/8AI31LhpAQDoYuk7So31j4JVKXivHGmrFPE1G6PcPM/sUHpGsUXt2H35rJw3GHA98Zhz0P0Wn7drxLDI+PmgFVN0E6or91AU90AnXTwpkIZKBQJTpgUkF8Ur/JDywrWXf7+9EN46IK5Z/dDqhWS3VDeAggwotPVDDYRmU7ID0zyUq9RrBmcQBH2IVarVyMc87D1J0Xl8RXc8y4z8vBB6jB8WbVL6bGkB2WXwHOAmDDSRAMhet7OVvZOaYdDGtNgGOOpI5uADR1sW2uDydjiNDH+ZXr+yPaVtN2XEB7i5zIfmuMpsDuRJO+5Qdb4xWplrapaxzWiW5r5ZMOMbwDKyuH8RY+t3S4PMOIE6lpy5puSAyPM3Kz+P1xUjK9rhls0CHiRLQWcwDfo87FY2HxjKbh3jbvGA4Q7XUEzExYD4yA9dVx5Jz3LmOyuAOgdpIna+23gpYzE9wOcWBkEztM3/279Oa8zSw9epVa6kWn2hzERYc828j42hN+JWGdh8NTp+0LnVXDOTyOZwAAsB3X+g5oJ8e7aOYwMpDMZgHN3baEZTD2wSASdpjn4PG4x1dxqVNdj0uYMDmddfG0UqDJsf0z9UUGzuYE/Ef3QALZKI3Dzr9+Ss8Npe84jXT1UsO4BznO0bJQVcThcmW1z9/MIow7mtdFpygc80wdksZVdUyk6kyFfDs5a3rJ8kA6LyZabkbnkin0VTEviowtdMuyu81dqOEIAEwoEKZSLDCAUJIoYkg0KzkJ9WNESsyfNVXNg7+qCZq8/v7lRe9CeSmcUE2EqxTefH4Kswqw2AJNvNBkcaxuY+zGjdep/ssqEWvdznDQk+hKGEEYTpOCUIN3s7WrPqMaHGAWtO9nODYPMQY8F1HC9li51Iu0kg2/pN/WFi/hhwMfl69dw0aC3xbD5HoF1stDRMaSbCSfIaoKXCuFMpDugel/Ncu/F2vnxFFoNg19QjoXCkzy/h1CP9ZXYKz4YS3XQTzNhI8SFxHt5UD+I1gPdpCnRb4MYD/9nOCDytRmWHdIP1++aDSib6XC1XtERsbeWirHBNFwJ5STt00QWA6IGgCp4wgNIG6K50Abybi/1VTGeY5ToR4oFg3jXWBA8eiY94lpdlbvzJ6lUqNQzrEIlFjnGADe58OZ6ILtMBxblHdZLvQAD1Ks0QcoP3KE1giG+7aTzI5dB8+qL7QF4a3QC+0oLLGjVEe8BZNPiMG7TP3qptxHtHNaSRJCCwcQGm9/DkkhUaB9uGATDsseBjdJBpF8oLj9/RPm1Q3FAvUIYHVMTdLOGySgkagAkmFj4rEvquI/SP0/VErVs5lxAHKdlGpFnNIncc/7oK4FoiELeFYeydSg1figctU8LTkpgVZ4Y9oqsz2bmGbfuze3gg7/ANh+H5MIGFpALSDI6Rot/C1pYwkGSBMDeIPxRGOBaC2MpAIjSDpCjhqUSOp32d3vmUE3mSJ0EuPpF/UnyXzw/G+1fVqyf4tSpU8nuLgPQgLt3bTHewwGKqgwfZljTyc/+G3/ALvXBsOyw/ZBZc20nXVDr1RqLDf7KauSNCPvayr+2sZ8bD4IBvxeWoDEgAg9QdQgYupmPdBDf0zujijmaf5tUKjYd4S3cDUdQgrUKUnWJ5XcfL6wrlVkAMbaTpuernb+GihgS0Z8sZgbE8jvH3qi03uzlwifvRAenTc1pDv8eShgqRLidVZe6R1P7o+Hw2W5t98kFWthKYqEueGyCYg3sTrtcD1UcVjcK67GVaZv+oOEjLB5/wAxPiAlxGkHCXWiTYbdFl02B07fceqCz7RryXe0IcTqRrJNzHS/mnQa2HNMCdSbeCSDYcbqEpVEIAygi4gSeSxa9UvN56LSxzu4773Wc2oBzJ5AD9ygTaIi8jrrHkoOZsD4XsfoiHEydAPEkn1CQZIJiB42noIQRbVI1++vVRfT3BkI7MKS2RHg4/sj8N4U+vUFMANAu48hz6lBnhydpXp+0PBgKQNJsGlIIGpbuTzO/qvLsKDuH4S9qBWojC1D/EpzkndnIHmOXKOS6GYnxH7f5Xy5wvHvoVG1KbsrmkOBB3C7Vg+2lDF0sM+WNqOqezqMcb0iWn+MI0AIADjA/iQSDZBV/GPHhmGoYcG9SpmPVlIX/wC76Z8iuYUH7L2H4xYzNjadPanRaf8AdUe4kf8AFrPVeJpOQXHHmDCpYhwzAC8XP0V01oaXHYW6rIFUanUoLdN+UgqOIrtnu2nX/KC479EKyAAMOkKw4mLi0+aBiCJEKVCXGOSDSZVIDSEZ3EnG2WyBh8Q2crtDvuFepU2foNtpKAbast7w1+KynYVzCbbww876jnstirTlMxneplxgSG+AJ0AQZdapOQEXZYyZkk8kldOHYalUzAGluoFgkgnUxQvafvmgOxoGrTCccNrG0R4n5LZwfYevVbIPkGlx+MIPOY3GAsIA1I381lvcTqtjtDwKthXRUa4A6EtiVjoGaEWEMKYQSKLRrFpBaSCNCLH1QSVt9m+y+Jxj8tCmYB7z3d1jR1PyF0FrBcdm1Sx/m2PiNlgcRw3s6hGxu0jQtOn08l3Hgv4bYLCszYhv5mrb3x3J5MpTHm6fJC7Y9k6OIYPZ0aLYBAFOmGPBOhbUBAN9nNIKDhmey0+G4itRyVsO67CDIg5SNQ9vIjnYgr3mB/B4loNXFFpOzaQPxL1kdrPwzdhqZq0a7arWNLnte0U3houXNuQ7wsfFB5jE8QdVeajzLnaxoAAAGiTZoAAA2AAUqTrHbccoWUHqbXoLdSqXERZo+5Vx9em27W32HksoVij4fFZTMT4oDjC1apkNKsM7P1iJhEZ2mqDQAeARR2pcfebPXdBg4thaYIKN+Ya1gA94m56bLS4hxptSnlyDxi/qsKkxzyGMElxAAjU6BAbM4+H3umY540J8irT+EezP8eqxv9LSXu84sB5lBoVaTHSMzvEQPO90BqPEKjD3pPitKpjg5hc2JG0Cx5oH5hjmGJt+mJ32m4VOm1ty14FtD9ECp4iI5yTKSBh7mDodUyDodLtI+Zp0qDJm+UvPq4/JTxfafEEf+Z4byZlYB/xAPxXkRVDZBcN/d+qd1emBqTufHx3QaVRtGoZrB1Q83PcTHiTKz6vZtr70Xxvld/8ApRGMYLgeoGqh/wCpgaAeYt6boKuL7PYinqwOHNhDvhqs2oC2zgW+II/db/8A689g7hgnpb0NlCv2jrPEOdbllaOfIIF2FwrK2Oo06oJa7Ppe4Y5w08F3ThnHcNSeMKAKT4LmgRlcBEmR47r55qEZswGU9LhQxGMq52VjUc57HNLXu7xBaZb72sctEH0TxDiQ9tlJkNA7oiQTeY10j1RqVeIIMgr5vxXGK9SqatSq59Q6uOvhaLdNF0Psh2xNRgoueGVv0uMFrtTEO3+SDq35gG1vIrP45wCjjaBpVgQNWuHvMdcSPobFYGBx+ILwysA6dHU2w5p6ie82L/NW63atja/5RzXNqO915gMPxnflEoOP9reyGI4e8CsM1NxhlVs5HdD/ACO/pPkSsJoXZ8P20FF78BxlodNhVyZqVWm73XOaBbxAtG0Ln3bjsy3C1G1MMS/CV70XzMHemSbmNQTcjmQSg84GqbWctURmG3cQ0bk39ANUQYiLUmkc3m7vLZo+KCTcEG3quy/06u9NlGrixpTbA5m5KVDAOcZJPiVeGRggAE9dUGV7AxJsOZ+SHSqFrg5tiPpH7K7VLqrso16adSruGeKYyMblqWOdzQ5zueUGw6AX8SgG9xqDO/I2d6jZnq22aPG3JANWkLAF5/paAPJGZhA+XPqZzuBM/wDa6K+mwCGtIPofVBT/AC7mHOAGjds7KviKUOtpqFbqYam0Znz4F1z4BVvea46RoOhQRo+83xGqSPgcGDJeSNI87/skgASoOcnlMUDBM4p0iECrGDbSAfr8Z9FHMp12xl8J/wCzkIoCTZPV/wDGP9R/ZRcbJOPc/wB3yKCsQkwkEEWI0U4TFqD1g7U1HYT2VSkCCcorZyC0iSDl2cOYiUDA8cpOpOw+LphzJLmVGk+0pvAjNTJnW0tNj0WS3FAYY0yJc54cDyhZ4QanE+NVK9KjTqBp9lMPjvEHQHkByRGcTqOw35d8OZma5pdcsyzZnKZudYELKBUg8oLLXN/Vpsju4g0Waz109FUZTJ2TtAGoQFdjXuED4ILs26sNcdhHwUsPTBPggNh8NDJJEn7AVgNtbvdDf05KL1H22UWQTLgbwJ9D8EN2MG6CXEkRroLx8SrdDglSrDhodfZj2hHQgEAHztvEIMh1bM/M7Tl0VxsvBORxbziB6my3H8HwlFjjVeMwj3n56jSZhpo05aCYJ71viq7+KUKzC0h7XiCy7ix5ByhrgHFzRlvIdAiALoMyq8EAOd1hgk2sAXGPhKSi8Ux7pz+8JiPPKdBp6JIKUpimCQQJqkSoGyRcgniHSR/pHzQlKqdPD5lRagK8WCY+75j5pVEzjY+KCASSThqCJCiiFiiQgM1kiRGl+alTa2bmPG3yQaT4sdFaDwP0/BA72A6EnwBPy+aVxo3zMD13+Kk7iFoNvIQuidivw3NZgxGOLmU3CWUh3XkH9TyZygjRovzI0IeG4Rwivi6zKFMtDnnnYAaud0A9dN17Pjv4bYnDMzUYxDGi+RpbUH/xyc3+0k9F7rC9jOH0vdwtN281JqnxBqEx5L02FqQABpsPog+a3HUctemxBH3ogOqdF27tx2Np44OqYctbiWe8DYVLWFQah0Cz/wBxpwvFSC4QQWktc3cOBggx1lBCo7ZWH1HMa4sfDarYc1pLRIc0kFswdAeUOtG1Bp3Km6raEFujUAaRTpgkXJLM5aBzdOVotPu+aAXAmXT5a/HZM+u5wAcSRsBZo8Giw8go5dYcPj9EBaNSDufH6feiSEwfcp0AwnlME5QMVCVMqBCCdQWb5pmKT291vn8kqYQJ+qjHxKk5GpSLzH7+XJBYocOgS8gHkSpOwzf5m+oVYDoPE3PqU2TwQHdRb/M31TuoU/52jzCBBG3ondlOw87IAVqYGhDvBEw2Jjuu02PL+yi9gHTx+qAQg6J+F/AmV67sRWZnp0ILREg1NQTzDRBjqOS67h+KUcRTNVtRpY0mZIEZTq7lzuuRv4/+S4TTw9MN9pXZmzsdPdee9m3D4t0Xi6fEnNcHNlpkElpIktMtJHjdB9GPkNNRxDGRPesY5k7WTNqANa5pAaRN+R/yuWcC/EbPUYOJZn0mXbkYLvEQ6o39QH7wdk3bP8R31n5MH3aYHvub3y47gH3Y2/wg3vxK7XHCvoNwrh+Yh/tDYxSIsx46k5hyydb8f9k+7iSSZJJMkk3JJOpJRqLC5xcSSdSTck8yTqUeqgzpKRRKoQwEDtUiyEwSaUEqZSRWtCSCsE8p8qTggZRKkEiEE3nut8T8k1NJ3uhWcNTESgiyjuddki0lFebqDigi0DcHySkdVFzyE2bdA5P3IUSevqE3tCo5kDl33slRp5j03MIZWiRlho0QCY0N0TKbxc+fzQnFASie94qyQAqPVaDHdBdAF71EEI2IphALUAKwTso2vaGz45oAHxlWsFhxUq0mO0c9rTHIuAPwK0Mef4ZfAzPr156CjTaKbR/SM5t0HJBgub8z8lBoVmuyGnoWNHhlJ+SrIDSkoNS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6" name="Picture 8" descr="http://revista-amauta.org/wp-content/uploads/2014/01/marx.jp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681" y="826046"/>
            <a:ext cx="1632884" cy="2051624"/>
          </a:xfrm>
          <a:prstGeom prst="rect">
            <a:avLst/>
          </a:prstGeom>
          <a:noFill/>
          <a:extLst>
            <a:ext uri="{909E8E84-426E-40DD-AFC4-6F175D3DCCD1}">
              <a14:hiddenFill xmlns:a14="http://schemas.microsoft.com/office/drawing/2010/main">
                <a:solidFill>
                  <a:srgbClr val="FFFFFF"/>
                </a:solidFill>
              </a14:hiddenFill>
            </a:ext>
          </a:extLst>
        </p:spPr>
      </p:pic>
      <p:pic>
        <p:nvPicPr>
          <p:cNvPr id="11"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05565" y="729171"/>
            <a:ext cx="609600" cy="609600"/>
          </a:xfrm>
          <a:prstGeom prst="rect">
            <a:avLst/>
          </a:prstGeom>
        </p:spPr>
      </p:pic>
    </p:spTree>
    <p:extLst>
      <p:ext uri="{BB962C8B-B14F-4D97-AF65-F5344CB8AC3E}">
        <p14:creationId xmlns:p14="http://schemas.microsoft.com/office/powerpoint/2010/main" val="36241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5"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p:cTn id="15" dur="500" fill="hold"/>
                                        <p:tgtEl>
                                          <p:spTgt spid="2056"/>
                                        </p:tgtEl>
                                        <p:attrNameLst>
                                          <p:attrName>ppt_w</p:attrName>
                                        </p:attrNameLst>
                                      </p:cBhvr>
                                      <p:tavLst>
                                        <p:tav tm="0">
                                          <p:val>
                                            <p:fltVal val="0"/>
                                          </p:val>
                                        </p:tav>
                                        <p:tav tm="100000">
                                          <p:val>
                                            <p:strVal val="#ppt_w"/>
                                          </p:val>
                                        </p:tav>
                                      </p:tavLst>
                                    </p:anim>
                                    <p:anim calcmode="lin" valueType="num">
                                      <p:cBhvr>
                                        <p:cTn id="16" dur="500" fill="hold"/>
                                        <p:tgtEl>
                                          <p:spTgt spid="2056"/>
                                        </p:tgtEl>
                                        <p:attrNameLst>
                                          <p:attrName>ppt_h</p:attrName>
                                        </p:attrNameLst>
                                      </p:cBhvr>
                                      <p:tavLst>
                                        <p:tav tm="0">
                                          <p:val>
                                            <p:fltVal val="0"/>
                                          </p:val>
                                        </p:tav>
                                        <p:tav tm="100000">
                                          <p:val>
                                            <p:strVal val="#ppt_h"/>
                                          </p:val>
                                        </p:tav>
                                      </p:tavLst>
                                    </p:anim>
                                    <p:animEffect transition="in" filter="fade">
                                      <p:cBhvr>
                                        <p:cTn id="17" dur="500"/>
                                        <p:tgtEl>
                                          <p:spTgt spid="205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11"/>
                </p:tgtEl>
              </p:cMediaNode>
            </p:audio>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847" y="901931"/>
            <a:ext cx="9977717" cy="4678204"/>
          </a:xfrm>
          <a:prstGeom prst="rect">
            <a:avLst/>
          </a:prstGeom>
        </p:spPr>
        <p:txBody>
          <a:bodyPr wrap="square">
            <a:spAutoFit/>
          </a:bodyPr>
          <a:lstStyle/>
          <a:p>
            <a:pPr algn="ctr"/>
            <a:r>
              <a:rPr lang="es-MX" sz="3600" dirty="0">
                <a:latin typeface="Baskerville Old Face" panose="02020602080505020303" pitchFamily="18" charset="0"/>
              </a:rPr>
              <a:t>Karl Marx</a:t>
            </a:r>
          </a:p>
          <a:p>
            <a:pPr algn="ctr"/>
            <a:endParaRPr lang="es-MX" dirty="0"/>
          </a:p>
          <a:p>
            <a:pPr algn="ctr"/>
            <a:r>
              <a:rPr lang="es-MX" sz="2400" dirty="0"/>
              <a:t>Pensador socialista y activista revolucionario de origen alemán (Tréveris, Prusia occidental, 1818 - Londres, 1883). Karl Marx procedía de una familia judía de clase media (su padre era un abogado convertido recientemente al luteranismo). Estudió en las universidades de Bonn, Berlín y Jena, doctorándose en Filosofía por esta última en 1841.</a:t>
            </a:r>
          </a:p>
          <a:p>
            <a:pPr algn="ctr"/>
            <a:endParaRPr lang="es-MX" sz="2400" dirty="0"/>
          </a:p>
          <a:p>
            <a:pPr algn="ctr"/>
            <a:r>
              <a:rPr lang="es-MX" sz="2400" dirty="0"/>
              <a:t>Desde esa época, el pensamiento de Marx quedaría asentado sobre la dialéctica de Hegel, si bien sustituyó el idealismo de éste por una concepción materialista, según la cual las fuerzas económicas constituyen la infraestructura que determina en última instancia los fenómenos </a:t>
            </a:r>
            <a:r>
              <a:rPr lang="es-MX" sz="2400" dirty="0" smtClean="0"/>
              <a:t>del </a:t>
            </a:r>
            <a:r>
              <a:rPr lang="es-MX" sz="2400" dirty="0"/>
              <a:t>orden social, político y cultural</a:t>
            </a:r>
            <a:r>
              <a:rPr lang="es-MX" sz="2800" dirty="0"/>
              <a:t>.</a:t>
            </a:r>
          </a:p>
        </p:txBody>
      </p:sp>
    </p:spTree>
    <p:extLst>
      <p:ext uri="{BB962C8B-B14F-4D97-AF65-F5344CB8AC3E}">
        <p14:creationId xmlns:p14="http://schemas.microsoft.com/office/powerpoint/2010/main" val="8467224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8632" y="936829"/>
            <a:ext cx="10126490" cy="2585323"/>
          </a:xfrm>
          <a:prstGeom prst="rect">
            <a:avLst/>
          </a:prstGeom>
          <a:noFill/>
        </p:spPr>
        <p:txBody>
          <a:bodyPr wrap="none" lIns="91440" tIns="45720" rIns="91440" bIns="45720">
            <a:spAutoFit/>
          </a:bodyPr>
          <a:lstStyle/>
          <a:p>
            <a:pPr algn="ctr"/>
            <a:r>
              <a:rPr lang="es-ES" sz="5400" b="1" cap="none" spc="0" dirty="0" smtClean="0">
                <a:ln w="12700">
                  <a:solidFill>
                    <a:schemeClr val="accent3">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CONFIANZA EN LA CIENCIA </a:t>
            </a:r>
          </a:p>
          <a:p>
            <a:pPr algn="ctr"/>
            <a:r>
              <a:rPr lang="es-ES" sz="5400" b="1" cap="none" spc="0" dirty="0" smtClean="0">
                <a:ln w="12700">
                  <a:solidFill>
                    <a:schemeClr val="accent3">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 </a:t>
            </a:r>
          </a:p>
          <a:p>
            <a:pPr algn="ctr"/>
            <a:r>
              <a:rPr lang="es-ES" sz="5400" b="1" cap="none" spc="0" dirty="0" smtClean="0">
                <a:ln w="12700">
                  <a:solidFill>
                    <a:schemeClr val="accent3">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 LA RAZON</a:t>
            </a:r>
            <a:endParaRPr lang="es-ES" sz="5400" b="1" cap="none" spc="0" dirty="0">
              <a:ln w="12700">
                <a:solidFill>
                  <a:schemeClr val="accent3">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ángulo 2"/>
          <p:cNvSpPr/>
          <p:nvPr/>
        </p:nvSpPr>
        <p:spPr>
          <a:xfrm>
            <a:off x="1389536" y="3684495"/>
            <a:ext cx="9547412" cy="2308324"/>
          </a:xfrm>
          <a:prstGeom prst="rect">
            <a:avLst/>
          </a:prstGeom>
          <a:noFill/>
        </p:spPr>
        <p:txBody>
          <a:bodyPr wrap="square" lIns="91440" tIns="45720" rIns="91440" bIns="45720">
            <a:spAutoFit/>
          </a:bodyPr>
          <a:lstStyle/>
          <a:p>
            <a:pPr algn="ctr"/>
            <a:r>
              <a:rPr lang="es-E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Aspiró a conocer la realidad como totalidad compleja, propuestas metodológicas</a:t>
            </a:r>
          </a:p>
          <a:p>
            <a:pPr algn="ctr"/>
            <a:r>
              <a:rPr lang="es-E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Para aprender los procesos sociales en su historicidad plena.</a:t>
            </a:r>
            <a:endParaRPr lang="es-E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074" name="Picture 2" descr="marx-eng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05" y="1779495"/>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xit" presetSubtype="4" accel="8000" fill="hold" nodeType="withEffect">
                                  <p:stCondLst>
                                    <p:cond delay="0"/>
                                  </p:stCondLst>
                                  <p:childTnLst>
                                    <p:anim calcmode="lin" valueType="num">
                                      <p:cBhvr additive="base">
                                        <p:cTn id="16" dur="500"/>
                                        <p:tgtEl>
                                          <p:spTgt spid="3074"/>
                                        </p:tgtEl>
                                        <p:attrNameLst>
                                          <p:attrName>ppt_x</p:attrName>
                                        </p:attrNameLst>
                                      </p:cBhvr>
                                      <p:tavLst>
                                        <p:tav tm="0">
                                          <p:val>
                                            <p:strVal val="ppt_x"/>
                                          </p:val>
                                        </p:tav>
                                        <p:tav tm="100000">
                                          <p:val>
                                            <p:strVal val="ppt_x"/>
                                          </p:val>
                                        </p:tav>
                                      </p:tavLst>
                                    </p:anim>
                                    <p:anim calcmode="lin" valueType="num">
                                      <p:cBhvr additive="base">
                                        <p:cTn id="17" dur="500"/>
                                        <p:tgtEl>
                                          <p:spTgt spid="3074"/>
                                        </p:tgtEl>
                                        <p:attrNameLst>
                                          <p:attrName>ppt_y</p:attrName>
                                        </p:attrNameLst>
                                      </p:cBhvr>
                                      <p:tavLst>
                                        <p:tav tm="0">
                                          <p:val>
                                            <p:strVal val="ppt_y"/>
                                          </p:val>
                                        </p:tav>
                                        <p:tav tm="100000">
                                          <p:val>
                                            <p:strVal val="1+ppt_h/2"/>
                                          </p:val>
                                        </p:tav>
                                      </p:tavLst>
                                    </p:anim>
                                    <p:set>
                                      <p:cBhvr>
                                        <p:cTn id="18"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213</TotalTime>
  <Words>398</Words>
  <Application>Microsoft Office PowerPoint</Application>
  <PresentationFormat>Panorámica</PresentationFormat>
  <Paragraphs>45</Paragraphs>
  <Slides>8</Slides>
  <Notes>0</Notes>
  <HiddenSlides>0</HiddenSlides>
  <MMClips>4</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Batang</vt:lpstr>
      <vt:lpstr>Arial</vt:lpstr>
      <vt:lpstr>Baskerville Old Face</vt:lpstr>
      <vt:lpstr>Cooper Black</vt:lpstr>
      <vt:lpstr>ff0</vt:lpstr>
      <vt:lpstr>ff1</vt:lpstr>
      <vt:lpstr>Garamond</vt:lpstr>
      <vt:lpstr>Sofia Pro</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VC</dc:creator>
  <cp:lastModifiedBy>VC</cp:lastModifiedBy>
  <cp:revision>20</cp:revision>
  <dcterms:created xsi:type="dcterms:W3CDTF">2014-10-07T01:47:53Z</dcterms:created>
  <dcterms:modified xsi:type="dcterms:W3CDTF">2014-12-04T01:40:57Z</dcterms:modified>
</cp:coreProperties>
</file>