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handoutMasterIdLst>
    <p:handoutMasterId r:id="rId18"/>
  </p:handoutMasterIdLst>
  <p:sldIdLst>
    <p:sldId id="257" r:id="rId2"/>
    <p:sldId id="263" r:id="rId3"/>
    <p:sldId id="258" r:id="rId4"/>
    <p:sldId id="259" r:id="rId5"/>
    <p:sldId id="262" r:id="rId6"/>
    <p:sldId id="264" r:id="rId7"/>
    <p:sldId id="265" r:id="rId8"/>
    <p:sldId id="268" r:id="rId9"/>
    <p:sldId id="266" r:id="rId10"/>
    <p:sldId id="267" r:id="rId11"/>
    <p:sldId id="270" r:id="rId12"/>
    <p:sldId id="261" r:id="rId13"/>
    <p:sldId id="273" r:id="rId14"/>
    <p:sldId id="275" r:id="rId15"/>
    <p:sldId id="276"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2EA18"/>
    <a:srgbClr val="10D2DC"/>
    <a:srgbClr val="2809E3"/>
    <a:srgbClr val="BE12AA"/>
    <a:srgbClr val="D81414"/>
    <a:srgbClr val="B13BA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4" autoAdjust="0"/>
    <p:restoredTop sz="94660"/>
  </p:normalViewPr>
  <p:slideViewPr>
    <p:cSldViewPr>
      <p:cViewPr varScale="1">
        <p:scale>
          <a:sx n="66" d="100"/>
          <a:sy n="66" d="100"/>
        </p:scale>
        <p:origin x="-14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2161AF-3919-4D09-B02D-5E8ECD743368}" type="datetimeFigureOut">
              <a:rPr lang="es-ES" smtClean="0"/>
              <a:pPr/>
              <a:t>18/01/2015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63C353-3C05-4F5A-98C9-92C21BC7ED2F}" type="slidenum">
              <a:rPr lang="es-ES" smtClean="0"/>
              <a:pPr/>
              <a:t>‹Nº›</a:t>
            </a:fld>
            <a:endParaRPr lang="es-ES"/>
          </a:p>
        </p:txBody>
      </p:sp>
    </p:spTree>
    <p:extLst>
      <p:ext uri="{BB962C8B-B14F-4D97-AF65-F5344CB8AC3E}">
        <p14:creationId xmlns:p14="http://schemas.microsoft.com/office/powerpoint/2010/main" xmlns="" val="1012032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03573-44BE-4632-975A-317F78221F32}" type="datetimeFigureOut">
              <a:rPr lang="es-MX" smtClean="0"/>
              <a:pPr/>
              <a:t>18/01/2015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4EA79-675D-42A5-91D3-4D28E15A4065}" type="slidenum">
              <a:rPr lang="es-MX" smtClean="0"/>
              <a:pPr/>
              <a:t>‹Nº›</a:t>
            </a:fld>
            <a:endParaRPr lang="es-MX"/>
          </a:p>
        </p:txBody>
      </p:sp>
    </p:spTree>
    <p:extLst>
      <p:ext uri="{BB962C8B-B14F-4D97-AF65-F5344CB8AC3E}">
        <p14:creationId xmlns:p14="http://schemas.microsoft.com/office/powerpoint/2010/main" xmlns="" val="1571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6211A0B0-D961-44D5-B4FD-7C539767C5D7}" type="datetimeFigureOut">
              <a:rPr lang="es-MX" smtClean="0"/>
              <a:pPr/>
              <a:t>18/01/2015</a:t>
            </a:fld>
            <a:endParaRPr lang="es-MX"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C19F611D-865D-4FEA-A054-3CC9548FB3CA}"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11A0B0-D961-44D5-B4FD-7C539767C5D7}" type="datetimeFigureOut">
              <a:rPr lang="es-MX" smtClean="0"/>
              <a:pPr/>
              <a:t>18/01/2015</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C19F611D-865D-4FEA-A054-3CC9548FB3CA}"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11A0B0-D961-44D5-B4FD-7C539767C5D7}" type="datetimeFigureOut">
              <a:rPr lang="es-MX" smtClean="0"/>
              <a:pPr/>
              <a:t>18/01/2015</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C19F611D-865D-4FEA-A054-3CC9548FB3CA}"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11A0B0-D961-44D5-B4FD-7C539767C5D7}" type="datetimeFigureOut">
              <a:rPr lang="es-MX" smtClean="0"/>
              <a:pPr/>
              <a:t>18/01/2015</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C19F611D-865D-4FEA-A054-3CC9548FB3CA}" type="slidenum">
              <a:rPr lang="es-MX" smtClean="0"/>
              <a:pPr/>
              <a:t>‹Nº›</a:t>
            </a:fld>
            <a:endParaRPr lang="es-MX"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211A0B0-D961-44D5-B4FD-7C539767C5D7}" type="datetimeFigureOut">
              <a:rPr lang="es-MX" smtClean="0"/>
              <a:pPr/>
              <a:t>18/01/2015</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C19F611D-865D-4FEA-A054-3CC9548FB3CA}" type="slidenum">
              <a:rPr lang="es-MX" smtClean="0"/>
              <a:pPr/>
              <a:t>‹Nº›</a:t>
            </a:fld>
            <a:endParaRPr lang="es-MX"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211A0B0-D961-44D5-B4FD-7C539767C5D7}" type="datetimeFigureOut">
              <a:rPr lang="es-MX" smtClean="0"/>
              <a:pPr/>
              <a:t>18/01/2015</a:t>
            </a:fld>
            <a:endParaRPr lang="es-MX" dirty="0"/>
          </a:p>
        </p:txBody>
      </p:sp>
      <p:sp>
        <p:nvSpPr>
          <p:cNvPr id="6" name="5 Marcador de pie de página"/>
          <p:cNvSpPr>
            <a:spLocks noGrp="1"/>
          </p:cNvSpPr>
          <p:nvPr>
            <p:ph type="ftr" sz="quarter" idx="11"/>
          </p:nvPr>
        </p:nvSpPr>
        <p:spPr/>
        <p:txBody>
          <a:bodyPr/>
          <a:lstStyle>
            <a:extLst/>
          </a:lstStyle>
          <a:p>
            <a:endParaRPr lang="es-MX" dirty="0"/>
          </a:p>
        </p:txBody>
      </p:sp>
      <p:sp>
        <p:nvSpPr>
          <p:cNvPr id="7" name="6 Marcador de número de diapositiva"/>
          <p:cNvSpPr>
            <a:spLocks noGrp="1"/>
          </p:cNvSpPr>
          <p:nvPr>
            <p:ph type="sldNum" sz="quarter" idx="12"/>
          </p:nvPr>
        </p:nvSpPr>
        <p:spPr/>
        <p:txBody>
          <a:bodyPr/>
          <a:lstStyle>
            <a:extLst/>
          </a:lstStyle>
          <a:p>
            <a:fld id="{C19F611D-865D-4FEA-A054-3CC9548FB3CA}" type="slidenum">
              <a:rPr lang="es-MX" smtClean="0"/>
              <a:pPr/>
              <a:t>‹Nº›</a:t>
            </a:fld>
            <a:endParaRPr lang="es-MX"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211A0B0-D961-44D5-B4FD-7C539767C5D7}" type="datetimeFigureOut">
              <a:rPr lang="es-MX" smtClean="0"/>
              <a:pPr/>
              <a:t>18/01/2015</a:t>
            </a:fld>
            <a:endParaRPr lang="es-MX" dirty="0"/>
          </a:p>
        </p:txBody>
      </p:sp>
      <p:sp>
        <p:nvSpPr>
          <p:cNvPr id="8" name="7 Marcador de pie de página"/>
          <p:cNvSpPr>
            <a:spLocks noGrp="1"/>
          </p:cNvSpPr>
          <p:nvPr>
            <p:ph type="ftr" sz="quarter" idx="11"/>
          </p:nvPr>
        </p:nvSpPr>
        <p:spPr/>
        <p:txBody>
          <a:bodyPr/>
          <a:lstStyle>
            <a:extLst/>
          </a:lstStyle>
          <a:p>
            <a:endParaRPr lang="es-MX" dirty="0"/>
          </a:p>
        </p:txBody>
      </p:sp>
      <p:sp>
        <p:nvSpPr>
          <p:cNvPr id="9" name="8 Marcador de número de diapositiva"/>
          <p:cNvSpPr>
            <a:spLocks noGrp="1"/>
          </p:cNvSpPr>
          <p:nvPr>
            <p:ph type="sldNum" sz="quarter" idx="12"/>
          </p:nvPr>
        </p:nvSpPr>
        <p:spPr/>
        <p:txBody>
          <a:bodyPr/>
          <a:lstStyle>
            <a:extLst/>
          </a:lstStyle>
          <a:p>
            <a:fld id="{C19F611D-865D-4FEA-A054-3CC9548FB3CA}"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6211A0B0-D961-44D5-B4FD-7C539767C5D7}" type="datetimeFigureOut">
              <a:rPr lang="es-MX" smtClean="0"/>
              <a:pPr/>
              <a:t>18/01/2015</a:t>
            </a:fld>
            <a:endParaRPr lang="es-MX" dirty="0"/>
          </a:p>
        </p:txBody>
      </p:sp>
      <p:sp>
        <p:nvSpPr>
          <p:cNvPr id="4" name="3 Marcador de pie de página"/>
          <p:cNvSpPr>
            <a:spLocks noGrp="1"/>
          </p:cNvSpPr>
          <p:nvPr>
            <p:ph type="ftr" sz="quarter" idx="11"/>
          </p:nvPr>
        </p:nvSpPr>
        <p:spPr/>
        <p:txBody>
          <a:bodyPr/>
          <a:lstStyle>
            <a:extLst/>
          </a:lstStyle>
          <a:p>
            <a:endParaRPr lang="es-MX" dirty="0"/>
          </a:p>
        </p:txBody>
      </p:sp>
      <p:sp>
        <p:nvSpPr>
          <p:cNvPr id="5" name="4 Marcador de número de diapositiva"/>
          <p:cNvSpPr>
            <a:spLocks noGrp="1"/>
          </p:cNvSpPr>
          <p:nvPr>
            <p:ph type="sldNum" sz="quarter" idx="12"/>
          </p:nvPr>
        </p:nvSpPr>
        <p:spPr/>
        <p:txBody>
          <a:bodyPr/>
          <a:lstStyle>
            <a:extLst/>
          </a:lstStyle>
          <a:p>
            <a:fld id="{C19F611D-865D-4FEA-A054-3CC9548FB3CA}" type="slidenum">
              <a:rPr lang="es-MX" smtClean="0"/>
              <a:pPr/>
              <a:t>‹Nº›</a:t>
            </a:fld>
            <a:endParaRPr lang="es-MX"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211A0B0-D961-44D5-B4FD-7C539767C5D7}" type="datetimeFigureOut">
              <a:rPr lang="es-MX" smtClean="0"/>
              <a:pPr/>
              <a:t>18/01/2015</a:t>
            </a:fld>
            <a:endParaRPr lang="es-MX" dirty="0"/>
          </a:p>
        </p:txBody>
      </p:sp>
      <p:sp>
        <p:nvSpPr>
          <p:cNvPr id="3" name="2 Marcador de pie de página"/>
          <p:cNvSpPr>
            <a:spLocks noGrp="1"/>
          </p:cNvSpPr>
          <p:nvPr>
            <p:ph type="ftr" sz="quarter" idx="11"/>
          </p:nvPr>
        </p:nvSpPr>
        <p:spPr/>
        <p:txBody>
          <a:bodyPr/>
          <a:lstStyle>
            <a:extLst/>
          </a:lstStyle>
          <a:p>
            <a:endParaRPr lang="es-MX" dirty="0"/>
          </a:p>
        </p:txBody>
      </p:sp>
      <p:sp>
        <p:nvSpPr>
          <p:cNvPr id="4" name="3 Marcador de número de diapositiva"/>
          <p:cNvSpPr>
            <a:spLocks noGrp="1"/>
          </p:cNvSpPr>
          <p:nvPr>
            <p:ph type="sldNum" sz="quarter" idx="12"/>
          </p:nvPr>
        </p:nvSpPr>
        <p:spPr/>
        <p:txBody>
          <a:bodyPr/>
          <a:lstStyle>
            <a:extLst/>
          </a:lstStyle>
          <a:p>
            <a:fld id="{C19F611D-865D-4FEA-A054-3CC9548FB3CA}"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6211A0B0-D961-44D5-B4FD-7C539767C5D7}" type="datetimeFigureOut">
              <a:rPr lang="es-MX" smtClean="0"/>
              <a:pPr/>
              <a:t>18/01/2015</a:t>
            </a:fld>
            <a:endParaRPr lang="es-MX" dirty="0"/>
          </a:p>
        </p:txBody>
      </p:sp>
      <p:sp>
        <p:nvSpPr>
          <p:cNvPr id="6" name="5 Marcador de pie de página"/>
          <p:cNvSpPr>
            <a:spLocks noGrp="1"/>
          </p:cNvSpPr>
          <p:nvPr>
            <p:ph type="ftr" sz="quarter" idx="11"/>
          </p:nvPr>
        </p:nvSpPr>
        <p:spPr/>
        <p:txBody>
          <a:bodyPr/>
          <a:lstStyle>
            <a:extLst/>
          </a:lstStyle>
          <a:p>
            <a:endParaRPr lang="es-MX" dirty="0"/>
          </a:p>
        </p:txBody>
      </p:sp>
      <p:sp>
        <p:nvSpPr>
          <p:cNvPr id="7" name="6 Marcador de número de diapositiva"/>
          <p:cNvSpPr>
            <a:spLocks noGrp="1"/>
          </p:cNvSpPr>
          <p:nvPr>
            <p:ph type="sldNum" sz="quarter" idx="12"/>
          </p:nvPr>
        </p:nvSpPr>
        <p:spPr/>
        <p:txBody>
          <a:bodyPr/>
          <a:lstStyle>
            <a:extLst/>
          </a:lstStyle>
          <a:p>
            <a:fld id="{C19F611D-865D-4FEA-A054-3CC9548FB3CA}"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6211A0B0-D961-44D5-B4FD-7C539767C5D7}" type="datetimeFigureOut">
              <a:rPr lang="es-MX" smtClean="0"/>
              <a:pPr/>
              <a:t>18/01/2015</a:t>
            </a:fld>
            <a:endParaRPr lang="es-MX"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C19F611D-865D-4FEA-A054-3CC9548FB3CA}" type="slidenum">
              <a:rPr lang="es-MX" smtClean="0"/>
              <a:pPr/>
              <a:t>‹Nº›</a:t>
            </a:fld>
            <a:endParaRPr lang="es-MX"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211A0B0-D961-44D5-B4FD-7C539767C5D7}" type="datetimeFigureOut">
              <a:rPr lang="es-MX" smtClean="0"/>
              <a:pPr/>
              <a:t>18/01/2015</a:t>
            </a:fld>
            <a:endParaRPr lang="es-MX"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19F611D-865D-4FEA-A054-3CC9548FB3CA}"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wav"/><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3.jpeg"/><Relationship Id="rId5" Type="http://schemas.openxmlformats.org/officeDocument/2006/relationships/audio" Target="../media/audio1.wav"/><Relationship Id="rId4" Type="http://schemas.openxmlformats.org/officeDocument/2006/relationships/image" Target="../media/image2.pn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slide" Target="slide2.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slide" Target="slide2.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slide" Target="slide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G:\ultimo.wmv" TargetMode="External"/><Relationship Id="rId6" Type="http://schemas.openxmlformats.org/officeDocument/2006/relationships/image" Target="../media/image19.gif"/><Relationship Id="rId5" Type="http://schemas.openxmlformats.org/officeDocument/2006/relationships/slide" Target="slide2.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8" Type="http://schemas.openxmlformats.org/officeDocument/2006/relationships/hyperlink" Target="http://biblioteca.uahurtado.cl/ujah/reduc/pdf/pdf/txt790.pdf" TargetMode="External"/><Relationship Id="rId3" Type="http://schemas.openxmlformats.org/officeDocument/2006/relationships/image" Target="../media/image3.jpeg"/><Relationship Id="rId7" Type="http://schemas.openxmlformats.org/officeDocument/2006/relationships/hyperlink" Target="http://www.aufop.com/aufop/uploaded_files/articulos/1224340788.pdf" TargetMode="External"/><Relationship Id="rId12"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audio" Target="file:///D:\kudai%20-%20lejos%20de%20aqui341116.mp3" TargetMode="External"/><Relationship Id="rId6" Type="http://schemas.openxmlformats.org/officeDocument/2006/relationships/hyperlink" Target="http://www.fundacioncepp.org.ar/wp-content/uploads/2011/04/Nuevas-concepciones-acerca-del-rol-docente-en-Am%C3%A9rica-Latina-preliminar.pdf" TargetMode="External"/><Relationship Id="rId11" Type="http://schemas.openxmlformats.org/officeDocument/2006/relationships/image" Target="../media/image19.gif"/><Relationship Id="rId5" Type="http://schemas.openxmlformats.org/officeDocument/2006/relationships/hyperlink" Target="http://www.me.gov.ar/consejo/resoluciones/res04/223-04-ane1.pdf" TargetMode="External"/><Relationship Id="rId10" Type="http://schemas.openxmlformats.org/officeDocument/2006/relationships/slide" Target="slide2.xml"/><Relationship Id="rId4" Type="http://schemas.openxmlformats.org/officeDocument/2006/relationships/hyperlink" Target="http://www.seminario.iipe.unesco.org/pluginfile.php/7731/mod_page/content/32/PIOVANI,%20Ma.%20Ver%C3%B3nica.pdf" TargetMode="External"/><Relationship Id="rId9"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hyperlink" Target="http://cedal.org/docus/educ01.pdf" TargetMode="External"/><Relationship Id="rId7" Type="http://schemas.openxmlformats.org/officeDocument/2006/relationships/image" Target="../media/image19.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gif"/><Relationship Id="rId4" Type="http://schemas.openxmlformats.org/officeDocument/2006/relationships/hyperlink" Target="https://www.youtube.com/watch?v=lOVySRdGyV0"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0.xml"/><Relationship Id="rId18" Type="http://schemas.openxmlformats.org/officeDocument/2006/relationships/image" Target="../media/image14.gif"/><Relationship Id="rId3" Type="http://schemas.openxmlformats.org/officeDocument/2006/relationships/image" Target="../media/image3.jpeg"/><Relationship Id="rId7" Type="http://schemas.openxmlformats.org/officeDocument/2006/relationships/slide" Target="slide4.xml"/><Relationship Id="rId12" Type="http://schemas.openxmlformats.org/officeDocument/2006/relationships/image" Target="../media/image11.gif"/><Relationship Id="rId17" Type="http://schemas.openxmlformats.org/officeDocument/2006/relationships/image" Target="../media/image13.gif"/><Relationship Id="rId2" Type="http://schemas.openxmlformats.org/officeDocument/2006/relationships/audio" Target="../media/audio2.wav"/><Relationship Id="rId16"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image" Target="../media/image10.gif"/><Relationship Id="rId5" Type="http://schemas.openxmlformats.org/officeDocument/2006/relationships/slide" Target="slide3.xml"/><Relationship Id="rId15" Type="http://schemas.openxmlformats.org/officeDocument/2006/relationships/slide" Target="slide14.xml"/><Relationship Id="rId10" Type="http://schemas.openxmlformats.org/officeDocument/2006/relationships/image" Target="../media/image9.gif"/><Relationship Id="rId19" Type="http://schemas.openxmlformats.org/officeDocument/2006/relationships/image" Target="../media/image15.gif"/><Relationship Id="rId4" Type="http://schemas.openxmlformats.org/officeDocument/2006/relationships/image" Target="../media/image7.gif"/><Relationship Id="rId9" Type="http://schemas.openxmlformats.org/officeDocument/2006/relationships/image" Target="../media/image8.gif"/><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8.gif"/><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0.png"/><Relationship Id="rId7"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22.gif"/><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slide" Target="slide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8" Type="http://schemas.openxmlformats.org/officeDocument/2006/relationships/image" Target="../media/image25.gif"/><Relationship Id="rId3" Type="http://schemas.microsoft.com/office/2007/relationships/media" Target="../media/media2.wav"/><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audio" Target="../media/media2.wav"/><Relationship Id="rId6" Type="http://schemas.openxmlformats.org/officeDocument/2006/relationships/image" Target="../media/image24.gif"/><Relationship Id="rId5" Type="http://schemas.openxmlformats.org/officeDocument/2006/relationships/image" Target="../media/image3.jpeg"/><Relationship Id="rId10" Type="http://schemas.openxmlformats.org/officeDocument/2006/relationships/image" Target="../media/image19.gif"/><Relationship Id="rId4" Type="http://schemas.openxmlformats.org/officeDocument/2006/relationships/image" Target="../media/image2.png"/><Relationship Id="rId9"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microsoft.com/office/2007/relationships/media" Target="../media/media3.wav"/><Relationship Id="rId7" Type="http://schemas.openxmlformats.org/officeDocument/2006/relationships/image" Target="../media/image11.gif"/><Relationship Id="rId2" Type="http://schemas.openxmlformats.org/officeDocument/2006/relationships/slideLayout" Target="../slideLayouts/slideLayout2.xml"/><Relationship Id="rId1" Type="http://schemas.openxmlformats.org/officeDocument/2006/relationships/audio" Target="../media/media3.wav"/><Relationship Id="rId6" Type="http://schemas.openxmlformats.org/officeDocument/2006/relationships/image" Target="../media/image26.gif"/><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19.gif"/></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jpeg"/><Relationship Id="rId7"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audio" Target="../media/media4.wav"/><Relationship Id="rId6" Type="http://schemas.openxmlformats.org/officeDocument/2006/relationships/image" Target="../media/image11.gif"/><Relationship Id="rId5" Type="http://schemas.openxmlformats.org/officeDocument/2006/relationships/image" Target="../media/image2.png"/><Relationship Id="rId4" Type="http://schemas.microsoft.com/office/2007/relationships/media" Target="../media/media4.wav"/><Relationship Id="rId9"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slide" Target="slide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onido grabado">
            <a:hlinkClick r:id="" action="ppaction://media"/>
          </p:cNvPr>
          <p:cNvPicPr>
            <a:picLocks noChangeAspect="1"/>
          </p:cNvPicPr>
          <p:nvPr>
            <a:videoFile r:link="rId1"/>
            <p:extLst>
              <p:ext uri="{DAA4B4D4-6D71-4841-9C94-3DE7FCFB9230}">
                <p14:media xmlns:p14="http://schemas.microsoft.com/office/powerpoint/2010/main" xmlns="" r:embed="rId3">
                  <p14:trim st="1056.8207" end="1378.4621"/>
                </p14:media>
              </p:ext>
            </p:extLst>
          </p:nvPr>
        </p:nvPicPr>
        <p:blipFill>
          <a:blip r:embed="rId4" cstate="print"/>
          <a:stretch>
            <a:fillRect/>
          </a:stretch>
        </p:blipFill>
        <p:spPr>
          <a:xfrm>
            <a:off x="4267200" y="3124200"/>
            <a:ext cx="609600" cy="609600"/>
          </a:xfrm>
          <a:prstGeom prst="rect">
            <a:avLst/>
          </a:prstGeom>
        </p:spPr>
      </p:pic>
      <p:pic>
        <p:nvPicPr>
          <p:cNvPr id="2" name="Picture 2" descr="http://3.bp.blogspot.com/_a5mK001oySU/TSh5tTIji7I/AAAAAAAAvVo/xdGOAj8abt0/s1600/2%20(2).jpg">
            <a:hlinkHover r:id="" action="ppaction://noaction" highlightClick="1">
              <a:snd r:embed="rId5" name="drumroll.wav"/>
            </a:hlinkHover>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32655" y="-603448"/>
            <a:ext cx="11233248" cy="784887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a:xfrm>
            <a:off x="-180528" y="1628800"/>
            <a:ext cx="6408712" cy="5229200"/>
          </a:xfrm>
        </p:spPr>
        <p:txBody>
          <a:bodyPr>
            <a:normAutofit lnSpcReduction="10000"/>
          </a:bodyPr>
          <a:lstStyle/>
          <a:p>
            <a:pPr>
              <a:buNone/>
            </a:pPr>
            <a:endParaRPr lang="es-MX" dirty="0" smtClean="0"/>
          </a:p>
          <a:p>
            <a:pPr>
              <a:buNone/>
            </a:pPr>
            <a:r>
              <a:rPr lang="es-MX" b="1" dirty="0" smtClean="0">
                <a:latin typeface="Arial" pitchFamily="34" charset="0"/>
                <a:cs typeface="Arial" pitchFamily="34" charset="0"/>
              </a:rPr>
              <a:t>Curso: </a:t>
            </a:r>
            <a:r>
              <a:rPr lang="es-MX" dirty="0" smtClean="0"/>
              <a:t>El sujeto y su formación profesional como docente.</a:t>
            </a:r>
          </a:p>
          <a:p>
            <a:pPr>
              <a:buNone/>
            </a:pPr>
            <a:endParaRPr lang="es-MX" dirty="0" smtClean="0"/>
          </a:p>
          <a:p>
            <a:pPr>
              <a:buNone/>
            </a:pPr>
            <a:r>
              <a:rPr lang="es-MX" b="1" dirty="0" smtClean="0"/>
              <a:t>Tema: </a:t>
            </a:r>
            <a:r>
              <a:rPr lang="es-MX" dirty="0" smtClean="0"/>
              <a:t>Miradas divergentes sobre la formación y profesión docente. </a:t>
            </a:r>
          </a:p>
          <a:p>
            <a:pPr>
              <a:buNone/>
            </a:pPr>
            <a:endParaRPr lang="es-MX" dirty="0" smtClean="0"/>
          </a:p>
          <a:p>
            <a:pPr>
              <a:buNone/>
            </a:pPr>
            <a:r>
              <a:rPr lang="es-MX" b="1" dirty="0" smtClean="0">
                <a:latin typeface="Arial" pitchFamily="34" charset="0"/>
                <a:cs typeface="Arial" pitchFamily="34" charset="0"/>
              </a:rPr>
              <a:t>Alumna: </a:t>
            </a:r>
            <a:r>
              <a:rPr lang="es-MX" dirty="0" smtClean="0"/>
              <a:t>Perla </a:t>
            </a:r>
            <a:r>
              <a:rPr lang="es-MX" dirty="0"/>
              <a:t>C</a:t>
            </a:r>
            <a:r>
              <a:rPr lang="es-MX" dirty="0" smtClean="0"/>
              <a:t>assandra Hernández Ramírez.</a:t>
            </a:r>
          </a:p>
          <a:p>
            <a:pPr>
              <a:buNone/>
            </a:pPr>
            <a:endParaRPr lang="es-MX" dirty="0" smtClean="0"/>
          </a:p>
          <a:p>
            <a:pPr>
              <a:buNone/>
            </a:pPr>
            <a:r>
              <a:rPr lang="es-MX" b="1" dirty="0" smtClean="0">
                <a:latin typeface="Arial" pitchFamily="34" charset="0"/>
                <a:cs typeface="Arial" pitchFamily="34" charset="0"/>
              </a:rPr>
              <a:t>Maestro asesor de TIC:</a:t>
            </a:r>
            <a:r>
              <a:rPr lang="es-MX" dirty="0" smtClean="0"/>
              <a:t> Graciano Montoya Hoyos. </a:t>
            </a:r>
          </a:p>
          <a:p>
            <a:pPr>
              <a:buNone/>
            </a:pPr>
            <a:endParaRPr lang="es-MX" dirty="0"/>
          </a:p>
        </p:txBody>
      </p:sp>
      <p:pic>
        <p:nvPicPr>
          <p:cNvPr id="1026" name="Picture 2" descr="http://187.160.244.18/sistema/Data/tareas/ENEP-00027/_Actividad/_has/00000000/7.png"/>
          <p:cNvPicPr>
            <a:picLocks noChangeAspect="1" noChangeArrowheads="1"/>
          </p:cNvPicPr>
          <p:nvPr/>
        </p:nvPicPr>
        <p:blipFill>
          <a:blip r:embed="rId7" cstate="print"/>
          <a:srcRect/>
          <a:stretch>
            <a:fillRect/>
          </a:stretch>
        </p:blipFill>
        <p:spPr bwMode="auto">
          <a:xfrm>
            <a:off x="0" y="0"/>
            <a:ext cx="1368152" cy="1682156"/>
          </a:xfrm>
          <a:prstGeom prst="rect">
            <a:avLst/>
          </a:prstGeom>
          <a:noFill/>
        </p:spPr>
      </p:pic>
      <p:pic>
        <p:nvPicPr>
          <p:cNvPr id="6" name="5 Imagen" descr="maetrsa.png"/>
          <p:cNvPicPr>
            <a:picLocks noChangeAspect="1"/>
          </p:cNvPicPr>
          <p:nvPr/>
        </p:nvPicPr>
        <p:blipFill>
          <a:blip r:embed="rId8" cstate="print"/>
          <a:srcRect r="39889"/>
          <a:stretch>
            <a:fillRect/>
          </a:stretch>
        </p:blipFill>
        <p:spPr>
          <a:xfrm>
            <a:off x="5796136" y="2204864"/>
            <a:ext cx="3347864" cy="4653136"/>
          </a:xfrm>
          <a:prstGeom prst="rect">
            <a:avLst/>
          </a:prstGeom>
        </p:spPr>
      </p:pic>
      <p:sp>
        <p:nvSpPr>
          <p:cNvPr id="7" name="6 CuadroTexto"/>
          <p:cNvSpPr txBox="1"/>
          <p:nvPr/>
        </p:nvSpPr>
        <p:spPr>
          <a:xfrm>
            <a:off x="7740352" y="4509120"/>
            <a:ext cx="1403648" cy="1815882"/>
          </a:xfrm>
          <a:prstGeom prst="rect">
            <a:avLst/>
          </a:prstGeom>
          <a:noFill/>
        </p:spPr>
        <p:txBody>
          <a:bodyPr wrap="square" rtlCol="0">
            <a:spAutoFit/>
          </a:bodyPr>
          <a:lstStyle/>
          <a:p>
            <a:r>
              <a:rPr lang="es-MX" sz="1600" b="1" dirty="0" smtClean="0">
                <a:latin typeface="Aharoni" pitchFamily="2" charset="-79"/>
                <a:cs typeface="Aharoni" pitchFamily="2" charset="-79"/>
              </a:rPr>
              <a:t>Tema:</a:t>
            </a:r>
            <a:r>
              <a:rPr lang="es-MX" sz="1600" dirty="0" smtClean="0">
                <a:latin typeface="Aharoni" pitchFamily="2" charset="-79"/>
                <a:cs typeface="Aharoni" pitchFamily="2" charset="-79"/>
              </a:rPr>
              <a:t> Miradas divergen- </a:t>
            </a:r>
            <a:r>
              <a:rPr lang="es-MX" sz="1600" dirty="0" err="1" smtClean="0">
                <a:latin typeface="Aharoni" pitchFamily="2" charset="-79"/>
                <a:cs typeface="Aharoni" pitchFamily="2" charset="-79"/>
              </a:rPr>
              <a:t>tes</a:t>
            </a:r>
            <a:r>
              <a:rPr lang="es-MX" sz="1600" dirty="0" smtClean="0">
                <a:latin typeface="Aharoni" pitchFamily="2" charset="-79"/>
                <a:cs typeface="Aharoni" pitchFamily="2" charset="-79"/>
              </a:rPr>
              <a:t> sobre la formación y profesión docente. </a:t>
            </a:r>
            <a:endParaRPr lang="es-MX" sz="1600" dirty="0">
              <a:latin typeface="Aharoni" pitchFamily="2" charset="-79"/>
              <a:cs typeface="Aharoni" pitchFamily="2" charset="-79"/>
            </a:endParaRPr>
          </a:p>
        </p:txBody>
      </p:sp>
      <p:pic>
        <p:nvPicPr>
          <p:cNvPr id="9" name="Picture 2" descr="http://www.3dtextmaker.com/queue/Escuela_Norm_31809.gif"/>
          <p:cNvPicPr>
            <a:picLocks noChangeAspect="1" noChangeArrowheads="1" noCrop="1"/>
          </p:cNvPicPr>
          <p:nvPr/>
        </p:nvPicPr>
        <p:blipFill>
          <a:blip r:embed="rId9" cstate="print"/>
          <a:srcRect/>
          <a:stretch>
            <a:fillRect/>
          </a:stretch>
        </p:blipFill>
        <p:spPr bwMode="auto">
          <a:xfrm>
            <a:off x="-756592" y="548680"/>
            <a:ext cx="11506200" cy="523875"/>
          </a:xfrm>
          <a:prstGeom prst="rect">
            <a:avLst/>
          </a:prstGeom>
          <a:noFill/>
        </p:spPr>
      </p:pic>
      <p:sp>
        <p:nvSpPr>
          <p:cNvPr id="8" name="7 Rectángulo"/>
          <p:cNvSpPr/>
          <p:nvPr/>
        </p:nvSpPr>
        <p:spPr>
          <a:xfrm>
            <a:off x="3275856" y="6237312"/>
            <a:ext cx="2592288" cy="6206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Saltillo, Coahuila a 20 de enero de 2015</a:t>
            </a:r>
            <a:endParaRPr lang="es-MX" b="1" dirty="0">
              <a:solidFill>
                <a:schemeClr val="tx1"/>
              </a:solidFill>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par>
                          <p:cTn id="21" fill="hold">
                            <p:stCondLst>
                              <p:cond delay="2000"/>
                            </p:stCondLst>
                            <p:childTnLst>
                              <p:par>
                                <p:cTn id="22" presetID="1" presetClass="mediacall" presetSubtype="0" fill="hold" nodeType="afterEffect">
                                  <p:stCondLst>
                                    <p:cond delay="0"/>
                                  </p:stCondLst>
                                  <p:childTnLst>
                                    <p:cmd type="call" cmd="playFrom(0.0)">
                                      <p:cBhvr>
                                        <p:cTn id="23"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24" fill="hold" display="0">
                  <p:stCondLst>
                    <p:cond delay="indefinite"/>
                  </p:stCondLst>
                  <p:endCondLst>
                    <p:cond evt="onNext" delay="0">
                      <p:tgtEl>
                        <p:sldTgt/>
                      </p:tgtEl>
                    </p:cond>
                    <p:cond evt="onPrev" delay="0">
                      <p:tgtEl>
                        <p:sldTgt/>
                      </p:tgtEl>
                    </p:cond>
                  </p:endCondLst>
                </p:cTn>
                <p:tgtEl>
                  <p:spTgt spid="5"/>
                </p:tgtEl>
              </p:cMediaNode>
            </p:video>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4" name="Picture 2" descr="http://3.bp.blogspot.com/_a5mK001oySU/TSh5tTIji7I/AAAAAAAAvVo/xdGOAj8abt0/s1600/2%2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9458" name="Picture 2" descr="http://oneyearbibleimages.com/tim_taking_a_study_break_lg_nwm.gif"/>
          <p:cNvPicPr>
            <a:picLocks noChangeAspect="1" noChangeArrowheads="1" noCrop="1"/>
          </p:cNvPicPr>
          <p:nvPr/>
        </p:nvPicPr>
        <p:blipFill>
          <a:blip r:embed="rId3" cstate="print"/>
          <a:srcRect/>
          <a:stretch>
            <a:fillRect/>
          </a:stretch>
        </p:blipFill>
        <p:spPr bwMode="auto">
          <a:xfrm>
            <a:off x="5508104" y="4365104"/>
            <a:ext cx="3384376" cy="2708920"/>
          </a:xfrm>
          <a:prstGeom prst="rect">
            <a:avLst/>
          </a:prstGeom>
          <a:noFill/>
        </p:spPr>
      </p:pic>
      <p:pic>
        <p:nvPicPr>
          <p:cNvPr id="19460" name="Picture 4" descr="http://www.3dtextmaker.com/queue/La_autonomia_03656.gif"/>
          <p:cNvPicPr>
            <a:picLocks noChangeAspect="1" noChangeArrowheads="1" noCrop="1"/>
          </p:cNvPicPr>
          <p:nvPr/>
        </p:nvPicPr>
        <p:blipFill>
          <a:blip r:embed="rId4" cstate="print"/>
          <a:srcRect/>
          <a:stretch>
            <a:fillRect/>
          </a:stretch>
        </p:blipFill>
        <p:spPr bwMode="auto">
          <a:xfrm>
            <a:off x="1475656" y="332656"/>
            <a:ext cx="6552728" cy="936104"/>
          </a:xfrm>
          <a:prstGeom prst="rect">
            <a:avLst/>
          </a:prstGeom>
          <a:noFill/>
        </p:spPr>
      </p:pic>
      <p:sp>
        <p:nvSpPr>
          <p:cNvPr id="7" name="6 CuadroTexto"/>
          <p:cNvSpPr txBox="1"/>
          <p:nvPr/>
        </p:nvSpPr>
        <p:spPr>
          <a:xfrm>
            <a:off x="1115616" y="1700808"/>
            <a:ext cx="7632848" cy="3046988"/>
          </a:xfrm>
          <a:prstGeom prst="rect">
            <a:avLst/>
          </a:prstGeom>
          <a:noFill/>
        </p:spPr>
        <p:txBody>
          <a:bodyPr wrap="square" rtlCol="0">
            <a:spAutoFit/>
          </a:bodyPr>
          <a:lstStyle/>
          <a:p>
            <a:r>
              <a:rPr lang="es-MX" sz="2400" dirty="0" smtClean="0"/>
              <a:t>La expresión  forma parte de los eslóganes pedagógicos al igual que el termino calidad educativa.</a:t>
            </a:r>
          </a:p>
          <a:p>
            <a:r>
              <a:rPr lang="es-MX" sz="2400" dirty="0" smtClean="0"/>
              <a:t>El libro de Domingo, J (1997) explica diferentes conceptos de la autonomía del profesorado sus diferentes interpretaciones y sobre la perdida de ciertas costumbres positivas que tenían los docentes.  </a:t>
            </a:r>
            <a:endParaRPr lang="es-MX" sz="2400" dirty="0"/>
          </a:p>
        </p:txBody>
      </p:sp>
      <p:pic>
        <p:nvPicPr>
          <p:cNvPr id="8" name="Picture 2" descr="http://www.3dtextmaker.com/queue/Regresar_al__23033.gif">
            <a:hlinkClick r:id="rId5" action="ppaction://hlinksldjump"/>
          </p:cNvPr>
          <p:cNvPicPr>
            <a:picLocks noChangeAspect="1" noChangeArrowheads="1" noCrop="1"/>
          </p:cNvPicPr>
          <p:nvPr/>
        </p:nvPicPr>
        <p:blipFill>
          <a:blip r:embed="rId6" cstate="print"/>
          <a:srcRect/>
          <a:stretch>
            <a:fillRect/>
          </a:stretch>
        </p:blipFill>
        <p:spPr bwMode="auto">
          <a:xfrm>
            <a:off x="755576" y="6372225"/>
            <a:ext cx="3409950" cy="485775"/>
          </a:xfrm>
          <a:prstGeom prst="rect">
            <a:avLst/>
          </a:prstGeom>
          <a:noFill/>
        </p:spPr>
      </p:pic>
    </p:spTree>
  </p:cSld>
  <p:clrMapOvr>
    <a:masterClrMapping/>
  </p:clrMapOvr>
  <p:transition advClick="0"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_a5mK001oySU/TSh5tTIji7I/AAAAAAAAvVo/xdGOAj8abt0/s1600/2%2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Llamada ovalada"/>
          <p:cNvSpPr/>
          <p:nvPr/>
        </p:nvSpPr>
        <p:spPr>
          <a:xfrm>
            <a:off x="5076056" y="2924944"/>
            <a:ext cx="3563888" cy="26642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6 Marcador de contenido" descr="Sin título-1.png"/>
          <p:cNvPicPr>
            <a:picLocks noGrp="1" noChangeAspect="1"/>
          </p:cNvPicPr>
          <p:nvPr>
            <p:ph idx="1"/>
          </p:nvPr>
        </p:nvPicPr>
        <p:blipFill>
          <a:blip r:embed="rId3" cstate="print"/>
          <a:stretch>
            <a:fillRect/>
          </a:stretch>
        </p:blipFill>
        <p:spPr>
          <a:xfrm>
            <a:off x="0" y="3264349"/>
            <a:ext cx="5079365" cy="3593651"/>
          </a:xfrm>
        </p:spPr>
      </p:pic>
      <p:pic>
        <p:nvPicPr>
          <p:cNvPr id="7172" name="Picture 4" descr="http://www.3dtextmaker.com/queue/La_formacion_55693.gif"/>
          <p:cNvPicPr>
            <a:picLocks noChangeAspect="1" noChangeArrowheads="1" noCrop="1"/>
          </p:cNvPicPr>
          <p:nvPr/>
        </p:nvPicPr>
        <p:blipFill>
          <a:blip r:embed="rId4" cstate="print"/>
          <a:srcRect/>
          <a:stretch>
            <a:fillRect/>
          </a:stretch>
        </p:blipFill>
        <p:spPr bwMode="auto">
          <a:xfrm>
            <a:off x="-2988840" y="476672"/>
            <a:ext cx="15240000" cy="381001"/>
          </a:xfrm>
          <a:prstGeom prst="rect">
            <a:avLst/>
          </a:prstGeom>
          <a:noFill/>
        </p:spPr>
      </p:pic>
      <p:sp>
        <p:nvSpPr>
          <p:cNvPr id="8" name="7 CuadroTexto"/>
          <p:cNvSpPr txBox="1"/>
          <p:nvPr/>
        </p:nvSpPr>
        <p:spPr>
          <a:xfrm>
            <a:off x="683568" y="1412776"/>
            <a:ext cx="7416824" cy="1200329"/>
          </a:xfrm>
          <a:prstGeom prst="rect">
            <a:avLst/>
          </a:prstGeom>
          <a:noFill/>
        </p:spPr>
        <p:txBody>
          <a:bodyPr wrap="square" rtlCol="0">
            <a:spAutoFit/>
          </a:bodyPr>
          <a:lstStyle/>
          <a:p>
            <a:r>
              <a:rPr lang="es-MX" dirty="0" smtClean="0"/>
              <a:t>Sólo realizando un minucioso diagnóstico se podrá, establecer criterios de organización y de evaluación rigurosos que permitan a la formación conseguir unos resultados coherentes e innovadores.</a:t>
            </a:r>
            <a:endParaRPr lang="es-MX" dirty="0"/>
          </a:p>
        </p:txBody>
      </p:sp>
      <p:sp>
        <p:nvSpPr>
          <p:cNvPr id="9" name="8 CuadroTexto"/>
          <p:cNvSpPr txBox="1"/>
          <p:nvPr/>
        </p:nvSpPr>
        <p:spPr>
          <a:xfrm>
            <a:off x="5652120" y="3068960"/>
            <a:ext cx="3024336" cy="2031325"/>
          </a:xfrm>
          <a:prstGeom prst="rect">
            <a:avLst/>
          </a:prstGeom>
          <a:noFill/>
        </p:spPr>
        <p:txBody>
          <a:bodyPr wrap="square" rtlCol="0">
            <a:spAutoFit/>
          </a:bodyPr>
          <a:lstStyle/>
          <a:p>
            <a:endParaRPr lang="es-MX" dirty="0" smtClean="0"/>
          </a:p>
          <a:p>
            <a:r>
              <a:rPr lang="es-MX" dirty="0" smtClean="0"/>
              <a:t>Con desarrollo profesional se refiere a los nuevos aprendizajes que requiere el profesorado y desarrollar el profesional colectivo.</a:t>
            </a:r>
            <a:endParaRPr lang="es-MX" dirty="0"/>
          </a:p>
        </p:txBody>
      </p:sp>
      <p:pic>
        <p:nvPicPr>
          <p:cNvPr id="11" name="Picture 2" descr="http://www.3dtextmaker.com/queue/Regresar_al__23033.gif">
            <a:hlinkClick r:id="rId5" action="ppaction://hlinksldjump"/>
          </p:cNvPr>
          <p:cNvPicPr>
            <a:picLocks noChangeAspect="1" noChangeArrowheads="1" noCrop="1"/>
          </p:cNvPicPr>
          <p:nvPr/>
        </p:nvPicPr>
        <p:blipFill>
          <a:blip r:embed="rId6" cstate="print"/>
          <a:srcRect/>
          <a:stretch>
            <a:fillRect/>
          </a:stretch>
        </p:blipFill>
        <p:spPr bwMode="auto">
          <a:xfrm>
            <a:off x="5436096" y="6372225"/>
            <a:ext cx="3409950" cy="485775"/>
          </a:xfrm>
          <a:prstGeom prst="rect">
            <a:avLst/>
          </a:prstGeom>
          <a:noFill/>
        </p:spPr>
      </p:pic>
    </p:spTree>
  </p:cSld>
  <p:clrMapOvr>
    <a:masterClrMapping/>
  </p:clrMapOvr>
  <p:transition advClick="0" advTm="1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3.bp.blogspot.com/_a5mK001oySU/TSh5tTIji7I/AAAAAAAAvVo/xdGOAj8abt0/s1600/2%20(2).jpg">
            <a:hlinkClick r:id="" action="ppaction://noaction" highlightClick="1">
              <a:snd r:embed="rId2" name="applause.wav"/>
            </a:hlinkClick>
            <a:hlinkHover r:id="" action="ppaction://noaction" highlightClick="1">
              <a:snd r:embed="rId2" name="applause.wav"/>
            </a:hlinkHover>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16 Cruz"/>
          <p:cNvSpPr/>
          <p:nvPr/>
        </p:nvSpPr>
        <p:spPr>
          <a:xfrm>
            <a:off x="1835696" y="0"/>
            <a:ext cx="1944216" cy="1512168"/>
          </a:xfrm>
          <a:prstGeom prst="plus">
            <a:avLst/>
          </a:prstGeom>
          <a:solidFill>
            <a:srgbClr val="FF00FF"/>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2400" b="1" dirty="0" smtClean="0">
                <a:solidFill>
                  <a:schemeClr val="tx1"/>
                </a:solidFill>
                <a:latin typeface="Aharoni" pitchFamily="2" charset="-79"/>
                <a:cs typeface="Aharoni" pitchFamily="2" charset="-79"/>
              </a:rPr>
              <a:t>Formación </a:t>
            </a:r>
            <a:endParaRPr lang="es-MX" sz="2400" b="1" dirty="0">
              <a:solidFill>
                <a:schemeClr val="tx1"/>
              </a:solidFill>
              <a:latin typeface="Aharoni" pitchFamily="2" charset="-79"/>
              <a:cs typeface="Aharoni" pitchFamily="2" charset="-79"/>
            </a:endParaRPr>
          </a:p>
        </p:txBody>
      </p:sp>
      <p:sp>
        <p:nvSpPr>
          <p:cNvPr id="4" name="3 CuadroTexto"/>
          <p:cNvSpPr txBox="1"/>
          <p:nvPr/>
        </p:nvSpPr>
        <p:spPr>
          <a:xfrm>
            <a:off x="4572000" y="332656"/>
            <a:ext cx="4572000" cy="523220"/>
          </a:xfrm>
          <a:prstGeom prst="rect">
            <a:avLst/>
          </a:prstGeom>
          <a:noFill/>
        </p:spPr>
        <p:txBody>
          <a:bodyPr wrap="square" rtlCol="0">
            <a:spAutoFit/>
          </a:bodyPr>
          <a:lstStyle/>
          <a:p>
            <a:r>
              <a:rPr lang="es-MX" sz="2800" b="1" dirty="0" smtClean="0">
                <a:solidFill>
                  <a:srgbClr val="7030A0"/>
                </a:solidFill>
                <a:latin typeface="Aharoni" pitchFamily="2" charset="-79"/>
                <a:cs typeface="Aharoni" pitchFamily="2" charset="-79"/>
              </a:rPr>
              <a:t>¡Arma el rompecabezas!</a:t>
            </a:r>
            <a:endParaRPr lang="es-MX" sz="2800" b="1" dirty="0">
              <a:solidFill>
                <a:srgbClr val="7030A0"/>
              </a:solidFill>
              <a:latin typeface="Aharoni" pitchFamily="2" charset="-79"/>
              <a:cs typeface="Aharoni" pitchFamily="2" charset="-79"/>
            </a:endParaRPr>
          </a:p>
        </p:txBody>
      </p:sp>
      <p:sp>
        <p:nvSpPr>
          <p:cNvPr id="5" name="4 Cruz"/>
          <p:cNvSpPr/>
          <p:nvPr/>
        </p:nvSpPr>
        <p:spPr>
          <a:xfrm>
            <a:off x="251520" y="836712"/>
            <a:ext cx="1944216" cy="1512168"/>
          </a:xfrm>
          <a:prstGeom prst="plus">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latin typeface="Aharoni" pitchFamily="2" charset="-79"/>
                <a:cs typeface="Aharoni" pitchFamily="2" charset="-79"/>
              </a:rPr>
              <a:t>Política </a:t>
            </a:r>
            <a:endParaRPr lang="es-MX" sz="3200" b="1" dirty="0">
              <a:solidFill>
                <a:schemeClr val="tx1"/>
              </a:solidFill>
              <a:latin typeface="Aharoni" pitchFamily="2" charset="-79"/>
              <a:cs typeface="Aharoni" pitchFamily="2" charset="-79"/>
            </a:endParaRPr>
          </a:p>
        </p:txBody>
      </p:sp>
      <p:sp>
        <p:nvSpPr>
          <p:cNvPr id="6" name="5 Cruz"/>
          <p:cNvSpPr/>
          <p:nvPr/>
        </p:nvSpPr>
        <p:spPr>
          <a:xfrm>
            <a:off x="1835696" y="1556792"/>
            <a:ext cx="1944216" cy="1512168"/>
          </a:xfrm>
          <a:prstGeom prst="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latin typeface="Aharoni" pitchFamily="2" charset="-79"/>
                <a:cs typeface="Aharoni" pitchFamily="2" charset="-79"/>
              </a:rPr>
              <a:t>Profesores </a:t>
            </a:r>
            <a:endParaRPr lang="es-MX" sz="2400" b="1" dirty="0">
              <a:solidFill>
                <a:schemeClr val="tx1"/>
              </a:solidFill>
              <a:latin typeface="Aharoni" pitchFamily="2" charset="-79"/>
              <a:cs typeface="Aharoni" pitchFamily="2" charset="-79"/>
            </a:endParaRPr>
          </a:p>
        </p:txBody>
      </p:sp>
      <p:sp>
        <p:nvSpPr>
          <p:cNvPr id="7" name="6 Cruz"/>
          <p:cNvSpPr/>
          <p:nvPr/>
        </p:nvSpPr>
        <p:spPr>
          <a:xfrm>
            <a:off x="5004048" y="1556792"/>
            <a:ext cx="1944216" cy="1512168"/>
          </a:xfrm>
          <a:prstGeom prst="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latin typeface="Aharoni" pitchFamily="2" charset="-79"/>
                <a:cs typeface="Aharoni" pitchFamily="2" charset="-79"/>
              </a:rPr>
              <a:t>Profesión</a:t>
            </a:r>
            <a:r>
              <a:rPr lang="es-MX" dirty="0" smtClean="0"/>
              <a:t> </a:t>
            </a:r>
            <a:endParaRPr lang="es-MX" dirty="0"/>
          </a:p>
        </p:txBody>
      </p:sp>
      <p:sp>
        <p:nvSpPr>
          <p:cNvPr id="9" name="8 Cruz"/>
          <p:cNvSpPr/>
          <p:nvPr/>
        </p:nvSpPr>
        <p:spPr>
          <a:xfrm>
            <a:off x="1835696" y="3068960"/>
            <a:ext cx="1944216" cy="1512168"/>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tx1"/>
                </a:solidFill>
                <a:latin typeface="Aharoni" pitchFamily="2" charset="-79"/>
                <a:cs typeface="Aharoni" pitchFamily="2" charset="-79"/>
              </a:rPr>
              <a:t>Sistema</a:t>
            </a:r>
            <a:r>
              <a:rPr lang="es-MX" dirty="0" smtClean="0"/>
              <a:t> </a:t>
            </a:r>
            <a:endParaRPr lang="es-MX" dirty="0"/>
          </a:p>
        </p:txBody>
      </p:sp>
      <p:sp>
        <p:nvSpPr>
          <p:cNvPr id="10" name="9 Cruz"/>
          <p:cNvSpPr/>
          <p:nvPr/>
        </p:nvSpPr>
        <p:spPr>
          <a:xfrm>
            <a:off x="251520" y="2348880"/>
            <a:ext cx="1944216" cy="1512168"/>
          </a:xfrm>
          <a:prstGeom prst="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latin typeface="Aharoni" pitchFamily="2" charset="-79"/>
                <a:cs typeface="Aharoni" pitchFamily="2" charset="-79"/>
              </a:rPr>
              <a:t>Actualidad</a:t>
            </a:r>
            <a:r>
              <a:rPr lang="es-MX" dirty="0" smtClean="0"/>
              <a:t> </a:t>
            </a:r>
            <a:endParaRPr lang="es-MX" dirty="0"/>
          </a:p>
        </p:txBody>
      </p:sp>
      <p:sp>
        <p:nvSpPr>
          <p:cNvPr id="11" name="10 Cruz"/>
          <p:cNvSpPr/>
          <p:nvPr/>
        </p:nvSpPr>
        <p:spPr>
          <a:xfrm>
            <a:off x="3419872" y="3861048"/>
            <a:ext cx="1944216" cy="1512168"/>
          </a:xfrm>
          <a:prstGeom prst="plus">
            <a:avLst/>
          </a:prstGeom>
          <a:solidFill>
            <a:srgbClr val="02EA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latin typeface="Aharoni" pitchFamily="2" charset="-79"/>
                <a:cs typeface="Aharoni" pitchFamily="2" charset="-79"/>
              </a:rPr>
              <a:t>Futuro</a:t>
            </a:r>
            <a:r>
              <a:rPr lang="es-MX" dirty="0" smtClean="0"/>
              <a:t> </a:t>
            </a:r>
            <a:endParaRPr lang="es-MX" dirty="0"/>
          </a:p>
        </p:txBody>
      </p:sp>
      <p:sp>
        <p:nvSpPr>
          <p:cNvPr id="12" name="11 Cruz"/>
          <p:cNvSpPr/>
          <p:nvPr/>
        </p:nvSpPr>
        <p:spPr>
          <a:xfrm>
            <a:off x="5004048" y="3068960"/>
            <a:ext cx="1944216" cy="1512168"/>
          </a:xfrm>
          <a:prstGeom prst="plus">
            <a:avLst/>
          </a:prstGeom>
          <a:solidFill>
            <a:srgbClr val="B13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latin typeface="Aharoni" pitchFamily="2" charset="-79"/>
                <a:cs typeface="Aharoni" pitchFamily="2" charset="-79"/>
              </a:rPr>
              <a:t>Vocación </a:t>
            </a:r>
            <a:endParaRPr lang="es-MX" sz="2800" b="1" dirty="0">
              <a:solidFill>
                <a:schemeClr val="tx1"/>
              </a:solidFill>
              <a:latin typeface="Aharoni" pitchFamily="2" charset="-79"/>
              <a:cs typeface="Aharoni" pitchFamily="2" charset="-79"/>
            </a:endParaRPr>
          </a:p>
        </p:txBody>
      </p:sp>
      <p:sp>
        <p:nvSpPr>
          <p:cNvPr id="13" name="12 Cruz"/>
          <p:cNvSpPr/>
          <p:nvPr/>
        </p:nvSpPr>
        <p:spPr>
          <a:xfrm>
            <a:off x="6588224" y="3861048"/>
            <a:ext cx="1944216" cy="1512168"/>
          </a:xfrm>
          <a:prstGeom prst="plus">
            <a:avLst/>
          </a:prstGeom>
          <a:solidFill>
            <a:srgbClr val="D8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latin typeface="Aharoni" pitchFamily="2" charset="-79"/>
                <a:cs typeface="Aharoni" pitchFamily="2" charset="-79"/>
              </a:rPr>
              <a:t>México y el mundo</a:t>
            </a:r>
            <a:endParaRPr lang="es-MX" sz="2800" b="1" dirty="0">
              <a:solidFill>
                <a:schemeClr val="tx1"/>
              </a:solidFill>
              <a:latin typeface="Aharoni" pitchFamily="2" charset="-79"/>
              <a:cs typeface="Aharoni" pitchFamily="2" charset="-79"/>
            </a:endParaRPr>
          </a:p>
        </p:txBody>
      </p:sp>
      <p:sp>
        <p:nvSpPr>
          <p:cNvPr id="14" name="13 Cruz"/>
          <p:cNvSpPr/>
          <p:nvPr/>
        </p:nvSpPr>
        <p:spPr>
          <a:xfrm>
            <a:off x="6588224" y="2348880"/>
            <a:ext cx="1944216" cy="1512168"/>
          </a:xfrm>
          <a:prstGeom prst="plus">
            <a:avLst/>
          </a:prstGeom>
          <a:solidFill>
            <a:srgbClr val="10D2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latin typeface="Aharoni" pitchFamily="2" charset="-79"/>
                <a:cs typeface="Aharoni" pitchFamily="2" charset="-79"/>
              </a:rPr>
              <a:t>Educación</a:t>
            </a:r>
            <a:r>
              <a:rPr lang="es-MX" dirty="0" smtClean="0"/>
              <a:t> </a:t>
            </a:r>
            <a:endParaRPr lang="es-MX" dirty="0"/>
          </a:p>
        </p:txBody>
      </p:sp>
      <p:sp>
        <p:nvSpPr>
          <p:cNvPr id="15" name="14 Cruz"/>
          <p:cNvSpPr/>
          <p:nvPr/>
        </p:nvSpPr>
        <p:spPr>
          <a:xfrm>
            <a:off x="3419872" y="836712"/>
            <a:ext cx="1944216" cy="1512168"/>
          </a:xfrm>
          <a:prstGeom prst="plu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latin typeface="Aharoni" pitchFamily="2" charset="-79"/>
                <a:cs typeface="Aharoni" pitchFamily="2" charset="-79"/>
              </a:rPr>
              <a:t>Situación </a:t>
            </a:r>
            <a:endParaRPr lang="es-MX" sz="2800" b="1" dirty="0">
              <a:solidFill>
                <a:schemeClr val="tx1"/>
              </a:solidFill>
              <a:latin typeface="Aharoni" pitchFamily="2" charset="-79"/>
              <a:cs typeface="Aharoni" pitchFamily="2" charset="-79"/>
            </a:endParaRPr>
          </a:p>
        </p:txBody>
      </p:sp>
      <p:sp>
        <p:nvSpPr>
          <p:cNvPr id="16" name="15 Cruz"/>
          <p:cNvSpPr/>
          <p:nvPr/>
        </p:nvSpPr>
        <p:spPr>
          <a:xfrm>
            <a:off x="5004048" y="4653136"/>
            <a:ext cx="1944216" cy="1512168"/>
          </a:xfrm>
          <a:prstGeom prst="plus">
            <a:avLst/>
          </a:prstGeom>
          <a:solidFill>
            <a:srgbClr val="2809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latin typeface="Aharoni" pitchFamily="2" charset="-79"/>
                <a:cs typeface="Aharoni" pitchFamily="2" charset="-79"/>
              </a:rPr>
              <a:t>Niños y jóvenes </a:t>
            </a:r>
            <a:endParaRPr lang="es-MX" sz="2400" b="1" dirty="0">
              <a:solidFill>
                <a:schemeClr val="bg1"/>
              </a:solidFill>
              <a:latin typeface="Aharoni" pitchFamily="2" charset="-79"/>
              <a:cs typeface="Aharoni" pitchFamily="2" charset="-79"/>
            </a:endParaRPr>
          </a:p>
        </p:txBody>
      </p:sp>
      <p:sp>
        <p:nvSpPr>
          <p:cNvPr id="18" name="17 Cruz"/>
          <p:cNvSpPr/>
          <p:nvPr/>
        </p:nvSpPr>
        <p:spPr>
          <a:xfrm>
            <a:off x="3419872" y="2348880"/>
            <a:ext cx="1944216" cy="1512168"/>
          </a:xfrm>
          <a:prstGeom prst="pl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latin typeface="Aharoni" pitchFamily="2" charset="-79"/>
                <a:cs typeface="Aharoni" pitchFamily="2" charset="-79"/>
              </a:rPr>
              <a:t>Docente </a:t>
            </a:r>
            <a:endParaRPr lang="es-MX" sz="3200" b="1" dirty="0">
              <a:solidFill>
                <a:schemeClr val="tx1"/>
              </a:solidFill>
              <a:latin typeface="Aharoni" pitchFamily="2" charset="-79"/>
              <a:cs typeface="Aharoni" pitchFamily="2" charset="-79"/>
            </a:endParaRPr>
          </a:p>
        </p:txBody>
      </p:sp>
      <p:pic>
        <p:nvPicPr>
          <p:cNvPr id="20" name="19 Imagen" descr="Sin título-3.png"/>
          <p:cNvPicPr>
            <a:picLocks noChangeAspect="1"/>
          </p:cNvPicPr>
          <p:nvPr/>
        </p:nvPicPr>
        <p:blipFill>
          <a:blip r:embed="rId4" cstate="print"/>
          <a:srcRect l="9944"/>
          <a:stretch>
            <a:fillRect/>
          </a:stretch>
        </p:blipFill>
        <p:spPr>
          <a:xfrm>
            <a:off x="0" y="4365104"/>
            <a:ext cx="2287147" cy="2565080"/>
          </a:xfrm>
          <a:prstGeom prst="rect">
            <a:avLst/>
          </a:prstGeom>
        </p:spPr>
      </p:pic>
      <p:pic>
        <p:nvPicPr>
          <p:cNvPr id="21" name="Picture 2" descr="http://www.3dtextmaker.com/queue/Regresar_al__23033.gif">
            <a:hlinkClick r:id="rId5" action="ppaction://hlinksldjump"/>
          </p:cNvPr>
          <p:cNvPicPr>
            <a:picLocks noChangeAspect="1" noChangeArrowheads="1" noCrop="1"/>
          </p:cNvPicPr>
          <p:nvPr/>
        </p:nvPicPr>
        <p:blipFill>
          <a:blip r:embed="rId6" cstate="print"/>
          <a:srcRect/>
          <a:stretch>
            <a:fillRect/>
          </a:stretch>
        </p:blipFill>
        <p:spPr bwMode="auto">
          <a:xfrm>
            <a:off x="2411760" y="6372225"/>
            <a:ext cx="3409950" cy="485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000" fill="hold"/>
                                        <p:tgtEl>
                                          <p:spTgt spid="17"/>
                                        </p:tgtEl>
                                        <p:attrNameLst>
                                          <p:attrName>ppt_x</p:attrName>
                                        </p:attrNameLst>
                                      </p:cBhvr>
                                      <p:tavLst>
                                        <p:tav tm="0">
                                          <p:val>
                                            <p:strVal val="#ppt_x"/>
                                          </p:val>
                                        </p:tav>
                                        <p:tav tm="100000">
                                          <p:val>
                                            <p:strVal val="#ppt_x"/>
                                          </p:val>
                                        </p:tav>
                                      </p:tavLst>
                                    </p:anim>
                                    <p:anim calcmode="lin" valueType="num">
                                      <p:cBhvr additive="base">
                                        <p:cTn id="15"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strVal val="#ppt_w*2.5"/>
                                          </p:val>
                                        </p:tav>
                                        <p:tav tm="100000">
                                          <p:val>
                                            <p:strVal val="#ppt_w"/>
                                          </p:val>
                                        </p:tav>
                                      </p:tavLst>
                                    </p:anim>
                                    <p:anim calcmode="lin" valueType="num">
                                      <p:cBhvr>
                                        <p:cTn id="21" dur="500" fill="hold"/>
                                        <p:tgtEl>
                                          <p:spTgt spid="18"/>
                                        </p:tgtEl>
                                        <p:attrNameLst>
                                          <p:attrName>ppt_h</p:attrName>
                                        </p:attrNameLst>
                                      </p:cBhvr>
                                      <p:tavLst>
                                        <p:tav tm="0">
                                          <p:val>
                                            <p:strVal val="#ppt_h*0.01"/>
                                          </p:val>
                                        </p:tav>
                                        <p:tav tm="100000">
                                          <p:val>
                                            <p:strVal val="#ppt_h"/>
                                          </p:val>
                                        </p:tav>
                                      </p:tavLst>
                                    </p:anim>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h+1"/>
                                          </p:val>
                                        </p:tav>
                                        <p:tav tm="100000">
                                          <p:val>
                                            <p:strVal val="#ppt_y"/>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2000"/>
                                        <p:tgtEl>
                                          <p:spTgt spid="7"/>
                                        </p:tgtEl>
                                      </p:cBhvr>
                                    </p:animEffect>
                                    <p:anim calcmode="lin" valueType="num">
                                      <p:cBhvr>
                                        <p:cTn id="60" dur="2000" fill="hold"/>
                                        <p:tgtEl>
                                          <p:spTgt spid="7"/>
                                        </p:tgtEl>
                                        <p:attrNameLst>
                                          <p:attrName>style.rotation</p:attrName>
                                        </p:attrNameLst>
                                      </p:cBhvr>
                                      <p:tavLst>
                                        <p:tav tm="0">
                                          <p:val>
                                            <p:fltVal val="720"/>
                                          </p:val>
                                        </p:tav>
                                        <p:tav tm="100000">
                                          <p:val>
                                            <p:fltVal val="0"/>
                                          </p:val>
                                        </p:tav>
                                      </p:tavLst>
                                    </p:anim>
                                    <p:anim calcmode="lin" valueType="num">
                                      <p:cBhvr>
                                        <p:cTn id="61" dur="2000" fill="hold"/>
                                        <p:tgtEl>
                                          <p:spTgt spid="7"/>
                                        </p:tgtEl>
                                        <p:attrNameLst>
                                          <p:attrName>ppt_h</p:attrName>
                                        </p:attrNameLst>
                                      </p:cBhvr>
                                      <p:tavLst>
                                        <p:tav tm="0">
                                          <p:val>
                                            <p:fltVal val="0"/>
                                          </p:val>
                                        </p:tav>
                                        <p:tav tm="100000">
                                          <p:val>
                                            <p:strVal val="#ppt_h"/>
                                          </p:val>
                                        </p:tav>
                                      </p:tavLst>
                                    </p:anim>
                                    <p:anim calcmode="lin" valueType="num">
                                      <p:cBhvr>
                                        <p:cTn id="62"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iterate type="lt">
                                    <p:tmPct val="5000"/>
                                  </p:iterate>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 calcmode="lin" valueType="num">
                                      <p:cBhvr>
                                        <p:cTn id="69" dur="1000" fill="hold"/>
                                        <p:tgtEl>
                                          <p:spTgt spid="9"/>
                                        </p:tgtEl>
                                        <p:attrNameLst>
                                          <p:attrName>style.rotation</p:attrName>
                                        </p:attrNameLst>
                                      </p:cBhvr>
                                      <p:tavLst>
                                        <p:tav tm="0">
                                          <p:val>
                                            <p:fltVal val="90"/>
                                          </p:val>
                                        </p:tav>
                                        <p:tav tm="100000">
                                          <p:val>
                                            <p:fltVal val="0"/>
                                          </p:val>
                                        </p:tav>
                                      </p:tavLst>
                                    </p:anim>
                                    <p:animEffect transition="in" filter="fade">
                                      <p:cBhvr>
                                        <p:cTn id="70" dur="10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circle(in)">
                                      <p:cBhvr>
                                        <p:cTn id="75" dur="20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800" decel="100000"/>
                                        <p:tgtEl>
                                          <p:spTgt spid="11"/>
                                        </p:tgtEl>
                                      </p:cBhvr>
                                    </p:animEffect>
                                    <p:anim calcmode="lin" valueType="num">
                                      <p:cBhvr>
                                        <p:cTn id="81" dur="800" decel="100000" fill="hold"/>
                                        <p:tgtEl>
                                          <p:spTgt spid="11"/>
                                        </p:tgtEl>
                                        <p:attrNameLst>
                                          <p:attrName>style.rotation</p:attrName>
                                        </p:attrNameLst>
                                      </p:cBhvr>
                                      <p:tavLst>
                                        <p:tav tm="0">
                                          <p:val>
                                            <p:fltVal val="-90"/>
                                          </p:val>
                                        </p:tav>
                                        <p:tav tm="100000">
                                          <p:val>
                                            <p:fltVal val="0"/>
                                          </p:val>
                                        </p:tav>
                                      </p:tavLst>
                                    </p:anim>
                                    <p:anim calcmode="lin" valueType="num">
                                      <p:cBhvr>
                                        <p:cTn id="82" dur="800" decel="100000" fill="hold"/>
                                        <p:tgtEl>
                                          <p:spTgt spid="11"/>
                                        </p:tgtEl>
                                        <p:attrNameLst>
                                          <p:attrName>ppt_x</p:attrName>
                                        </p:attrNameLst>
                                      </p:cBhvr>
                                      <p:tavLst>
                                        <p:tav tm="0">
                                          <p:val>
                                            <p:strVal val="#ppt_x+0.4"/>
                                          </p:val>
                                        </p:tav>
                                        <p:tav tm="100000">
                                          <p:val>
                                            <p:strVal val="#ppt_x-0.05"/>
                                          </p:val>
                                        </p:tav>
                                      </p:tavLst>
                                    </p:anim>
                                    <p:anim calcmode="lin" valueType="num">
                                      <p:cBhvr>
                                        <p:cTn id="83" dur="800" decel="100000" fill="hold"/>
                                        <p:tgtEl>
                                          <p:spTgt spid="1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8" presetClass="entr" presetSubtype="0" accel="10000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strVal val="#ppt_w*2.5"/>
                                          </p:val>
                                        </p:tav>
                                        <p:tav tm="100000">
                                          <p:val>
                                            <p:strVal val="#ppt_w"/>
                                          </p:val>
                                        </p:tav>
                                      </p:tavLst>
                                    </p:anim>
                                    <p:anim calcmode="lin" valueType="num">
                                      <p:cBhvr>
                                        <p:cTn id="91" dur="500" fill="hold"/>
                                        <p:tgtEl>
                                          <p:spTgt spid="16"/>
                                        </p:tgtEl>
                                        <p:attrNameLst>
                                          <p:attrName>ppt_h</p:attrName>
                                        </p:attrNameLst>
                                      </p:cBhvr>
                                      <p:tavLst>
                                        <p:tav tm="0">
                                          <p:val>
                                            <p:strVal val="#ppt_h*0.01"/>
                                          </p:val>
                                        </p:tav>
                                        <p:tav tm="100000">
                                          <p:val>
                                            <p:strVal val="#ppt_h"/>
                                          </p:val>
                                        </p:tav>
                                      </p:tavLst>
                                    </p:anim>
                                    <p:anim calcmode="lin" valueType="num">
                                      <p:cBhvr>
                                        <p:cTn id="92" dur="500" fill="hold"/>
                                        <p:tgtEl>
                                          <p:spTgt spid="16"/>
                                        </p:tgtEl>
                                        <p:attrNameLst>
                                          <p:attrName>ppt_x</p:attrName>
                                        </p:attrNameLst>
                                      </p:cBhvr>
                                      <p:tavLst>
                                        <p:tav tm="0">
                                          <p:val>
                                            <p:strVal val="#ppt_x"/>
                                          </p:val>
                                        </p:tav>
                                        <p:tav tm="100000">
                                          <p:val>
                                            <p:strVal val="#ppt_x"/>
                                          </p:val>
                                        </p:tav>
                                      </p:tavLst>
                                    </p:anim>
                                    <p:anim calcmode="lin" valueType="num">
                                      <p:cBhvr>
                                        <p:cTn id="93" dur="500" fill="hold"/>
                                        <p:tgtEl>
                                          <p:spTgt spid="16"/>
                                        </p:tgtEl>
                                        <p:attrNameLst>
                                          <p:attrName>ppt_y</p:attrName>
                                        </p:attrNameLst>
                                      </p:cBhvr>
                                      <p:tavLst>
                                        <p:tav tm="0">
                                          <p:val>
                                            <p:strVal val="#ppt_h+1"/>
                                          </p:val>
                                        </p:tav>
                                        <p:tav tm="100000">
                                          <p:val>
                                            <p:strVal val="#ppt_y"/>
                                          </p:val>
                                        </p:tav>
                                      </p:tavLst>
                                    </p:anim>
                                    <p:animEffect transition="in" filter="fade">
                                      <p:cBhvr>
                                        <p:cTn id="94" dur="500"/>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48" presetClass="entr" presetSubtype="0" accel="50000" fill="hold" grpId="0" nodeType="clickEffect">
                                  <p:stCondLst>
                                    <p:cond delay="0"/>
                                  </p:stCondLst>
                                  <p:childTnLst>
                                    <p:set>
                                      <p:cBhvr>
                                        <p:cTn id="104" dur="1" fill="hold">
                                          <p:stCondLst>
                                            <p:cond delay="0"/>
                                          </p:stCondLst>
                                        </p:cTn>
                                        <p:tgtEl>
                                          <p:spTgt spid="6"/>
                                        </p:tgtEl>
                                        <p:attrNameLst>
                                          <p:attrName>style.visibility</p:attrName>
                                        </p:attrNameLst>
                                      </p:cBhvr>
                                      <p:to>
                                        <p:strVal val="visible"/>
                                      </p:to>
                                    </p:set>
                                    <p:anim calcmode="lin" valueType="num">
                                      <p:cBhvr>
                                        <p:cTn id="10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07" dur="1000" fill="hold"/>
                                        <p:tgtEl>
                                          <p:spTgt spid="6"/>
                                        </p:tgtEl>
                                        <p:attrNameLst>
                                          <p:attrName>ppt_y</p:attrName>
                                        </p:attrNameLst>
                                      </p:cBhvr>
                                      <p:tavLst>
                                        <p:tav tm="0">
                                          <p:val>
                                            <p:strVal val="#ppt_y"/>
                                          </p:val>
                                        </p:tav>
                                        <p:tav tm="100000">
                                          <p:val>
                                            <p:strVal val="#ppt_y"/>
                                          </p:val>
                                        </p:tav>
                                      </p:tavLst>
                                    </p:anim>
                                    <p:animEffect transition="in" filter="fade">
                                      <p:cBhvr>
                                        <p:cTn id="108" dur="1000"/>
                                        <p:tgtEl>
                                          <p:spTgt spid="6"/>
                                        </p:tgtEl>
                                      </p:cBhvr>
                                    </p:animEffect>
                                  </p:childTnLst>
                                </p:cTn>
                              </p:par>
                            </p:childTnLst>
                          </p:cTn>
                        </p:par>
                      </p:childTnLst>
                    </p:cTn>
                  </p:par>
                  <p:par>
                    <p:cTn id="109" fill="hold">
                      <p:stCondLst>
                        <p:cond delay="indefinite"/>
                      </p:stCondLst>
                      <p:childTnLst>
                        <p:par>
                          <p:cTn id="110" fill="hold">
                            <p:stCondLst>
                              <p:cond delay="0"/>
                            </p:stCondLst>
                            <p:childTnLst>
                              <p:par>
                                <p:cTn id="111" presetID="15" presetClass="entr" presetSubtype="0" fill="hold" grpId="1" nodeType="click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1000" fill="hold"/>
                                        <p:tgtEl>
                                          <p:spTgt spid="14"/>
                                        </p:tgtEl>
                                        <p:attrNameLst>
                                          <p:attrName>ppt_w</p:attrName>
                                        </p:attrNameLst>
                                      </p:cBhvr>
                                      <p:tavLst>
                                        <p:tav tm="0">
                                          <p:val>
                                            <p:fltVal val="0"/>
                                          </p:val>
                                        </p:tav>
                                        <p:tav tm="100000">
                                          <p:val>
                                            <p:strVal val="#ppt_w"/>
                                          </p:val>
                                        </p:tav>
                                      </p:tavLst>
                                    </p:anim>
                                    <p:anim calcmode="lin" valueType="num">
                                      <p:cBhvr>
                                        <p:cTn id="114" dur="1000" fill="hold"/>
                                        <p:tgtEl>
                                          <p:spTgt spid="14"/>
                                        </p:tgtEl>
                                        <p:attrNameLst>
                                          <p:attrName>ppt_h</p:attrName>
                                        </p:attrNameLst>
                                      </p:cBhvr>
                                      <p:tavLst>
                                        <p:tav tm="0">
                                          <p:val>
                                            <p:fltVal val="0"/>
                                          </p:val>
                                        </p:tav>
                                        <p:tav tm="100000">
                                          <p:val>
                                            <p:strVal val="#ppt_h"/>
                                          </p:val>
                                        </p:tav>
                                      </p:tavLst>
                                    </p:anim>
                                    <p:anim calcmode="lin" valueType="num">
                                      <p:cBhvr>
                                        <p:cTn id="1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7" fill="hold">
                      <p:stCondLst>
                        <p:cond delay="indefinite"/>
                      </p:stCondLst>
                      <p:childTnLst>
                        <p:par>
                          <p:cTn id="118" fill="hold">
                            <p:stCondLst>
                              <p:cond delay="0"/>
                            </p:stCondLst>
                            <p:childTnLst>
                              <p:par>
                                <p:cTn id="119" presetID="51" presetClass="entr" presetSubtype="0" fill="hold" grpId="0" nodeType="click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fade">
                                      <p:cBhvr>
                                        <p:cTn id="121" dur="770" decel="100000"/>
                                        <p:tgtEl>
                                          <p:spTgt spid="5"/>
                                        </p:tgtEl>
                                      </p:cBhvr>
                                    </p:animEffect>
                                    <p:animScale>
                                      <p:cBhvr>
                                        <p:cTn id="122" dur="770" decel="100000"/>
                                        <p:tgtEl>
                                          <p:spTgt spid="5"/>
                                        </p:tgtEl>
                                      </p:cBhvr>
                                      <p:from x="10000" y="10000"/>
                                      <p:to x="200000" y="450000"/>
                                    </p:animScale>
                                    <p:animScale>
                                      <p:cBhvr>
                                        <p:cTn id="123" dur="1230" accel="100000" fill="hold">
                                          <p:stCondLst>
                                            <p:cond delay="770"/>
                                          </p:stCondLst>
                                        </p:cTn>
                                        <p:tgtEl>
                                          <p:spTgt spid="5"/>
                                        </p:tgtEl>
                                      </p:cBhvr>
                                      <p:from x="200000" y="450000"/>
                                      <p:to x="100000" y="100000"/>
                                    </p:animScale>
                                    <p:set>
                                      <p:cBhvr>
                                        <p:cTn id="124" dur="770" fill="hold"/>
                                        <p:tgtEl>
                                          <p:spTgt spid="5"/>
                                        </p:tgtEl>
                                        <p:attrNameLst>
                                          <p:attrName>ppt_x</p:attrName>
                                        </p:attrNameLst>
                                      </p:cBhvr>
                                      <p:to>
                                        <p:strVal val="(0.5)"/>
                                      </p:to>
                                    </p:set>
                                    <p:anim from="(0.5)" to="(#ppt_x)" calcmode="lin" valueType="num">
                                      <p:cBhvr>
                                        <p:cTn id="125" dur="1230" accel="100000" fill="hold">
                                          <p:stCondLst>
                                            <p:cond delay="770"/>
                                          </p:stCondLst>
                                        </p:cTn>
                                        <p:tgtEl>
                                          <p:spTgt spid="5"/>
                                        </p:tgtEl>
                                        <p:attrNameLst>
                                          <p:attrName>ppt_x</p:attrName>
                                        </p:attrNameLst>
                                      </p:cBhvr>
                                    </p:anim>
                                    <p:set>
                                      <p:cBhvr>
                                        <p:cTn id="126" dur="770" fill="hold"/>
                                        <p:tgtEl>
                                          <p:spTgt spid="5"/>
                                        </p:tgtEl>
                                        <p:attrNameLst>
                                          <p:attrName>ppt_y</p:attrName>
                                        </p:attrNameLst>
                                      </p:cBhvr>
                                      <p:to>
                                        <p:strVal val="(#ppt_y+0.4)"/>
                                      </p:to>
                                    </p:set>
                                    <p:anim from="(#ppt_y+0.4)" to="(#ppt_y)" calcmode="lin" valueType="num">
                                      <p:cBhvr>
                                        <p:cTn id="127" dur="1230" accel="100000" fill="hold">
                                          <p:stCondLst>
                                            <p:cond delay="770"/>
                                          </p:stCondLst>
                                        </p:cTn>
                                        <p:tgtEl>
                                          <p:spTgt spid="5"/>
                                        </p:tgtEl>
                                        <p:attrNameLst>
                                          <p:attrName>ppt_y</p:attrName>
                                        </p:attrNameLst>
                                      </p:cBhvr>
                                    </p:anim>
                                  </p:childTnLst>
                                </p:cTn>
                              </p:par>
                            </p:childTnLst>
                          </p:cTn>
                        </p:par>
                      </p:childTnLst>
                    </p:cTn>
                  </p:par>
                  <p:par>
                    <p:cTn id="128" fill="hold">
                      <p:stCondLst>
                        <p:cond delay="indefinite"/>
                      </p:stCondLst>
                      <p:childTnLst>
                        <p:par>
                          <p:cTn id="129" fill="hold">
                            <p:stCondLst>
                              <p:cond delay="0"/>
                            </p:stCondLst>
                            <p:childTnLst>
                              <p:par>
                                <p:cTn id="130" presetID="26" presetClass="emph" presetSubtype="0" fill="hold" nodeType="clickEffect">
                                  <p:stCondLst>
                                    <p:cond delay="0"/>
                                  </p:stCondLst>
                                  <p:childTnLst>
                                    <p:animEffect transition="out" filter="fade">
                                      <p:cBhvr>
                                        <p:cTn id="131" dur="500" tmFilter="0, 0; .2, .5; .8, .5; 1, 0"/>
                                        <p:tgtEl>
                                          <p:spTgt spid="20"/>
                                        </p:tgtEl>
                                      </p:cBhvr>
                                    </p:animEffect>
                                    <p:animScale>
                                      <p:cBhvr>
                                        <p:cTn id="132"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animBg="1"/>
      <p:bldP spid="6" grpId="0" animBg="1"/>
      <p:bldP spid="7" grpId="0" animBg="1"/>
      <p:bldP spid="9" grpId="0" animBg="1"/>
      <p:bldP spid="10" grpId="0" animBg="1"/>
      <p:bldP spid="11" grpId="0" animBg="1"/>
      <p:bldP spid="12" grpId="0" animBg="1"/>
      <p:bldP spid="13" grpId="0" animBg="1"/>
      <p:bldP spid="14" grpId="1" animBg="1"/>
      <p:bldP spid="15" grpId="0" animBg="1"/>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_a5mK001oySU/TSh5tTIji7I/AAAAAAAAvVo/xdGOAj8abt0/s1600/2%2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www.3dtextmaker.com/queue/Los_7_sabere_02597.gif"/>
          <p:cNvPicPr>
            <a:picLocks noChangeAspect="1" noChangeArrowheads="1" noCrop="1"/>
          </p:cNvPicPr>
          <p:nvPr/>
        </p:nvPicPr>
        <p:blipFill>
          <a:blip r:embed="rId4" cstate="print"/>
          <a:srcRect/>
          <a:stretch>
            <a:fillRect/>
          </a:stretch>
        </p:blipFill>
        <p:spPr bwMode="auto">
          <a:xfrm>
            <a:off x="-828600" y="548680"/>
            <a:ext cx="10734675" cy="390526"/>
          </a:xfrm>
          <a:prstGeom prst="rect">
            <a:avLst/>
          </a:prstGeom>
          <a:noFill/>
        </p:spPr>
      </p:pic>
      <p:pic>
        <p:nvPicPr>
          <p:cNvPr id="7" name="Picture 2" descr="http://www.3dtextmaker.com/queue/Regresar_al__23033.gif">
            <a:hlinkClick r:id="rId5" action="ppaction://hlinksldjump"/>
          </p:cNvPr>
          <p:cNvPicPr>
            <a:picLocks noChangeAspect="1" noChangeArrowheads="1" noCrop="1"/>
          </p:cNvPicPr>
          <p:nvPr/>
        </p:nvPicPr>
        <p:blipFill>
          <a:blip r:embed="rId6" cstate="print"/>
          <a:srcRect/>
          <a:stretch>
            <a:fillRect/>
          </a:stretch>
        </p:blipFill>
        <p:spPr bwMode="auto">
          <a:xfrm>
            <a:off x="755576" y="6372225"/>
            <a:ext cx="3409950" cy="485775"/>
          </a:xfrm>
          <a:prstGeom prst="rect">
            <a:avLst/>
          </a:prstGeom>
          <a:noFill/>
        </p:spPr>
      </p:pic>
      <p:pic>
        <p:nvPicPr>
          <p:cNvPr id="9" name="ultimo.wmv">
            <a:hlinkClick r:id="" action="ppaction://media"/>
          </p:cNvPr>
          <p:cNvPicPr>
            <a:picLocks noGrp="1" noRot="1" noChangeAspect="1"/>
          </p:cNvPicPr>
          <p:nvPr>
            <p:ph idx="1"/>
            <a:videoFile r:link="rId1"/>
          </p:nvPr>
        </p:nvPicPr>
        <p:blipFill>
          <a:blip r:embed="rId7" cstate="print"/>
          <a:stretch>
            <a:fillRect/>
          </a:stretch>
        </p:blipFill>
        <p:spPr>
          <a:xfrm>
            <a:off x="251520" y="1457325"/>
            <a:ext cx="8496944"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54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_a5mK001oySU/TSh5tTIji7I/AAAAAAAAvVo/xdGOAj8abt0/s1600/2%2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Marcador de contenido"/>
          <p:cNvSpPr>
            <a:spLocks noGrp="1"/>
          </p:cNvSpPr>
          <p:nvPr>
            <p:ph idx="1"/>
          </p:nvPr>
        </p:nvSpPr>
        <p:spPr>
          <a:xfrm>
            <a:off x="457200" y="1481328"/>
            <a:ext cx="8229600" cy="5188032"/>
          </a:xfrm>
        </p:spPr>
        <p:txBody>
          <a:bodyPr>
            <a:normAutofit fontScale="62500" lnSpcReduction="20000"/>
          </a:bodyPr>
          <a:lstStyle/>
          <a:p>
            <a:r>
              <a:rPr lang="es-MX" dirty="0" err="1" smtClean="0"/>
              <a:t>Piovani</a:t>
            </a:r>
            <a:r>
              <a:rPr lang="es-MX" dirty="0" smtClean="0"/>
              <a:t>, M. (2012). Las políticas  de formación docente. Avances y desafíos pendientes. Consultado el 4 de octubre de 2014, de </a:t>
            </a:r>
            <a:r>
              <a:rPr lang="es-MX" u="sng" dirty="0" smtClean="0">
                <a:hlinkClick r:id="rId4"/>
              </a:rPr>
              <a:t>http://www.seminario.iipe.unesco.org/pluginfile.php/7731/mod_page/content/32/PIOVANI,%20Ma.%20Ver%C3%B3nica.pdf</a:t>
            </a:r>
            <a:endParaRPr lang="es-MX" dirty="0" smtClean="0"/>
          </a:p>
          <a:p>
            <a:r>
              <a:rPr lang="es-MX" dirty="0" smtClean="0"/>
              <a:t>Políticas para la formación y el desarrollo profesional docente. pp.7. (2004, Agosto). Consultado el 4 de octubre de 2014, de </a:t>
            </a:r>
            <a:r>
              <a:rPr lang="es-MX" u="sng" dirty="0" smtClean="0">
                <a:hlinkClick r:id="rId5"/>
              </a:rPr>
              <a:t>http://www.me.gov.ar/consejo/resoluciones/res04/223-04-ane1.pdf</a:t>
            </a:r>
            <a:endParaRPr lang="es-MX" u="sng" dirty="0" smtClean="0"/>
          </a:p>
          <a:p>
            <a:r>
              <a:rPr lang="es-MX" dirty="0" err="1" smtClean="0"/>
              <a:t>Dicker</a:t>
            </a:r>
            <a:r>
              <a:rPr lang="es-MX" dirty="0" smtClean="0"/>
              <a:t>, G., </a:t>
            </a:r>
            <a:r>
              <a:rPr lang="es-MX" dirty="0" err="1" smtClean="0"/>
              <a:t>Suasnábar</a:t>
            </a:r>
            <a:r>
              <a:rPr lang="es-MX" dirty="0" smtClean="0"/>
              <a:t> , C. y </a:t>
            </a:r>
            <a:r>
              <a:rPr lang="es-MX" dirty="0" err="1" smtClean="0"/>
              <a:t>Laies</a:t>
            </a:r>
            <a:r>
              <a:rPr lang="es-MX" dirty="0" smtClean="0"/>
              <a:t>, G. (2010). Nuevas concepciones acerca del rol docente en América Latina. pp.6. Consultado el 4 de octubre de 2014, de </a:t>
            </a:r>
            <a:r>
              <a:rPr lang="es-MX" u="sng" dirty="0" smtClean="0">
                <a:hlinkClick r:id="rId6"/>
              </a:rPr>
              <a:t>http://www.fundacioncepp.org.ar/wp-content/uploads/2011/04/Nuevas-concepciones-acerca-del-rol-docente-en-Am%C3%A9rica-Latina-preliminar.pdf</a:t>
            </a:r>
            <a:r>
              <a:rPr lang="es-MX" dirty="0" smtClean="0"/>
              <a:t> </a:t>
            </a:r>
          </a:p>
          <a:p>
            <a:r>
              <a:rPr lang="es-MX" dirty="0" smtClean="0"/>
              <a:t>Garrido, M. y Valverde,  J. (1999). La formación del maestro en la sociedad actual: consecuencias inmediatas  y nuevas  perspectivas formativas. Consultado el  4 de octubre de 2014, de </a:t>
            </a:r>
            <a:r>
              <a:rPr lang="es-MX" u="sng" dirty="0" smtClean="0">
                <a:hlinkClick r:id="rId7"/>
              </a:rPr>
              <a:t>http://www.aufop.com/aufop/uploaded_files/articulos/1224340788.pdf</a:t>
            </a:r>
            <a:r>
              <a:rPr lang="es-MX" dirty="0" smtClean="0"/>
              <a:t/>
            </a:r>
            <a:br>
              <a:rPr lang="es-MX" dirty="0" smtClean="0"/>
            </a:br>
            <a:endParaRPr lang="es-MX" dirty="0" smtClean="0"/>
          </a:p>
          <a:p>
            <a:r>
              <a:rPr lang="es-MX" dirty="0" smtClean="0"/>
              <a:t>García, J. (2011). La política docente hoy y la formación de profesores. Consultado el 4 de octubre de 2014, de </a:t>
            </a:r>
            <a:r>
              <a:rPr lang="es-MX" u="sng" dirty="0" smtClean="0">
                <a:hlinkClick r:id="rId8"/>
              </a:rPr>
              <a:t>http://biblioteca.uahurtado.cl/ujah/reduc/pdf/pdf/txt790.pdf</a:t>
            </a:r>
            <a:endParaRPr lang="es-MX" dirty="0" smtClean="0"/>
          </a:p>
          <a:p>
            <a:endParaRPr lang="es-MX" dirty="0" smtClean="0"/>
          </a:p>
        </p:txBody>
      </p:sp>
      <p:pic>
        <p:nvPicPr>
          <p:cNvPr id="1026" name="Picture 2" descr="http://www.3dtextmaker.com/queue/Referencias__57052.gif"/>
          <p:cNvPicPr>
            <a:picLocks noChangeAspect="1" noChangeArrowheads="1" noCrop="1"/>
          </p:cNvPicPr>
          <p:nvPr/>
        </p:nvPicPr>
        <p:blipFill>
          <a:blip r:embed="rId9" cstate="print"/>
          <a:srcRect/>
          <a:stretch>
            <a:fillRect/>
          </a:stretch>
        </p:blipFill>
        <p:spPr bwMode="auto">
          <a:xfrm>
            <a:off x="1259632" y="332656"/>
            <a:ext cx="6840760" cy="713210"/>
          </a:xfrm>
          <a:prstGeom prst="rect">
            <a:avLst/>
          </a:prstGeom>
          <a:noFill/>
        </p:spPr>
      </p:pic>
      <p:pic>
        <p:nvPicPr>
          <p:cNvPr id="8" name="Picture 2" descr="http://www.3dtextmaker.com/queue/Regresar_al__23033.gif">
            <a:hlinkClick r:id="rId10" action="ppaction://hlinksldjump"/>
          </p:cNvPr>
          <p:cNvPicPr>
            <a:picLocks noChangeAspect="1" noChangeArrowheads="1" noCrop="1"/>
          </p:cNvPicPr>
          <p:nvPr/>
        </p:nvPicPr>
        <p:blipFill>
          <a:blip r:embed="rId11" cstate="print"/>
          <a:srcRect/>
          <a:stretch>
            <a:fillRect/>
          </a:stretch>
        </p:blipFill>
        <p:spPr bwMode="auto">
          <a:xfrm>
            <a:off x="755576" y="6372225"/>
            <a:ext cx="3409950" cy="485775"/>
          </a:xfrm>
          <a:prstGeom prst="rect">
            <a:avLst/>
          </a:prstGeom>
          <a:noFill/>
        </p:spPr>
      </p:pic>
      <p:pic>
        <p:nvPicPr>
          <p:cNvPr id="6" name="kudai - lejos de aqui341116.mp3">
            <a:hlinkClick r:id="" action="ppaction://media"/>
          </p:cNvPr>
          <p:cNvPicPr>
            <a:picLocks noRot="1" noChangeAspect="1"/>
          </p:cNvPicPr>
          <p:nvPr>
            <a:audioFile r:link="rId1"/>
          </p:nvPr>
        </p:nvPicPr>
        <p:blipFill>
          <a:blip r:embed="rId12" cstate="print"/>
          <a:stretch>
            <a:fillRect/>
          </a:stretch>
        </p:blipFill>
        <p:spPr>
          <a:xfrm>
            <a:off x="6876256" y="236806"/>
            <a:ext cx="304800" cy="304800"/>
          </a:xfrm>
          <a:prstGeom prst="rect">
            <a:avLst/>
          </a:prstGeom>
        </p:spPr>
      </p:pic>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68)">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3.bp.blogspot.com/_a5mK001oySU/TSh5tTIji7I/AAAAAAAAvVo/xdGOAj8abt0/s1600/2%2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Marcador de contenido"/>
          <p:cNvSpPr>
            <a:spLocks noGrp="1"/>
          </p:cNvSpPr>
          <p:nvPr>
            <p:ph idx="1"/>
          </p:nvPr>
        </p:nvSpPr>
        <p:spPr>
          <a:xfrm>
            <a:off x="457200" y="1481328"/>
            <a:ext cx="8229600" cy="4755984"/>
          </a:xfrm>
        </p:spPr>
        <p:txBody>
          <a:bodyPr>
            <a:normAutofit fontScale="77500" lnSpcReduction="20000"/>
          </a:bodyPr>
          <a:lstStyle/>
          <a:p>
            <a:r>
              <a:rPr lang="es-MX" dirty="0" smtClean="0"/>
              <a:t>Paniagua, M. (2004). La formación y la actualización de los docentes: herramientas para el cambio en educación. Consultado el  4 de octubre de 2014, de </a:t>
            </a:r>
            <a:r>
              <a:rPr lang="es-MX" u="sng" dirty="0" smtClean="0">
                <a:hlinkClick r:id="rId3"/>
              </a:rPr>
              <a:t>http://cedal.org/docus/educ01.pdf</a:t>
            </a:r>
            <a:endParaRPr lang="es-MX" dirty="0" smtClean="0"/>
          </a:p>
          <a:p>
            <a:endParaRPr lang="es-MX" dirty="0" smtClean="0"/>
          </a:p>
          <a:p>
            <a:r>
              <a:rPr lang="es-MX" dirty="0" smtClean="0"/>
              <a:t>Contreras Domingo, J. (1997). La autonomía del profesorado. Madrid: Morata.  </a:t>
            </a:r>
          </a:p>
          <a:p>
            <a:pPr>
              <a:buNone/>
            </a:pPr>
            <a:endParaRPr lang="es-MX" dirty="0" smtClean="0"/>
          </a:p>
          <a:p>
            <a:r>
              <a:rPr lang="es-MX" dirty="0" err="1" smtClean="0"/>
              <a:t>Imbernon</a:t>
            </a:r>
            <a:r>
              <a:rPr lang="es-MX" dirty="0" smtClean="0"/>
              <a:t>, F. (1994). La formación y desarrollo profesional del profesorado: hacia una nueva cultura profesional. España: Grao (biblioteca del aula), pp. 21-34.</a:t>
            </a:r>
          </a:p>
          <a:p>
            <a:endParaRPr lang="es-MX" dirty="0" smtClean="0"/>
          </a:p>
          <a:p>
            <a:r>
              <a:rPr lang="es-MX" dirty="0" err="1" smtClean="0"/>
              <a:t>Multiversalidad</a:t>
            </a:r>
            <a:r>
              <a:rPr lang="es-MX" dirty="0" smtClean="0"/>
              <a:t> mundo real Edgar </a:t>
            </a:r>
            <a:r>
              <a:rPr lang="es-MX" dirty="0" err="1" smtClean="0"/>
              <a:t>Morin</a:t>
            </a:r>
            <a:r>
              <a:rPr lang="es-MX" dirty="0" smtClean="0"/>
              <a:t>(1 de abril de 2008). </a:t>
            </a:r>
            <a:r>
              <a:rPr lang="es-MX" dirty="0" err="1" smtClean="0"/>
              <a:t>You</a:t>
            </a:r>
            <a:r>
              <a:rPr lang="es-MX" dirty="0" smtClean="0"/>
              <a:t> </a:t>
            </a:r>
            <a:r>
              <a:rPr lang="es-MX" dirty="0" err="1" smtClean="0"/>
              <a:t>Tube</a:t>
            </a:r>
            <a:r>
              <a:rPr lang="es-MX" dirty="0" smtClean="0"/>
              <a:t>. Los 7 saberes necesarios para la educación del futuro. </a:t>
            </a:r>
            <a:r>
              <a:rPr lang="es-MX" dirty="0" err="1" smtClean="0"/>
              <a:t>Podcast</a:t>
            </a:r>
            <a:r>
              <a:rPr lang="es-MX" dirty="0" smtClean="0"/>
              <a:t> consultado de </a:t>
            </a:r>
            <a:r>
              <a:rPr lang="es-MX" dirty="0" err="1" smtClean="0"/>
              <a:t>You</a:t>
            </a:r>
            <a:r>
              <a:rPr lang="es-MX" dirty="0" smtClean="0"/>
              <a:t> </a:t>
            </a:r>
            <a:r>
              <a:rPr lang="es-MX" dirty="0" err="1" smtClean="0"/>
              <a:t>Tube</a:t>
            </a:r>
            <a:r>
              <a:rPr lang="es-MX" dirty="0" smtClean="0"/>
              <a:t>:</a:t>
            </a:r>
          </a:p>
          <a:p>
            <a:pPr>
              <a:buNone/>
            </a:pPr>
            <a:r>
              <a:rPr lang="es-MX" dirty="0" smtClean="0">
                <a:hlinkClick r:id="rId4"/>
              </a:rPr>
              <a:t>   https://www.youtube.com/watch?v=lOVySRdGyV0</a:t>
            </a:r>
            <a:endParaRPr lang="es-MX" dirty="0" smtClean="0"/>
          </a:p>
          <a:p>
            <a:endParaRPr lang="es-MX" dirty="0"/>
          </a:p>
        </p:txBody>
      </p:sp>
      <p:pic>
        <p:nvPicPr>
          <p:cNvPr id="6" name="Picture 2" descr="http://www.3dtextmaker.com/queue/Referencias__57052.gif"/>
          <p:cNvPicPr>
            <a:picLocks noChangeAspect="1" noChangeArrowheads="1" noCrop="1"/>
          </p:cNvPicPr>
          <p:nvPr/>
        </p:nvPicPr>
        <p:blipFill>
          <a:blip r:embed="rId5" cstate="print"/>
          <a:srcRect/>
          <a:stretch>
            <a:fillRect/>
          </a:stretch>
        </p:blipFill>
        <p:spPr bwMode="auto">
          <a:xfrm>
            <a:off x="1259632" y="332656"/>
            <a:ext cx="6840760" cy="713210"/>
          </a:xfrm>
          <a:prstGeom prst="rect">
            <a:avLst/>
          </a:prstGeom>
          <a:noFill/>
        </p:spPr>
      </p:pic>
      <p:pic>
        <p:nvPicPr>
          <p:cNvPr id="7" name="Picture 2" descr="http://www.3dtextmaker.com/queue/Regresar_al__23033.gif">
            <a:hlinkClick r:id="rId6" action="ppaction://hlinksldjump"/>
          </p:cNvPr>
          <p:cNvPicPr>
            <a:picLocks noChangeAspect="1" noChangeArrowheads="1" noCrop="1"/>
          </p:cNvPicPr>
          <p:nvPr/>
        </p:nvPicPr>
        <p:blipFill>
          <a:blip r:embed="rId7" cstate="print"/>
          <a:srcRect/>
          <a:stretch>
            <a:fillRect/>
          </a:stretch>
        </p:blipFill>
        <p:spPr bwMode="auto">
          <a:xfrm>
            <a:off x="755576" y="6372225"/>
            <a:ext cx="3409950" cy="485775"/>
          </a:xfrm>
          <a:prstGeom prst="rect">
            <a:avLst/>
          </a:prstGeom>
          <a:noFill/>
        </p:spPr>
      </p:pic>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_a5mK001oySU/TSh5tTIji7I/AAAAAAAAvVo/xdGOAj8abt0/s1600/2%20(2).jpg">
            <a:hlinkHover r:id="" action="ppaction://noaction" highlightClick="1">
              <a:snd r:embed="rId2" name="applause.wav"/>
            </a:hlinkHover>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0648" y="-963488"/>
            <a:ext cx="11809312" cy="828092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4 Marcador de contenido" descr="Menu_45327.gif"/>
          <p:cNvPicPr>
            <a:picLocks noGrp="1" noChangeAspect="1"/>
          </p:cNvPicPr>
          <p:nvPr>
            <p:ph idx="1"/>
          </p:nvPr>
        </p:nvPicPr>
        <p:blipFill>
          <a:blip r:embed="rId4" cstate="print"/>
          <a:stretch>
            <a:fillRect/>
          </a:stretch>
        </p:blipFill>
        <p:spPr>
          <a:xfrm>
            <a:off x="323528" y="332656"/>
            <a:ext cx="3870920" cy="1584176"/>
          </a:xfrm>
        </p:spPr>
      </p:pic>
      <p:sp>
        <p:nvSpPr>
          <p:cNvPr id="7" name="6 Elipse">
            <a:hlinkClick r:id="rId5" action="ppaction://hlinksldjump" highlightClick="1">
              <a:snd r:embed="rId6" name="click.wav"/>
            </a:hlinkClick>
          </p:cNvPr>
          <p:cNvSpPr/>
          <p:nvPr/>
        </p:nvSpPr>
        <p:spPr>
          <a:xfrm>
            <a:off x="395536" y="2564904"/>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1</a:t>
            </a:r>
            <a:endParaRPr lang="es-MX" dirty="0"/>
          </a:p>
        </p:txBody>
      </p:sp>
      <p:sp>
        <p:nvSpPr>
          <p:cNvPr id="9" name="8 Elipse"/>
          <p:cNvSpPr/>
          <p:nvPr/>
        </p:nvSpPr>
        <p:spPr>
          <a:xfrm>
            <a:off x="467544" y="5157192"/>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3</a:t>
            </a:r>
            <a:endParaRPr lang="es-MX" dirty="0"/>
          </a:p>
        </p:txBody>
      </p:sp>
      <p:sp>
        <p:nvSpPr>
          <p:cNvPr id="11" name="10 Elipse">
            <a:hlinkClick r:id="rId7" action="ppaction://hlinksldjump" highlightClick="1">
              <a:snd r:embed="rId6" name="click.wav"/>
            </a:hlinkClick>
          </p:cNvPr>
          <p:cNvSpPr/>
          <p:nvPr/>
        </p:nvSpPr>
        <p:spPr>
          <a:xfrm>
            <a:off x="2195736" y="3212976"/>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2</a:t>
            </a:r>
            <a:endParaRPr lang="es-MX" dirty="0"/>
          </a:p>
        </p:txBody>
      </p:sp>
      <p:sp>
        <p:nvSpPr>
          <p:cNvPr id="12" name="11 Elipse"/>
          <p:cNvSpPr/>
          <p:nvPr/>
        </p:nvSpPr>
        <p:spPr>
          <a:xfrm>
            <a:off x="4427984" y="4725144"/>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5</a:t>
            </a:r>
            <a:endParaRPr lang="es-MX" dirty="0"/>
          </a:p>
        </p:txBody>
      </p:sp>
      <p:sp>
        <p:nvSpPr>
          <p:cNvPr id="14" name="13 Elipse">
            <a:hlinkClick r:id="rId8" action="ppaction://hlinksldjump" highlightClick="1">
              <a:snd r:embed="rId6" name="click.wav"/>
            </a:hlinkClick>
          </p:cNvPr>
          <p:cNvSpPr/>
          <p:nvPr/>
        </p:nvSpPr>
        <p:spPr>
          <a:xfrm>
            <a:off x="2339752" y="5805264"/>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4</a:t>
            </a:r>
            <a:endParaRPr lang="es-MX" dirty="0"/>
          </a:p>
        </p:txBody>
      </p:sp>
      <p:sp>
        <p:nvSpPr>
          <p:cNvPr id="15" name="14 Rectángulo"/>
          <p:cNvSpPr/>
          <p:nvPr/>
        </p:nvSpPr>
        <p:spPr>
          <a:xfrm>
            <a:off x="0" y="1844824"/>
            <a:ext cx="2880320" cy="646331"/>
          </a:xfrm>
          <a:prstGeom prst="rect">
            <a:avLst/>
          </a:prstGeom>
        </p:spPr>
        <p:txBody>
          <a:bodyPr wrap="square">
            <a:spAutoFit/>
          </a:bodyPr>
          <a:lstStyle/>
          <a:p>
            <a:r>
              <a:rPr lang="es-MX" dirty="0" smtClean="0">
                <a:solidFill>
                  <a:srgbClr val="FF0000"/>
                </a:solidFill>
              </a:rPr>
              <a:t>Políticas </a:t>
            </a:r>
            <a:r>
              <a:rPr lang="es-MX" dirty="0" smtClean="0">
                <a:solidFill>
                  <a:schemeClr val="bg2">
                    <a:lumMod val="50000"/>
                  </a:schemeClr>
                </a:solidFill>
              </a:rPr>
              <a:t>para</a:t>
            </a:r>
            <a:r>
              <a:rPr lang="es-MX" dirty="0" smtClean="0">
                <a:solidFill>
                  <a:srgbClr val="FF0000"/>
                </a:solidFill>
              </a:rPr>
              <a:t> </a:t>
            </a:r>
            <a:r>
              <a:rPr lang="es-MX" dirty="0" smtClean="0">
                <a:solidFill>
                  <a:srgbClr val="02EA18"/>
                </a:solidFill>
              </a:rPr>
              <a:t>la</a:t>
            </a:r>
            <a:r>
              <a:rPr lang="es-MX" dirty="0" smtClean="0">
                <a:solidFill>
                  <a:srgbClr val="FF0000"/>
                </a:solidFill>
              </a:rPr>
              <a:t> </a:t>
            </a:r>
            <a:r>
              <a:rPr lang="es-MX" dirty="0" smtClean="0">
                <a:solidFill>
                  <a:schemeClr val="accent3"/>
                </a:solidFill>
              </a:rPr>
              <a:t>formación</a:t>
            </a:r>
            <a:r>
              <a:rPr lang="es-MX" dirty="0" smtClean="0">
                <a:solidFill>
                  <a:srgbClr val="FF0000"/>
                </a:solidFill>
              </a:rPr>
              <a:t> </a:t>
            </a:r>
            <a:r>
              <a:rPr lang="es-MX" dirty="0" smtClean="0">
                <a:solidFill>
                  <a:srgbClr val="FF00FF"/>
                </a:solidFill>
              </a:rPr>
              <a:t>docente.  </a:t>
            </a:r>
            <a:endParaRPr lang="es-MX" dirty="0">
              <a:solidFill>
                <a:srgbClr val="FF00FF"/>
              </a:solidFill>
            </a:endParaRPr>
          </a:p>
        </p:txBody>
      </p:sp>
      <p:pic>
        <p:nvPicPr>
          <p:cNvPr id="16" name="Picture 4" descr="http://www.3dtextmaker.com/queue/Problemas_ac_30398.gif"/>
          <p:cNvPicPr>
            <a:picLocks noChangeAspect="1" noChangeArrowheads="1" noCrop="1"/>
          </p:cNvPicPr>
          <p:nvPr/>
        </p:nvPicPr>
        <p:blipFill>
          <a:blip r:embed="rId9" cstate="print"/>
          <a:srcRect/>
          <a:stretch>
            <a:fillRect/>
          </a:stretch>
        </p:blipFill>
        <p:spPr bwMode="auto">
          <a:xfrm>
            <a:off x="395536" y="2852936"/>
            <a:ext cx="4104456" cy="397768"/>
          </a:xfrm>
          <a:prstGeom prst="rect">
            <a:avLst/>
          </a:prstGeom>
          <a:noFill/>
        </p:spPr>
      </p:pic>
      <p:pic>
        <p:nvPicPr>
          <p:cNvPr id="17" name="Picture 4" descr="http://www.3dtextmaker.com/queue/Situacion_ac_36778.gif"/>
          <p:cNvPicPr>
            <a:picLocks noChangeAspect="1" noChangeArrowheads="1" noCrop="1"/>
          </p:cNvPicPr>
          <p:nvPr/>
        </p:nvPicPr>
        <p:blipFill>
          <a:blip r:embed="rId10" cstate="print"/>
          <a:srcRect/>
          <a:stretch>
            <a:fillRect/>
          </a:stretch>
        </p:blipFill>
        <p:spPr bwMode="auto">
          <a:xfrm>
            <a:off x="179512" y="4725144"/>
            <a:ext cx="1728193" cy="504056"/>
          </a:xfrm>
          <a:prstGeom prst="rect">
            <a:avLst/>
          </a:prstGeom>
          <a:noFill/>
        </p:spPr>
      </p:pic>
      <p:pic>
        <p:nvPicPr>
          <p:cNvPr id="18" name="Picture 4" descr="http://www.3dtextmaker.com/queue/Ideas_sobre__40765.gif"/>
          <p:cNvPicPr>
            <a:picLocks noChangeAspect="1" noChangeArrowheads="1" noCrop="1"/>
          </p:cNvPicPr>
          <p:nvPr/>
        </p:nvPicPr>
        <p:blipFill>
          <a:blip r:embed="rId11" cstate="print"/>
          <a:srcRect/>
          <a:stretch>
            <a:fillRect/>
          </a:stretch>
        </p:blipFill>
        <p:spPr bwMode="auto">
          <a:xfrm>
            <a:off x="1475656" y="6237312"/>
            <a:ext cx="2461345" cy="408435"/>
          </a:xfrm>
          <a:prstGeom prst="rect">
            <a:avLst/>
          </a:prstGeom>
          <a:noFill/>
        </p:spPr>
      </p:pic>
      <p:pic>
        <p:nvPicPr>
          <p:cNvPr id="19" name="Picture 4" descr="http://www.3dtextmaker.com/queue/Calidad_educ_48772.gif"/>
          <p:cNvPicPr>
            <a:picLocks noChangeAspect="1" noChangeArrowheads="1" noCrop="1"/>
          </p:cNvPicPr>
          <p:nvPr/>
        </p:nvPicPr>
        <p:blipFill>
          <a:blip r:embed="rId12" cstate="print"/>
          <a:srcRect/>
          <a:stretch>
            <a:fillRect/>
          </a:stretch>
        </p:blipFill>
        <p:spPr bwMode="auto">
          <a:xfrm>
            <a:off x="3923928" y="4221088"/>
            <a:ext cx="1656184" cy="504056"/>
          </a:xfrm>
          <a:prstGeom prst="rect">
            <a:avLst/>
          </a:prstGeom>
          <a:noFill/>
        </p:spPr>
      </p:pic>
      <p:sp>
        <p:nvSpPr>
          <p:cNvPr id="21" name="20 Elipse">
            <a:hlinkClick r:id="rId13" action="ppaction://hlinksldjump" highlightClick="1">
              <a:snd r:embed="rId2" name="applause.wav"/>
            </a:hlinkClick>
          </p:cNvPr>
          <p:cNvSpPr/>
          <p:nvPr/>
        </p:nvSpPr>
        <p:spPr>
          <a:xfrm>
            <a:off x="4427984" y="2204864"/>
            <a:ext cx="79208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6</a:t>
            </a:r>
            <a:endParaRPr lang="es-MX" dirty="0"/>
          </a:p>
        </p:txBody>
      </p:sp>
      <p:sp>
        <p:nvSpPr>
          <p:cNvPr id="22" name="21 Elipse"/>
          <p:cNvSpPr/>
          <p:nvPr/>
        </p:nvSpPr>
        <p:spPr>
          <a:xfrm>
            <a:off x="6156176" y="3861048"/>
            <a:ext cx="72008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7</a:t>
            </a:r>
            <a:endParaRPr lang="es-MX" dirty="0"/>
          </a:p>
        </p:txBody>
      </p:sp>
      <p:sp>
        <p:nvSpPr>
          <p:cNvPr id="23" name="22 Elipse">
            <a:hlinkClick r:id="rId8" action="ppaction://hlinksldjump" highlightClick="1">
              <a:snd r:embed="rId2" name="applause.wav"/>
            </a:hlinkClick>
          </p:cNvPr>
          <p:cNvSpPr/>
          <p:nvPr/>
        </p:nvSpPr>
        <p:spPr>
          <a:xfrm>
            <a:off x="7020272" y="5733256"/>
            <a:ext cx="93610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8</a:t>
            </a:r>
            <a:endParaRPr lang="es-MX" dirty="0"/>
          </a:p>
        </p:txBody>
      </p:sp>
      <p:sp>
        <p:nvSpPr>
          <p:cNvPr id="24" name="23 Elipse">
            <a:hlinkClick r:id="rId14" action="ppaction://hlinksldjump" highlightClick="1">
              <a:snd r:embed="rId2" name="applause.wav"/>
            </a:hlinkClick>
          </p:cNvPr>
          <p:cNvSpPr/>
          <p:nvPr/>
        </p:nvSpPr>
        <p:spPr>
          <a:xfrm>
            <a:off x="6372200" y="836712"/>
            <a:ext cx="79208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9</a:t>
            </a:r>
            <a:endParaRPr lang="es-MX" dirty="0"/>
          </a:p>
        </p:txBody>
      </p:sp>
      <p:sp>
        <p:nvSpPr>
          <p:cNvPr id="25" name="24 Elipse">
            <a:hlinkClick r:id="rId15" action="ppaction://hlinksldjump" highlightClick="1">
              <a:snd r:embed="rId2" name="applause.wav"/>
            </a:hlinkClick>
          </p:cNvPr>
          <p:cNvSpPr/>
          <p:nvPr/>
        </p:nvSpPr>
        <p:spPr>
          <a:xfrm>
            <a:off x="7524328" y="2204864"/>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10</a:t>
            </a:r>
            <a:endParaRPr lang="es-MX" dirty="0"/>
          </a:p>
        </p:txBody>
      </p:sp>
      <p:pic>
        <p:nvPicPr>
          <p:cNvPr id="26" name="Picture 4" descr="http://www.3dtextmaker.com/queue/La_autonomia_03656.gif"/>
          <p:cNvPicPr>
            <a:picLocks noChangeAspect="1" noChangeArrowheads="1" noCrop="1"/>
          </p:cNvPicPr>
          <p:nvPr/>
        </p:nvPicPr>
        <p:blipFill>
          <a:blip r:embed="rId16" cstate="print"/>
          <a:srcRect/>
          <a:stretch>
            <a:fillRect/>
          </a:stretch>
        </p:blipFill>
        <p:spPr bwMode="auto">
          <a:xfrm>
            <a:off x="3419872" y="1700808"/>
            <a:ext cx="2808312" cy="576064"/>
          </a:xfrm>
          <a:prstGeom prst="rect">
            <a:avLst/>
          </a:prstGeom>
          <a:noFill/>
        </p:spPr>
      </p:pic>
      <p:pic>
        <p:nvPicPr>
          <p:cNvPr id="27" name="Picture 4" descr="http://www.3dtextmaker.com/queue/La_formacion_55693.gif"/>
          <p:cNvPicPr>
            <a:picLocks noChangeAspect="1" noChangeArrowheads="1" noCrop="1"/>
          </p:cNvPicPr>
          <p:nvPr/>
        </p:nvPicPr>
        <p:blipFill>
          <a:blip r:embed="rId17" cstate="print"/>
          <a:srcRect/>
          <a:stretch>
            <a:fillRect/>
          </a:stretch>
        </p:blipFill>
        <p:spPr bwMode="auto">
          <a:xfrm>
            <a:off x="5292080" y="3429000"/>
            <a:ext cx="2448272" cy="381001"/>
          </a:xfrm>
          <a:prstGeom prst="rect">
            <a:avLst/>
          </a:prstGeom>
          <a:noFill/>
        </p:spPr>
      </p:pic>
      <p:sp>
        <p:nvSpPr>
          <p:cNvPr id="28" name="27 CuadroTexto"/>
          <p:cNvSpPr txBox="1"/>
          <p:nvPr/>
        </p:nvSpPr>
        <p:spPr>
          <a:xfrm>
            <a:off x="6732240" y="5085185"/>
            <a:ext cx="2411760" cy="707886"/>
          </a:xfrm>
          <a:prstGeom prst="rect">
            <a:avLst/>
          </a:prstGeom>
          <a:noFill/>
        </p:spPr>
        <p:txBody>
          <a:bodyPr wrap="square" rtlCol="0">
            <a:spAutoFit/>
          </a:bodyPr>
          <a:lstStyle/>
          <a:p>
            <a:r>
              <a:rPr lang="es-MX" sz="2000" b="1" dirty="0" smtClean="0">
                <a:solidFill>
                  <a:srgbClr val="7030A0"/>
                </a:solidFill>
                <a:latin typeface="Aharoni" pitchFamily="2" charset="-79"/>
                <a:cs typeface="Aharoni" pitchFamily="2" charset="-79"/>
              </a:rPr>
              <a:t>¡Arma el rompecabezas!</a:t>
            </a:r>
            <a:endParaRPr lang="es-MX" sz="2000" b="1" dirty="0">
              <a:solidFill>
                <a:srgbClr val="7030A0"/>
              </a:solidFill>
              <a:latin typeface="Aharoni" pitchFamily="2" charset="-79"/>
              <a:cs typeface="Aharoni" pitchFamily="2" charset="-79"/>
            </a:endParaRPr>
          </a:p>
        </p:txBody>
      </p:sp>
      <p:pic>
        <p:nvPicPr>
          <p:cNvPr id="29" name="Picture 2" descr="http://www.3dtextmaker.com/queue/Los_7_sabere_02597.gif"/>
          <p:cNvPicPr>
            <a:picLocks noChangeAspect="1" noChangeArrowheads="1" noCrop="1"/>
          </p:cNvPicPr>
          <p:nvPr/>
        </p:nvPicPr>
        <p:blipFill>
          <a:blip r:embed="rId18" cstate="print"/>
          <a:srcRect/>
          <a:stretch>
            <a:fillRect/>
          </a:stretch>
        </p:blipFill>
        <p:spPr bwMode="auto">
          <a:xfrm>
            <a:off x="3809925" y="476672"/>
            <a:ext cx="5334075" cy="390526"/>
          </a:xfrm>
          <a:prstGeom prst="rect">
            <a:avLst/>
          </a:prstGeom>
          <a:noFill/>
        </p:spPr>
      </p:pic>
      <p:pic>
        <p:nvPicPr>
          <p:cNvPr id="30" name="Picture 2" descr="http://www.3dtextmaker.com/queue/Referencias__57052.gif"/>
          <p:cNvPicPr>
            <a:picLocks noChangeAspect="1" noChangeArrowheads="1" noCrop="1"/>
          </p:cNvPicPr>
          <p:nvPr/>
        </p:nvPicPr>
        <p:blipFill>
          <a:blip r:embed="rId19" cstate="print"/>
          <a:srcRect/>
          <a:stretch>
            <a:fillRect/>
          </a:stretch>
        </p:blipFill>
        <p:spPr bwMode="auto">
          <a:xfrm>
            <a:off x="6623720" y="1772816"/>
            <a:ext cx="2520280" cy="425178"/>
          </a:xfrm>
          <a:prstGeom prst="rect">
            <a:avLst/>
          </a:prstGeom>
          <a:noFill/>
        </p:spPr>
      </p:pic>
    </p:spTree>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_a5mK001oySU/TSh5tTIji7I/AAAAAAAAvVo/xdGOAj8abt0/s1600/2%2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395536" y="332656"/>
            <a:ext cx="8460432" cy="646331"/>
          </a:xfrm>
          <a:prstGeom prst="rect">
            <a:avLst/>
          </a:prstGeom>
          <a:noFill/>
        </p:spPr>
        <p:txBody>
          <a:bodyPr wrap="square" rtlCol="0">
            <a:spAutoFit/>
          </a:bodyPr>
          <a:lstStyle/>
          <a:p>
            <a:r>
              <a:rPr lang="es-MX" sz="3600" dirty="0" smtClean="0">
                <a:solidFill>
                  <a:srgbClr val="FF0000"/>
                </a:solidFill>
              </a:rPr>
              <a:t>Políticas </a:t>
            </a:r>
            <a:r>
              <a:rPr lang="es-MX" sz="3600" dirty="0" smtClean="0">
                <a:solidFill>
                  <a:schemeClr val="bg2">
                    <a:lumMod val="50000"/>
                  </a:schemeClr>
                </a:solidFill>
              </a:rPr>
              <a:t>para</a:t>
            </a:r>
            <a:r>
              <a:rPr lang="es-MX" sz="3600" dirty="0" smtClean="0">
                <a:solidFill>
                  <a:srgbClr val="FF0000"/>
                </a:solidFill>
              </a:rPr>
              <a:t> </a:t>
            </a:r>
            <a:r>
              <a:rPr lang="es-MX" sz="3600" dirty="0" smtClean="0">
                <a:solidFill>
                  <a:srgbClr val="02EA18"/>
                </a:solidFill>
              </a:rPr>
              <a:t>la</a:t>
            </a:r>
            <a:r>
              <a:rPr lang="es-MX" sz="3600" dirty="0" smtClean="0">
                <a:solidFill>
                  <a:srgbClr val="FF0000"/>
                </a:solidFill>
              </a:rPr>
              <a:t> </a:t>
            </a:r>
            <a:r>
              <a:rPr lang="es-MX" sz="3600" dirty="0" smtClean="0">
                <a:solidFill>
                  <a:schemeClr val="accent3"/>
                </a:solidFill>
              </a:rPr>
              <a:t>formación</a:t>
            </a:r>
            <a:r>
              <a:rPr lang="es-MX" sz="3600" dirty="0" smtClean="0">
                <a:solidFill>
                  <a:srgbClr val="FF0000"/>
                </a:solidFill>
              </a:rPr>
              <a:t> </a:t>
            </a:r>
            <a:r>
              <a:rPr lang="es-MX" sz="3600" dirty="0" smtClean="0">
                <a:solidFill>
                  <a:srgbClr val="FF00FF"/>
                </a:solidFill>
              </a:rPr>
              <a:t>docente.  </a:t>
            </a:r>
            <a:endParaRPr lang="es-MX" sz="3600" dirty="0">
              <a:solidFill>
                <a:srgbClr val="FF00FF"/>
              </a:solidFill>
            </a:endParaRPr>
          </a:p>
        </p:txBody>
      </p:sp>
      <p:sp>
        <p:nvSpPr>
          <p:cNvPr id="9" name="8 CuadroTexto"/>
          <p:cNvSpPr txBox="1"/>
          <p:nvPr/>
        </p:nvSpPr>
        <p:spPr>
          <a:xfrm>
            <a:off x="0" y="1484784"/>
            <a:ext cx="2736304" cy="1200329"/>
          </a:xfrm>
          <a:prstGeom prst="rect">
            <a:avLst/>
          </a:prstGeom>
          <a:noFill/>
        </p:spPr>
        <p:txBody>
          <a:bodyPr wrap="square" rtlCol="0">
            <a:spAutoFit/>
          </a:bodyPr>
          <a:lstStyle/>
          <a:p>
            <a:r>
              <a:rPr lang="es-MX" sz="2400" b="1" dirty="0" smtClean="0">
                <a:solidFill>
                  <a:srgbClr val="00B050"/>
                </a:solidFill>
                <a:latin typeface="BatangChe" pitchFamily="49" charset="-127"/>
                <a:ea typeface="BatangChe" pitchFamily="49" charset="-127"/>
              </a:rPr>
              <a:t>La formación docente </a:t>
            </a:r>
          </a:p>
          <a:p>
            <a:r>
              <a:rPr lang="es-MX" sz="2400" b="1" dirty="0" smtClean="0">
                <a:solidFill>
                  <a:srgbClr val="00B050"/>
                </a:solidFill>
                <a:latin typeface="BatangChe" pitchFamily="49" charset="-127"/>
                <a:ea typeface="BatangChe" pitchFamily="49" charset="-127"/>
              </a:rPr>
              <a:t>es un objetivo.</a:t>
            </a:r>
            <a:endParaRPr lang="es-MX" sz="2400" b="1" dirty="0">
              <a:solidFill>
                <a:srgbClr val="00B050"/>
              </a:solidFill>
              <a:latin typeface="BatangChe" pitchFamily="49" charset="-127"/>
              <a:ea typeface="BatangChe" pitchFamily="49" charset="-127"/>
            </a:endParaRPr>
          </a:p>
        </p:txBody>
      </p:sp>
      <p:cxnSp>
        <p:nvCxnSpPr>
          <p:cNvPr id="12" name="11 Conector recto de flecha"/>
          <p:cNvCxnSpPr/>
          <p:nvPr/>
        </p:nvCxnSpPr>
        <p:spPr>
          <a:xfrm>
            <a:off x="899592" y="3068960"/>
            <a:ext cx="0" cy="7920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13 Conector recto de flecha"/>
          <p:cNvCxnSpPr/>
          <p:nvPr/>
        </p:nvCxnSpPr>
        <p:spPr>
          <a:xfrm flipV="1">
            <a:off x="6228184" y="3501008"/>
            <a:ext cx="0" cy="4320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14 Conector recto de flecha"/>
          <p:cNvCxnSpPr/>
          <p:nvPr/>
        </p:nvCxnSpPr>
        <p:spPr>
          <a:xfrm flipH="1" flipV="1">
            <a:off x="5508104" y="2132856"/>
            <a:ext cx="864096" cy="6480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15 Conector recto de flecha"/>
          <p:cNvCxnSpPr/>
          <p:nvPr/>
        </p:nvCxnSpPr>
        <p:spPr>
          <a:xfrm>
            <a:off x="2843808" y="6165304"/>
            <a:ext cx="93610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20 CuadroTexto"/>
          <p:cNvSpPr txBox="1"/>
          <p:nvPr/>
        </p:nvSpPr>
        <p:spPr>
          <a:xfrm>
            <a:off x="4211960" y="5657671"/>
            <a:ext cx="4536504" cy="923330"/>
          </a:xfrm>
          <a:prstGeom prst="rect">
            <a:avLst/>
          </a:prstGeom>
          <a:noFill/>
        </p:spPr>
        <p:txBody>
          <a:bodyPr wrap="square" rtlCol="0">
            <a:spAutoFit/>
          </a:bodyPr>
          <a:lstStyle/>
          <a:p>
            <a:r>
              <a:rPr lang="es-MX" b="1" dirty="0" smtClean="0">
                <a:solidFill>
                  <a:srgbClr val="BE12AA"/>
                </a:solidFill>
                <a:latin typeface="Footlight MT Light" pitchFamily="18" charset="0"/>
              </a:rPr>
              <a:t>Dado que abandonaron mucho a los docentes y hoy en día es raro que presenten aspectos comunes que los distingan.</a:t>
            </a:r>
            <a:endParaRPr lang="es-MX" b="1" dirty="0">
              <a:solidFill>
                <a:srgbClr val="BE12AA"/>
              </a:solidFill>
              <a:latin typeface="Footlight MT Light" pitchFamily="18" charset="0"/>
            </a:endParaRPr>
          </a:p>
        </p:txBody>
      </p:sp>
      <p:sp>
        <p:nvSpPr>
          <p:cNvPr id="25" name="24 CuadroTexto"/>
          <p:cNvSpPr txBox="1"/>
          <p:nvPr/>
        </p:nvSpPr>
        <p:spPr>
          <a:xfrm>
            <a:off x="4788024" y="2852936"/>
            <a:ext cx="3888432" cy="646331"/>
          </a:xfrm>
          <a:prstGeom prst="rect">
            <a:avLst/>
          </a:prstGeom>
          <a:noFill/>
        </p:spPr>
        <p:txBody>
          <a:bodyPr wrap="square" rtlCol="0">
            <a:spAutoFit/>
          </a:bodyPr>
          <a:lstStyle/>
          <a:p>
            <a:r>
              <a:rPr lang="es-MX" b="1" dirty="0" smtClean="0">
                <a:solidFill>
                  <a:srgbClr val="10D2DC"/>
                </a:solidFill>
              </a:rPr>
              <a:t>¿La formación docente como parte de la Educación Superior?</a:t>
            </a:r>
            <a:endParaRPr lang="es-MX" b="1" dirty="0">
              <a:solidFill>
                <a:srgbClr val="10D2DC"/>
              </a:solidFill>
            </a:endParaRPr>
          </a:p>
        </p:txBody>
      </p:sp>
      <p:sp>
        <p:nvSpPr>
          <p:cNvPr id="30" name="29 CuadroTexto"/>
          <p:cNvSpPr txBox="1"/>
          <p:nvPr/>
        </p:nvSpPr>
        <p:spPr>
          <a:xfrm>
            <a:off x="2843808" y="1556792"/>
            <a:ext cx="2592288" cy="923330"/>
          </a:xfrm>
          <a:prstGeom prst="rect">
            <a:avLst/>
          </a:prstGeom>
          <a:noFill/>
        </p:spPr>
        <p:txBody>
          <a:bodyPr wrap="square" rtlCol="0">
            <a:spAutoFit/>
          </a:bodyPr>
          <a:lstStyle/>
          <a:p>
            <a:r>
              <a:rPr lang="es-MX" b="1" dirty="0" smtClean="0"/>
              <a:t>Significa otorgarle un </a:t>
            </a:r>
          </a:p>
          <a:p>
            <a:r>
              <a:rPr lang="es-MX" b="1" dirty="0" smtClean="0"/>
              <a:t>carácter específico dentro del sistema.</a:t>
            </a:r>
            <a:endParaRPr lang="es-MX" b="1" dirty="0"/>
          </a:p>
        </p:txBody>
      </p:sp>
      <p:pic>
        <p:nvPicPr>
          <p:cNvPr id="19" name="18 Imagen" descr="Sin título-4.png"/>
          <p:cNvPicPr>
            <a:picLocks noChangeAspect="1"/>
          </p:cNvPicPr>
          <p:nvPr/>
        </p:nvPicPr>
        <p:blipFill>
          <a:blip r:embed="rId3" cstate="print"/>
          <a:stretch>
            <a:fillRect/>
          </a:stretch>
        </p:blipFill>
        <p:spPr>
          <a:xfrm>
            <a:off x="-540568" y="3501008"/>
            <a:ext cx="4067049" cy="3141445"/>
          </a:xfrm>
          <a:prstGeom prst="rect">
            <a:avLst/>
          </a:prstGeom>
        </p:spPr>
      </p:pic>
      <p:pic>
        <p:nvPicPr>
          <p:cNvPr id="24" name="23 Imagen" descr="Sin título-5.png"/>
          <p:cNvPicPr>
            <a:picLocks noChangeAspect="1"/>
          </p:cNvPicPr>
          <p:nvPr/>
        </p:nvPicPr>
        <p:blipFill>
          <a:blip r:embed="rId4" cstate="print"/>
          <a:srcRect l="13079" r="18759" b="38881"/>
          <a:stretch>
            <a:fillRect/>
          </a:stretch>
        </p:blipFill>
        <p:spPr>
          <a:xfrm>
            <a:off x="3995936" y="3861048"/>
            <a:ext cx="4536504" cy="1656184"/>
          </a:xfrm>
          <a:prstGeom prst="rect">
            <a:avLst/>
          </a:prstGeom>
        </p:spPr>
      </p:pic>
      <p:pic>
        <p:nvPicPr>
          <p:cNvPr id="4098" name="Picture 2" descr="http://www.gifss.com/escolares/estudiante-2.gif" hidden="1"/>
          <p:cNvPicPr>
            <a:picLocks noChangeAspect="1" noChangeArrowheads="1" noCrop="1"/>
          </p:cNvPicPr>
          <p:nvPr/>
        </p:nvPicPr>
        <p:blipFill>
          <a:blip r:embed="rId5" cstate="print"/>
          <a:srcRect/>
          <a:stretch>
            <a:fillRect/>
          </a:stretch>
        </p:blipFill>
        <p:spPr bwMode="auto">
          <a:xfrm>
            <a:off x="6516216" y="764704"/>
            <a:ext cx="2160240" cy="2304256"/>
          </a:xfrm>
          <a:prstGeom prst="rect">
            <a:avLst/>
          </a:prstGeom>
          <a:noFill/>
        </p:spPr>
      </p:pic>
      <p:pic>
        <p:nvPicPr>
          <p:cNvPr id="16386" name="Picture 2" descr="http://www.3dtextmaker.com/queue/Regresar_al__23033.gif">
            <a:hlinkClick r:id="rId6" action="ppaction://hlinksldjump"/>
          </p:cNvPr>
          <p:cNvPicPr>
            <a:picLocks noChangeAspect="1" noChangeArrowheads="1" noCrop="1"/>
          </p:cNvPicPr>
          <p:nvPr/>
        </p:nvPicPr>
        <p:blipFill>
          <a:blip r:embed="rId7" cstate="print"/>
          <a:srcRect/>
          <a:stretch>
            <a:fillRect/>
          </a:stretch>
        </p:blipFill>
        <p:spPr bwMode="auto">
          <a:xfrm>
            <a:off x="755576" y="6372225"/>
            <a:ext cx="3409950" cy="485775"/>
          </a:xfrm>
          <a:prstGeom prst="rect">
            <a:avLst/>
          </a:prstGeom>
          <a:noFill/>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2550"/>
                            </p:stCondLst>
                            <p:childTnLst>
                              <p:par>
                                <p:cTn id="12" presetID="7"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ppt_x"/>
                                          </p:val>
                                        </p:tav>
                                        <p:tav tm="100000">
                                          <p:val>
                                            <p:strVal val="#ppt_x"/>
                                          </p:val>
                                        </p:tav>
                                      </p:tavLst>
                                    </p:anim>
                                    <p:anim calcmode="lin" valueType="num">
                                      <p:cBhvr additive="base">
                                        <p:cTn id="15" dur="10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3550"/>
                            </p:stCondLst>
                            <p:childTnLst>
                              <p:par>
                                <p:cTn id="17" presetID="26"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80">
                                          <p:stCondLst>
                                            <p:cond delay="0"/>
                                          </p:stCondLst>
                                        </p:cTn>
                                        <p:tgtEl>
                                          <p:spTgt spid="21"/>
                                        </p:tgtEl>
                                      </p:cBhvr>
                                    </p:animEffect>
                                    <p:anim calcmode="lin" valueType="num">
                                      <p:cBhvr>
                                        <p:cTn id="2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5" dur="26">
                                          <p:stCondLst>
                                            <p:cond delay="650"/>
                                          </p:stCondLst>
                                        </p:cTn>
                                        <p:tgtEl>
                                          <p:spTgt spid="21"/>
                                        </p:tgtEl>
                                      </p:cBhvr>
                                      <p:to x="100000" y="60000"/>
                                    </p:animScale>
                                    <p:animScale>
                                      <p:cBhvr>
                                        <p:cTn id="26" dur="166" decel="50000">
                                          <p:stCondLst>
                                            <p:cond delay="676"/>
                                          </p:stCondLst>
                                        </p:cTn>
                                        <p:tgtEl>
                                          <p:spTgt spid="21"/>
                                        </p:tgtEl>
                                      </p:cBhvr>
                                      <p:to x="100000" y="100000"/>
                                    </p:animScale>
                                    <p:animScale>
                                      <p:cBhvr>
                                        <p:cTn id="27" dur="26">
                                          <p:stCondLst>
                                            <p:cond delay="1312"/>
                                          </p:stCondLst>
                                        </p:cTn>
                                        <p:tgtEl>
                                          <p:spTgt spid="21"/>
                                        </p:tgtEl>
                                      </p:cBhvr>
                                      <p:to x="100000" y="80000"/>
                                    </p:animScale>
                                    <p:animScale>
                                      <p:cBhvr>
                                        <p:cTn id="28" dur="166" decel="50000">
                                          <p:stCondLst>
                                            <p:cond delay="1338"/>
                                          </p:stCondLst>
                                        </p:cTn>
                                        <p:tgtEl>
                                          <p:spTgt spid="21"/>
                                        </p:tgtEl>
                                      </p:cBhvr>
                                      <p:to x="100000" y="100000"/>
                                    </p:animScale>
                                    <p:animScale>
                                      <p:cBhvr>
                                        <p:cTn id="29" dur="26">
                                          <p:stCondLst>
                                            <p:cond delay="1642"/>
                                          </p:stCondLst>
                                        </p:cTn>
                                        <p:tgtEl>
                                          <p:spTgt spid="21"/>
                                        </p:tgtEl>
                                      </p:cBhvr>
                                      <p:to x="100000" y="90000"/>
                                    </p:animScale>
                                    <p:animScale>
                                      <p:cBhvr>
                                        <p:cTn id="30" dur="166" decel="50000">
                                          <p:stCondLst>
                                            <p:cond delay="1668"/>
                                          </p:stCondLst>
                                        </p:cTn>
                                        <p:tgtEl>
                                          <p:spTgt spid="21"/>
                                        </p:tgtEl>
                                      </p:cBhvr>
                                      <p:to x="100000" y="100000"/>
                                    </p:animScale>
                                    <p:animScale>
                                      <p:cBhvr>
                                        <p:cTn id="31" dur="26">
                                          <p:stCondLst>
                                            <p:cond delay="1808"/>
                                          </p:stCondLst>
                                        </p:cTn>
                                        <p:tgtEl>
                                          <p:spTgt spid="21"/>
                                        </p:tgtEl>
                                      </p:cBhvr>
                                      <p:to x="100000" y="95000"/>
                                    </p:animScale>
                                    <p:animScale>
                                      <p:cBhvr>
                                        <p:cTn id="32" dur="166" decel="50000">
                                          <p:stCondLst>
                                            <p:cond delay="1834"/>
                                          </p:stCondLst>
                                        </p:cTn>
                                        <p:tgtEl>
                                          <p:spTgt spid="21"/>
                                        </p:tgtEl>
                                      </p:cBhvr>
                                      <p:to x="100000" y="100000"/>
                                    </p:animScale>
                                  </p:childTnLst>
                                </p:cTn>
                              </p:par>
                            </p:childTnLst>
                          </p:cTn>
                        </p:par>
                        <p:par>
                          <p:cTn id="33" fill="hold">
                            <p:stCondLst>
                              <p:cond delay="5550"/>
                            </p:stCondLst>
                            <p:childTnLst>
                              <p:par>
                                <p:cTn id="34" presetID="39" presetClass="entr" presetSubtype="0" ac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6050"/>
                            </p:stCondLst>
                            <p:childTnLst>
                              <p:par>
                                <p:cTn id="41" presetID="48" presetClass="entr" presetSubtype="0" accel="5000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1000" fill="hold"/>
                                        <p:tgtEl>
                                          <p:spTgt spid="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30"/>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30"/>
                                        </p:tgtEl>
                                        <p:attrNameLst>
                                          <p:attrName>ppt_y</p:attrName>
                                        </p:attrNameLst>
                                      </p:cBhvr>
                                      <p:tavLst>
                                        <p:tav tm="0">
                                          <p:val>
                                            <p:strVal val="#ppt_y"/>
                                          </p:val>
                                        </p:tav>
                                        <p:tav tm="100000">
                                          <p:val>
                                            <p:strVal val="#ppt_y"/>
                                          </p:val>
                                        </p:tav>
                                      </p:tavLst>
                                    </p:anim>
                                    <p:animEffect transition="in" filter="fade">
                                      <p:cBhvr>
                                        <p:cTn id="4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9" grpId="0"/>
      <p:bldP spid="21" grpId="0"/>
      <p:bldP spid="25"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3.bp.blogspot.com/_a5mK001oySU/TSh5tTIji7I/AAAAAAAAvVo/xdGOAj8abt0/s1600/2%2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611560" y="1484784"/>
            <a:ext cx="3240360" cy="1512168"/>
          </a:xfrm>
          <a:prstGeom prst="rect">
            <a:avLst/>
          </a:prstGeom>
          <a:solidFill>
            <a:srgbClr val="FF00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i="1" dirty="0" smtClean="0">
                <a:solidFill>
                  <a:schemeClr val="tx1"/>
                </a:solidFill>
              </a:rPr>
              <a:t>El trabajo escolar se desarrolla en contextos cada vez más complejos.</a:t>
            </a:r>
            <a:endParaRPr lang="es-MX" b="1" i="1" dirty="0">
              <a:solidFill>
                <a:schemeClr val="tx1"/>
              </a:solidFill>
            </a:endParaRPr>
          </a:p>
        </p:txBody>
      </p:sp>
      <p:sp>
        <p:nvSpPr>
          <p:cNvPr id="8" name="7 Operación manual"/>
          <p:cNvSpPr/>
          <p:nvPr/>
        </p:nvSpPr>
        <p:spPr>
          <a:xfrm>
            <a:off x="3203848" y="4725144"/>
            <a:ext cx="3528392" cy="1800200"/>
          </a:xfrm>
          <a:prstGeom prst="flowChartManualOperation">
            <a:avLst/>
          </a:prstGeom>
          <a:solidFill>
            <a:srgbClr val="10D2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La formación docente debe sostener un  diálogo fluido con los sistemas de enseñanza, </a:t>
            </a:r>
            <a:endParaRPr lang="es-MX" b="1" dirty="0">
              <a:solidFill>
                <a:schemeClr val="tx1"/>
              </a:solidFill>
            </a:endParaRPr>
          </a:p>
        </p:txBody>
      </p:sp>
      <p:cxnSp>
        <p:nvCxnSpPr>
          <p:cNvPr id="13" name="12 Conector recto de flecha"/>
          <p:cNvCxnSpPr/>
          <p:nvPr/>
        </p:nvCxnSpPr>
        <p:spPr>
          <a:xfrm>
            <a:off x="3635896" y="2852936"/>
            <a:ext cx="151216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14 Conector recto de flecha"/>
          <p:cNvCxnSpPr/>
          <p:nvPr/>
        </p:nvCxnSpPr>
        <p:spPr>
          <a:xfrm>
            <a:off x="5940152" y="3789040"/>
            <a:ext cx="0" cy="9361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7" name="16 Imagen" descr="Sin título-9.png"/>
          <p:cNvPicPr>
            <a:picLocks noChangeAspect="1"/>
          </p:cNvPicPr>
          <p:nvPr/>
        </p:nvPicPr>
        <p:blipFill>
          <a:blip r:embed="rId3" cstate="print"/>
          <a:stretch>
            <a:fillRect/>
          </a:stretch>
        </p:blipFill>
        <p:spPr>
          <a:xfrm>
            <a:off x="4716016" y="1340768"/>
            <a:ext cx="3619048" cy="2933334"/>
          </a:xfrm>
          <a:prstGeom prst="rect">
            <a:avLst/>
          </a:prstGeom>
        </p:spPr>
      </p:pic>
      <p:sp>
        <p:nvSpPr>
          <p:cNvPr id="18" name="17 CuadroTexto"/>
          <p:cNvSpPr txBox="1"/>
          <p:nvPr/>
        </p:nvSpPr>
        <p:spPr>
          <a:xfrm>
            <a:off x="7343507" y="1196752"/>
            <a:ext cx="1800493" cy="369332"/>
          </a:xfrm>
          <a:prstGeom prst="rect">
            <a:avLst/>
          </a:prstGeom>
          <a:noFill/>
        </p:spPr>
        <p:txBody>
          <a:bodyPr wrap="none" rtlCol="0">
            <a:spAutoFit/>
          </a:bodyPr>
          <a:lstStyle/>
          <a:p>
            <a:r>
              <a:rPr lang="es-MX" dirty="0" smtClean="0"/>
              <a:t>Ética y política</a:t>
            </a:r>
            <a:endParaRPr lang="es-MX" dirty="0"/>
          </a:p>
        </p:txBody>
      </p:sp>
      <p:cxnSp>
        <p:nvCxnSpPr>
          <p:cNvPr id="19" name="18 Conector recto de flecha"/>
          <p:cNvCxnSpPr/>
          <p:nvPr/>
        </p:nvCxnSpPr>
        <p:spPr>
          <a:xfrm flipH="1">
            <a:off x="7740352" y="1628800"/>
            <a:ext cx="504056" cy="4320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2" name="11 Imagen" descr="Sin título-2.png"/>
          <p:cNvPicPr>
            <a:picLocks noChangeAspect="1"/>
          </p:cNvPicPr>
          <p:nvPr/>
        </p:nvPicPr>
        <p:blipFill>
          <a:blip r:embed="rId4" cstate="print"/>
          <a:stretch>
            <a:fillRect/>
          </a:stretch>
        </p:blipFill>
        <p:spPr>
          <a:xfrm>
            <a:off x="-540568" y="3140968"/>
            <a:ext cx="3517461" cy="3923810"/>
          </a:xfrm>
          <a:prstGeom prst="rect">
            <a:avLst/>
          </a:prstGeom>
        </p:spPr>
      </p:pic>
      <p:pic>
        <p:nvPicPr>
          <p:cNvPr id="3074" name="Picture 2" descr="http://gifgifs.com/animations/jobs-people/students/A_Plus.gif"/>
          <p:cNvPicPr>
            <a:picLocks noChangeAspect="1" noChangeArrowheads="1" noCrop="1"/>
          </p:cNvPicPr>
          <p:nvPr/>
        </p:nvPicPr>
        <p:blipFill>
          <a:blip r:embed="rId5" cstate="print"/>
          <a:srcRect/>
          <a:stretch>
            <a:fillRect/>
          </a:stretch>
        </p:blipFill>
        <p:spPr bwMode="auto">
          <a:xfrm>
            <a:off x="7092280" y="5085184"/>
            <a:ext cx="1800200" cy="1772816"/>
          </a:xfrm>
          <a:prstGeom prst="rect">
            <a:avLst/>
          </a:prstGeom>
          <a:noFill/>
        </p:spPr>
      </p:pic>
      <p:pic>
        <p:nvPicPr>
          <p:cNvPr id="3076" name="Picture 4" descr="http://www.3dtextmaker.com/queue/Problemas_ac_30398.gif"/>
          <p:cNvPicPr>
            <a:picLocks noChangeAspect="1" noChangeArrowheads="1" noCrop="1"/>
          </p:cNvPicPr>
          <p:nvPr/>
        </p:nvPicPr>
        <p:blipFill>
          <a:blip r:embed="rId6" cstate="print"/>
          <a:srcRect/>
          <a:stretch>
            <a:fillRect/>
          </a:stretch>
        </p:blipFill>
        <p:spPr bwMode="auto">
          <a:xfrm>
            <a:off x="1" y="260648"/>
            <a:ext cx="8820472" cy="685800"/>
          </a:xfrm>
          <a:prstGeom prst="rect">
            <a:avLst/>
          </a:prstGeom>
          <a:noFill/>
        </p:spPr>
      </p:pic>
      <p:pic>
        <p:nvPicPr>
          <p:cNvPr id="14" name="Picture 2" descr="http://www.3dtextmaker.com/queue/Regresar_al__23033.gif">
            <a:hlinkClick r:id="rId7" action="ppaction://hlinksldjump"/>
          </p:cNvPr>
          <p:cNvPicPr>
            <a:picLocks noChangeAspect="1" noChangeArrowheads="1" noCrop="1"/>
          </p:cNvPicPr>
          <p:nvPr/>
        </p:nvPicPr>
        <p:blipFill>
          <a:blip r:embed="rId8" cstate="print"/>
          <a:srcRect/>
          <a:stretch>
            <a:fillRect/>
          </a:stretch>
        </p:blipFill>
        <p:spPr bwMode="auto">
          <a:xfrm>
            <a:off x="1259632" y="6372225"/>
            <a:ext cx="3409950" cy="485775"/>
          </a:xfrm>
          <a:prstGeom prst="rect">
            <a:avLst/>
          </a:prstGeom>
          <a:noFill/>
        </p:spPr>
      </p:pic>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54" presetClass="entr" presetSubtype="0" accel="10000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strVal val="#ppt_w*0.05"/>
                                          </p:val>
                                        </p:tav>
                                        <p:tav tm="100000">
                                          <p:val>
                                            <p:strVal val="#ppt_w"/>
                                          </p:val>
                                        </p:tav>
                                      </p:tavLst>
                                    </p:anim>
                                    <p:anim calcmode="lin" valueType="num">
                                      <p:cBhvr>
                                        <p:cTn id="19" dur="500" fill="hold"/>
                                        <p:tgtEl>
                                          <p:spTgt spid="17"/>
                                        </p:tgtEl>
                                        <p:attrNameLst>
                                          <p:attrName>ppt_h</p:attrName>
                                        </p:attrNameLst>
                                      </p:cBhvr>
                                      <p:tavLst>
                                        <p:tav tm="0">
                                          <p:val>
                                            <p:strVal val="#ppt_h"/>
                                          </p:val>
                                        </p:tav>
                                        <p:tav tm="100000">
                                          <p:val>
                                            <p:strVal val="#ppt_h"/>
                                          </p:val>
                                        </p:tav>
                                      </p:tavLst>
                                    </p:anim>
                                    <p:anim calcmode="lin" valueType="num">
                                      <p:cBhvr>
                                        <p:cTn id="20" dur="500" fill="hold"/>
                                        <p:tgtEl>
                                          <p:spTgt spid="17"/>
                                        </p:tgtEl>
                                        <p:attrNameLst>
                                          <p:attrName>ppt_x</p:attrName>
                                        </p:attrNameLst>
                                      </p:cBhvr>
                                      <p:tavLst>
                                        <p:tav tm="0">
                                          <p:val>
                                            <p:strVal val="#ppt_x-.2"/>
                                          </p:val>
                                        </p:tav>
                                        <p:tav tm="100000">
                                          <p:val>
                                            <p:strVal val="#ppt_x"/>
                                          </p:val>
                                        </p:tav>
                                      </p:tavLst>
                                    </p:anim>
                                    <p:anim calcmode="lin" valueType="num">
                                      <p:cBhvr>
                                        <p:cTn id="21" dur="500" fill="hold"/>
                                        <p:tgtEl>
                                          <p:spTgt spid="17"/>
                                        </p:tgtEl>
                                        <p:attrNameLst>
                                          <p:attrName>ppt_y</p:attrName>
                                        </p:attrNameLst>
                                      </p:cBhvr>
                                      <p:tavLst>
                                        <p:tav tm="0">
                                          <p:val>
                                            <p:strVal val="#ppt_y"/>
                                          </p:val>
                                        </p:tav>
                                        <p:tav tm="100000">
                                          <p:val>
                                            <p:strVal val="#ppt_y"/>
                                          </p:val>
                                        </p:tav>
                                      </p:tavLst>
                                    </p:anim>
                                    <p:animEffect transition="in" filter="fade">
                                      <p:cBhvr>
                                        <p:cTn id="22" dur="500"/>
                                        <p:tgtEl>
                                          <p:spTgt spid="17"/>
                                        </p:tgtEl>
                                      </p:cBhvr>
                                    </p:animEffect>
                                  </p:childTnLst>
                                </p:cTn>
                              </p:par>
                            </p:childTnLst>
                          </p:cTn>
                        </p:par>
                        <p:par>
                          <p:cTn id="23" fill="hold">
                            <p:stCondLst>
                              <p:cond delay="1500"/>
                            </p:stCondLst>
                            <p:childTnLst>
                              <p:par>
                                <p:cTn id="24" presetID="48" presetClass="entr" presetSubtype="0" accel="5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3.bp.blogspot.com/_a5mK001oySU/TSh5tTIji7I/AAAAAAAAvVo/xdGOAj8abt0/s1600/2%2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5 Imagen"/>
          <p:cNvPicPr>
            <a:picLocks noChangeAspect="1"/>
          </p:cNvPicPr>
          <p:nvPr/>
        </p:nvPicPr>
        <p:blipFill rotWithShape="1">
          <a:blip r:embed="rId3" cstate="print">
            <a:extLst>
              <a:ext uri="{28A0092B-C50C-407E-A947-70E740481C1C}">
                <a14:useLocalDpi xmlns:a14="http://schemas.microsoft.com/office/drawing/2010/main" xmlns="" val="0"/>
              </a:ext>
            </a:extLst>
          </a:blip>
          <a:srcRect l="26267" t="30200" r="27187" b="29991"/>
          <a:stretch/>
        </p:blipFill>
        <p:spPr>
          <a:xfrm>
            <a:off x="0" y="0"/>
            <a:ext cx="9252520" cy="6858000"/>
          </a:xfrm>
          <a:prstGeom prst="rect">
            <a:avLst/>
          </a:prstGeom>
        </p:spPr>
      </p:pic>
      <p:sp>
        <p:nvSpPr>
          <p:cNvPr id="7" name="6 Llamada rectangular redondeada"/>
          <p:cNvSpPr/>
          <p:nvPr/>
        </p:nvSpPr>
        <p:spPr>
          <a:xfrm rot="2320905">
            <a:off x="7882481" y="135587"/>
            <a:ext cx="1259632" cy="865940"/>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Aquí vemos que…</a:t>
            </a:r>
            <a:endParaRPr lang="es-MX" dirty="0">
              <a:solidFill>
                <a:schemeClr val="tx1"/>
              </a:solidFill>
            </a:endParaRPr>
          </a:p>
        </p:txBody>
      </p:sp>
      <p:sp>
        <p:nvSpPr>
          <p:cNvPr id="8" name="7 CuadroTexto"/>
          <p:cNvSpPr txBox="1"/>
          <p:nvPr/>
        </p:nvSpPr>
        <p:spPr>
          <a:xfrm>
            <a:off x="1259632" y="1412776"/>
            <a:ext cx="3312368" cy="1754326"/>
          </a:xfrm>
          <a:prstGeom prst="rect">
            <a:avLst/>
          </a:prstGeom>
          <a:noFill/>
        </p:spPr>
        <p:txBody>
          <a:bodyPr wrap="square" rtlCol="0">
            <a:spAutoFit/>
          </a:bodyPr>
          <a:lstStyle/>
          <a:p>
            <a:r>
              <a:rPr lang="es-MX" dirty="0" smtClean="0">
                <a:solidFill>
                  <a:schemeClr val="bg1"/>
                </a:solidFill>
              </a:rPr>
              <a:t>*Reformas educativas.</a:t>
            </a:r>
          </a:p>
          <a:p>
            <a:r>
              <a:rPr lang="es-MX" dirty="0" smtClean="0">
                <a:solidFill>
                  <a:schemeClr val="bg1"/>
                </a:solidFill>
              </a:rPr>
              <a:t>*Reducción de salario y prestaciones. </a:t>
            </a:r>
          </a:p>
          <a:p>
            <a:r>
              <a:rPr lang="es-MX" dirty="0" smtClean="0">
                <a:solidFill>
                  <a:schemeClr val="bg1"/>
                </a:solidFill>
              </a:rPr>
              <a:t>*Nuevas planeaciones.</a:t>
            </a:r>
          </a:p>
          <a:p>
            <a:r>
              <a:rPr lang="es-MX" dirty="0" smtClean="0">
                <a:solidFill>
                  <a:schemeClr val="bg1"/>
                </a:solidFill>
              </a:rPr>
              <a:t>*Los maestros no saben como actuar.</a:t>
            </a:r>
            <a:endParaRPr lang="es-MX" dirty="0">
              <a:solidFill>
                <a:schemeClr val="bg1"/>
              </a:solidFill>
            </a:endParaRPr>
          </a:p>
        </p:txBody>
      </p:sp>
      <p:pic>
        <p:nvPicPr>
          <p:cNvPr id="2052" name="Picture 4" descr="http://www.3dtextmaker.com/queue/Situacion_ac_36778.gif"/>
          <p:cNvPicPr>
            <a:picLocks noChangeAspect="1" noChangeArrowheads="1" noCrop="1"/>
          </p:cNvPicPr>
          <p:nvPr/>
        </p:nvPicPr>
        <p:blipFill>
          <a:blip r:embed="rId4" cstate="print"/>
          <a:srcRect/>
          <a:stretch>
            <a:fillRect/>
          </a:stretch>
        </p:blipFill>
        <p:spPr bwMode="auto">
          <a:xfrm>
            <a:off x="1043609" y="332656"/>
            <a:ext cx="5832648" cy="504056"/>
          </a:xfrm>
          <a:prstGeom prst="rect">
            <a:avLst/>
          </a:prstGeom>
          <a:noFill/>
        </p:spPr>
      </p:pic>
      <p:pic>
        <p:nvPicPr>
          <p:cNvPr id="9" name="Picture 2" descr="http://www.3dtextmaker.com/queue/Regresar_al__23033.gif">
            <a:hlinkClick r:id="rId5" action="ppaction://hlinksldjump"/>
          </p:cNvPr>
          <p:cNvPicPr>
            <a:picLocks noChangeAspect="1" noChangeArrowheads="1" noCrop="1"/>
          </p:cNvPicPr>
          <p:nvPr/>
        </p:nvPicPr>
        <p:blipFill>
          <a:blip r:embed="rId6" cstate="print"/>
          <a:srcRect/>
          <a:stretch>
            <a:fillRect/>
          </a:stretch>
        </p:blipFill>
        <p:spPr bwMode="auto">
          <a:xfrm rot="16200000">
            <a:off x="-1319242" y="3890955"/>
            <a:ext cx="3409950" cy="485775"/>
          </a:xfrm>
          <a:prstGeom prst="rect">
            <a:avLst/>
          </a:prstGeom>
          <a:noFill/>
        </p:spPr>
      </p:pic>
    </p:spTree>
    <p:extLst>
      <p:ext uri="{BB962C8B-B14F-4D97-AF65-F5344CB8AC3E}">
        <p14:creationId xmlns:p14="http://schemas.microsoft.com/office/powerpoint/2010/main" xmlns="" val="2448708592"/>
      </p:ext>
    </p:extLst>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onido grabado">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4" name="Picture 2" descr="http://3.bp.blogspot.com/_a5mK001oySU/TSh5tTIji7I/AAAAAAAAvVo/xdGOAj8abt0/s1600/2%20(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2530" name="Picture 2" descr="http://misitio.telecom.com.co/usuarios/alexandermr/imagenes/metodologia.gif"/>
          <p:cNvPicPr>
            <a:picLocks noChangeAspect="1" noChangeArrowheads="1" noCrop="1"/>
          </p:cNvPicPr>
          <p:nvPr/>
        </p:nvPicPr>
        <p:blipFill>
          <a:blip r:embed="rId6" cstate="print"/>
          <a:srcRect/>
          <a:stretch>
            <a:fillRect/>
          </a:stretch>
        </p:blipFill>
        <p:spPr bwMode="auto">
          <a:xfrm>
            <a:off x="1979712" y="3861048"/>
            <a:ext cx="3816424" cy="2996952"/>
          </a:xfrm>
          <a:prstGeom prst="rect">
            <a:avLst/>
          </a:prstGeom>
          <a:noFill/>
        </p:spPr>
      </p:pic>
      <p:pic>
        <p:nvPicPr>
          <p:cNvPr id="22532" name="Picture 4" descr="http://www.3dtextmaker.com/queue/Ideas_sobre__40765.gif"/>
          <p:cNvPicPr>
            <a:picLocks noChangeAspect="1" noChangeArrowheads="1" noCrop="1"/>
          </p:cNvPicPr>
          <p:nvPr/>
        </p:nvPicPr>
        <p:blipFill>
          <a:blip r:embed="rId7" cstate="print"/>
          <a:srcRect/>
          <a:stretch>
            <a:fillRect/>
          </a:stretch>
        </p:blipFill>
        <p:spPr bwMode="auto">
          <a:xfrm>
            <a:off x="251520" y="260648"/>
            <a:ext cx="8582025" cy="552451"/>
          </a:xfrm>
          <a:prstGeom prst="rect">
            <a:avLst/>
          </a:prstGeom>
          <a:noFill/>
        </p:spPr>
      </p:pic>
      <p:sp>
        <p:nvSpPr>
          <p:cNvPr id="7" name="6 CuadroTexto"/>
          <p:cNvSpPr txBox="1"/>
          <p:nvPr/>
        </p:nvSpPr>
        <p:spPr>
          <a:xfrm>
            <a:off x="683568" y="908720"/>
            <a:ext cx="7704856" cy="3046988"/>
          </a:xfrm>
          <a:prstGeom prst="rect">
            <a:avLst/>
          </a:prstGeom>
          <a:noFill/>
        </p:spPr>
        <p:txBody>
          <a:bodyPr wrap="square" rtlCol="0">
            <a:spAutoFit/>
          </a:bodyPr>
          <a:lstStyle/>
          <a:p>
            <a:r>
              <a:rPr lang="es-MX" sz="2400" dirty="0" smtClean="0"/>
              <a:t>Actualmente la mayoría cataloga a los docentes como las personas que tienen la culpa de cómo esta el país en relación a la educación ya que son los que llevan el manejo de la enseñanza hacia los alumnos pero solo hablan de los docentes malos y no hablan de los docentes que están realmente comprometidos con la educación del país y con mejorar la calidad educativa. </a:t>
            </a:r>
            <a:endParaRPr lang="es-MX" sz="2400" dirty="0"/>
          </a:p>
        </p:txBody>
      </p:sp>
      <p:pic>
        <p:nvPicPr>
          <p:cNvPr id="22534" name="Picture 6" descr="http://2.bp.blogspot.com/-6tpHBRwuenk/VBEvIglfulI/AAAAAAAAFGM/fcbIxVsBwYw/s1600/maestro.gif"/>
          <p:cNvPicPr>
            <a:picLocks noChangeAspect="1" noChangeArrowheads="1"/>
          </p:cNvPicPr>
          <p:nvPr/>
        </p:nvPicPr>
        <p:blipFill>
          <a:blip r:embed="rId8" cstate="print"/>
          <a:srcRect/>
          <a:stretch>
            <a:fillRect/>
          </a:stretch>
        </p:blipFill>
        <p:spPr bwMode="auto">
          <a:xfrm>
            <a:off x="6983760" y="3920480"/>
            <a:ext cx="2160240" cy="2937520"/>
          </a:xfrm>
          <a:prstGeom prst="rect">
            <a:avLst/>
          </a:prstGeom>
          <a:noFill/>
        </p:spPr>
      </p:pic>
      <p:pic>
        <p:nvPicPr>
          <p:cNvPr id="9" name="Picture 2" descr="http://www.3dtextmaker.com/queue/Regresar_al__23033.gif">
            <a:hlinkClick r:id="rId9" action="ppaction://hlinksldjump"/>
          </p:cNvPr>
          <p:cNvPicPr>
            <a:picLocks noChangeAspect="1" noChangeArrowheads="1" noCrop="1"/>
          </p:cNvPicPr>
          <p:nvPr/>
        </p:nvPicPr>
        <p:blipFill>
          <a:blip r:embed="rId10" cstate="print"/>
          <a:srcRect/>
          <a:stretch>
            <a:fillRect/>
          </a:stretch>
        </p:blipFill>
        <p:spPr bwMode="auto">
          <a:xfrm>
            <a:off x="-324544" y="6093296"/>
            <a:ext cx="3409950" cy="485775"/>
          </a:xfrm>
          <a:prstGeom prst="rect">
            <a:avLst/>
          </a:prstGeom>
          <a:noFill/>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onido grabado">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4" name="Picture 2" descr="http://3.bp.blogspot.com/_a5mK001oySU/TSh5tTIji7I/AAAAAAAAvVo/xdGOAj8abt0/s1600/2%20(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06" name="Picture 2" descr="http://www.inaoep.mx/olimpiada/portalfiles/image/Profesor-Dando-Clase-.gif"/>
          <p:cNvPicPr>
            <a:picLocks noChangeAspect="1" noChangeArrowheads="1" noCrop="1"/>
          </p:cNvPicPr>
          <p:nvPr/>
        </p:nvPicPr>
        <p:blipFill>
          <a:blip r:embed="rId6" cstate="print"/>
          <a:srcRect/>
          <a:stretch>
            <a:fillRect/>
          </a:stretch>
        </p:blipFill>
        <p:spPr bwMode="auto">
          <a:xfrm>
            <a:off x="323528" y="2132856"/>
            <a:ext cx="2808312" cy="4725144"/>
          </a:xfrm>
          <a:prstGeom prst="rect">
            <a:avLst/>
          </a:prstGeom>
          <a:noFill/>
        </p:spPr>
      </p:pic>
      <p:pic>
        <p:nvPicPr>
          <p:cNvPr id="21508" name="Picture 4" descr="http://www.3dtextmaker.com/queue/Calidad_educ_48772.gif"/>
          <p:cNvPicPr>
            <a:picLocks noChangeAspect="1" noChangeArrowheads="1" noCrop="1"/>
          </p:cNvPicPr>
          <p:nvPr/>
        </p:nvPicPr>
        <p:blipFill>
          <a:blip r:embed="rId7" cstate="print"/>
          <a:srcRect/>
          <a:stretch>
            <a:fillRect/>
          </a:stretch>
        </p:blipFill>
        <p:spPr bwMode="auto">
          <a:xfrm>
            <a:off x="1403648" y="260648"/>
            <a:ext cx="5904656" cy="720080"/>
          </a:xfrm>
          <a:prstGeom prst="rect">
            <a:avLst/>
          </a:prstGeom>
          <a:noFill/>
        </p:spPr>
      </p:pic>
      <p:sp>
        <p:nvSpPr>
          <p:cNvPr id="7" name="6 CuadroTexto"/>
          <p:cNvSpPr txBox="1"/>
          <p:nvPr/>
        </p:nvSpPr>
        <p:spPr>
          <a:xfrm>
            <a:off x="3275856" y="1225689"/>
            <a:ext cx="5544616" cy="5447645"/>
          </a:xfrm>
          <a:prstGeom prst="rect">
            <a:avLst/>
          </a:prstGeom>
          <a:noFill/>
        </p:spPr>
        <p:txBody>
          <a:bodyPr wrap="square" rtlCol="0">
            <a:spAutoFit/>
          </a:bodyPr>
          <a:lstStyle/>
          <a:p>
            <a:r>
              <a:rPr lang="es-MX" sz="2800" dirty="0" smtClean="0"/>
              <a:t>Explicar las diferentes dimensiones donde se puede reconocer la calidad de un sistema educativo, más que ser un problema teórico es parte de un compromiso profesional. Los tomadores de decisiones se enfrentan a series de opciones ideológicas y para mejorar la calidad de la educación. </a:t>
            </a:r>
          </a:p>
          <a:p>
            <a:r>
              <a:rPr lang="es-MX" sz="2000" dirty="0" smtClean="0"/>
              <a:t/>
            </a:r>
            <a:br>
              <a:rPr lang="es-MX" sz="2000" dirty="0" smtClean="0"/>
            </a:br>
            <a:endParaRPr lang="es-MX" sz="2000" dirty="0"/>
          </a:p>
        </p:txBody>
      </p:sp>
      <p:pic>
        <p:nvPicPr>
          <p:cNvPr id="8" name="Picture 2" descr="http://www.3dtextmaker.com/queue/Regresar_al__23033.gif">
            <a:hlinkClick r:id="rId8" action="ppaction://hlinksldjump"/>
          </p:cNvPr>
          <p:cNvPicPr>
            <a:picLocks noChangeAspect="1" noChangeArrowheads="1" noCrop="1"/>
          </p:cNvPicPr>
          <p:nvPr/>
        </p:nvPicPr>
        <p:blipFill>
          <a:blip r:embed="rId9" cstate="print"/>
          <a:srcRect/>
          <a:stretch>
            <a:fillRect/>
          </a:stretch>
        </p:blipFill>
        <p:spPr bwMode="auto">
          <a:xfrm>
            <a:off x="5004048" y="6372225"/>
            <a:ext cx="3409950" cy="485775"/>
          </a:xfrm>
          <a:prstGeom prst="rect">
            <a:avLst/>
          </a:prstGeom>
          <a:noFill/>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_a5mK001oySU/TSh5tTIji7I/AAAAAAAAvVo/xdGOAj8abt0/s1600/2%2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sp>
        <p:nvSpPr>
          <p:cNvPr id="2" name="1 Marcador de contenido"/>
          <p:cNvSpPr>
            <a:spLocks noGrp="1"/>
          </p:cNvSpPr>
          <p:nvPr>
            <p:ph idx="1"/>
          </p:nvPr>
        </p:nvSpPr>
        <p:spPr>
          <a:xfrm>
            <a:off x="251520" y="1052736"/>
            <a:ext cx="8229600" cy="4525963"/>
          </a:xfrm>
        </p:spPr>
        <p:txBody>
          <a:bodyPr/>
          <a:lstStyle/>
          <a:p>
            <a:pPr>
              <a:buNone/>
            </a:pPr>
            <a:r>
              <a:rPr lang="es-MX" sz="2800" dirty="0" smtClean="0"/>
              <a:t>A partir de calidad de la educación se examinan dos propósitos:</a:t>
            </a:r>
          </a:p>
          <a:p>
            <a:pPr marL="624078" indent="-514350">
              <a:buAutoNum type="arabicPeriod"/>
            </a:pPr>
            <a:r>
              <a:rPr lang="es-MX" sz="2800" dirty="0" smtClean="0"/>
              <a:t>Para tomar decisiones que se orienten a mejorar la calidad</a:t>
            </a:r>
          </a:p>
          <a:p>
            <a:pPr marL="624078" indent="-514350">
              <a:buAutoNum type="arabicPeriod"/>
            </a:pPr>
            <a:r>
              <a:rPr lang="es-MX" sz="2800" dirty="0" smtClean="0"/>
              <a:t>Para realizar evaluaciones sobre una situación concreta esto permite reorientar y reajustar procesos educacionales.</a:t>
            </a:r>
          </a:p>
          <a:p>
            <a:endParaRPr lang="es-MX" dirty="0"/>
          </a:p>
        </p:txBody>
      </p:sp>
      <p:pic>
        <p:nvPicPr>
          <p:cNvPr id="5" name="Picture 4" descr="http://www.3dtextmaker.com/queue/Calidad_educ_48772.gif"/>
          <p:cNvPicPr>
            <a:picLocks noChangeAspect="1" noChangeArrowheads="1" noCrop="1"/>
          </p:cNvPicPr>
          <p:nvPr/>
        </p:nvPicPr>
        <p:blipFill>
          <a:blip r:embed="rId6" cstate="print"/>
          <a:srcRect/>
          <a:stretch>
            <a:fillRect/>
          </a:stretch>
        </p:blipFill>
        <p:spPr bwMode="auto">
          <a:xfrm>
            <a:off x="1403648" y="260648"/>
            <a:ext cx="5904656" cy="720080"/>
          </a:xfrm>
          <a:prstGeom prst="rect">
            <a:avLst/>
          </a:prstGeom>
          <a:noFill/>
        </p:spPr>
      </p:pic>
      <p:pic>
        <p:nvPicPr>
          <p:cNvPr id="24578" name="Picture 2" descr="http://innovandoelconocimiento.wikispaces.com/file/view/lenguaje.gif/313447028/69x105/lenguaje.gif"/>
          <p:cNvPicPr>
            <a:picLocks noChangeAspect="1" noChangeArrowheads="1" noCrop="1"/>
          </p:cNvPicPr>
          <p:nvPr/>
        </p:nvPicPr>
        <p:blipFill>
          <a:blip r:embed="rId7" cstate="print"/>
          <a:srcRect/>
          <a:stretch>
            <a:fillRect/>
          </a:stretch>
        </p:blipFill>
        <p:spPr bwMode="auto">
          <a:xfrm>
            <a:off x="7020273" y="4149080"/>
            <a:ext cx="2123728" cy="2708920"/>
          </a:xfrm>
          <a:prstGeom prst="rect">
            <a:avLst/>
          </a:prstGeom>
          <a:noFill/>
        </p:spPr>
      </p:pic>
      <p:pic>
        <p:nvPicPr>
          <p:cNvPr id="6" name="Picture 2" descr="http://www.3dtextmaker.com/queue/Regresar_al__23033.gif">
            <a:hlinkClick r:id="rId8" action="ppaction://hlinksldjump"/>
          </p:cNvPr>
          <p:cNvPicPr>
            <a:picLocks noChangeAspect="1" noChangeArrowheads="1" noCrop="1"/>
          </p:cNvPicPr>
          <p:nvPr/>
        </p:nvPicPr>
        <p:blipFill>
          <a:blip r:embed="rId9" cstate="print"/>
          <a:srcRect/>
          <a:stretch>
            <a:fillRect/>
          </a:stretch>
        </p:blipFill>
        <p:spPr bwMode="auto">
          <a:xfrm>
            <a:off x="755576" y="6372225"/>
            <a:ext cx="3409950" cy="485775"/>
          </a:xfrm>
          <a:prstGeom prst="rect">
            <a:avLst/>
          </a:prstGeom>
          <a:noFill/>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4" name="Picture 2" descr="http://3.bp.blogspot.com/_a5mK001oySU/TSh5tTIji7I/AAAAAAAAvVo/xdGOAj8abt0/s1600/2%2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484" name="Picture 4" descr="http://m.gifmania.com/Gif-Animados-Personas/Imagenes-Profesiones/Estudiantes/Estudiante-Levantando-La-Mano-60759.gif"/>
          <p:cNvPicPr>
            <a:picLocks noChangeAspect="1" noChangeArrowheads="1" noCrop="1"/>
          </p:cNvPicPr>
          <p:nvPr/>
        </p:nvPicPr>
        <p:blipFill>
          <a:blip r:embed="rId3" cstate="print"/>
          <a:srcRect/>
          <a:stretch>
            <a:fillRect/>
          </a:stretch>
        </p:blipFill>
        <p:spPr bwMode="auto">
          <a:xfrm>
            <a:off x="-252536" y="3212976"/>
            <a:ext cx="3528392" cy="3837806"/>
          </a:xfrm>
          <a:prstGeom prst="rect">
            <a:avLst/>
          </a:prstGeom>
          <a:noFill/>
        </p:spPr>
      </p:pic>
      <p:pic>
        <p:nvPicPr>
          <p:cNvPr id="7" name="Picture 4" descr="http://www.3dtextmaker.com/queue/Calidad_educ_48772.gif"/>
          <p:cNvPicPr>
            <a:picLocks noChangeAspect="1" noChangeArrowheads="1" noCrop="1"/>
          </p:cNvPicPr>
          <p:nvPr/>
        </p:nvPicPr>
        <p:blipFill>
          <a:blip r:embed="rId4" cstate="print"/>
          <a:srcRect/>
          <a:stretch>
            <a:fillRect/>
          </a:stretch>
        </p:blipFill>
        <p:spPr bwMode="auto">
          <a:xfrm>
            <a:off x="251520" y="260648"/>
            <a:ext cx="5904656" cy="720080"/>
          </a:xfrm>
          <a:prstGeom prst="rect">
            <a:avLst/>
          </a:prstGeom>
          <a:noFill/>
        </p:spPr>
      </p:pic>
      <p:sp>
        <p:nvSpPr>
          <p:cNvPr id="8" name="7 CuadroTexto"/>
          <p:cNvSpPr txBox="1"/>
          <p:nvPr/>
        </p:nvSpPr>
        <p:spPr>
          <a:xfrm>
            <a:off x="3311352" y="1844824"/>
            <a:ext cx="5832648" cy="4401205"/>
          </a:xfrm>
          <a:prstGeom prst="rect">
            <a:avLst/>
          </a:prstGeom>
          <a:noFill/>
        </p:spPr>
        <p:txBody>
          <a:bodyPr wrap="square" rtlCol="0">
            <a:spAutoFit/>
          </a:bodyPr>
          <a:lstStyle/>
          <a:p>
            <a:r>
              <a:rPr lang="es-MX" sz="2800" dirty="0" smtClean="0"/>
              <a:t>En la calidad educativa influyen una serie de factores para mejorarla como por ejemplo una formación basada en competencias el mejoramiento de los reformas y con ello el mejoramiento de planes de estudio y los principios pedagógicos que sustentan este plan. </a:t>
            </a:r>
            <a:endParaRPr lang="es-MX" sz="2800" dirty="0"/>
          </a:p>
        </p:txBody>
      </p:sp>
      <p:pic>
        <p:nvPicPr>
          <p:cNvPr id="9" name="Picture 2" descr="http://www.3dtextmaker.com/queue/Regresar_al__23033.gif">
            <a:hlinkClick r:id="rId5" action="ppaction://hlinksldjump"/>
          </p:cNvPr>
          <p:cNvPicPr>
            <a:picLocks noChangeAspect="1" noChangeArrowheads="1" noCrop="1"/>
          </p:cNvPicPr>
          <p:nvPr/>
        </p:nvPicPr>
        <p:blipFill>
          <a:blip r:embed="rId6" cstate="print"/>
          <a:srcRect/>
          <a:stretch>
            <a:fillRect/>
          </a:stretch>
        </p:blipFill>
        <p:spPr bwMode="auto">
          <a:xfrm>
            <a:off x="5364088" y="6372225"/>
            <a:ext cx="3409950" cy="485775"/>
          </a:xfrm>
          <a:prstGeom prst="rect">
            <a:avLst/>
          </a:prstGeom>
          <a:noFill/>
        </p:spPr>
      </p:pic>
    </p:spTree>
  </p:cSld>
  <p:clrMapOvr>
    <a:masterClrMapping/>
  </p:clrMapOvr>
  <p:transition advClick="0" advTm="10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636</TotalTime>
  <Words>764</Words>
  <Application>Microsoft Office PowerPoint</Application>
  <PresentationFormat>Presentación en pantalla (4:3)</PresentationFormat>
  <Paragraphs>76</Paragraphs>
  <Slides>15</Slides>
  <Notes>0</Notes>
  <HiddenSlides>0</HiddenSlides>
  <MMClips>6</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Concurrencia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Hogar</dc:creator>
  <cp:lastModifiedBy>Hogar</cp:lastModifiedBy>
  <cp:revision>70</cp:revision>
  <dcterms:created xsi:type="dcterms:W3CDTF">2014-09-02T20:41:00Z</dcterms:created>
  <dcterms:modified xsi:type="dcterms:W3CDTF">2015-01-19T05:36:53Z</dcterms:modified>
</cp:coreProperties>
</file>