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7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5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5C21B-DE78-4175-9E60-28BECCD9FC20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70DD-ADF4-4C94-8FB5-D1457BEE35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55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770DD-ADF4-4C94-8FB5-D1457BEE3553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996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8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DF6048-30D8-4736-A984-673F10D13AB5}" type="datetimeFigureOut">
              <a:rPr lang="es-MX" smtClean="0"/>
              <a:t>12/01/2015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FADB17-0051-4712-96F7-E750D9963DCF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4230" y="75906"/>
            <a:ext cx="7117180" cy="1470025"/>
          </a:xfrm>
        </p:spPr>
        <p:txBody>
          <a:bodyPr/>
          <a:lstStyle/>
          <a:p>
            <a:pPr algn="ctr"/>
            <a:r>
              <a:rPr lang="es-MX" dirty="0" smtClean="0">
                <a:latin typeface="Gill Sans Ultra Bold" panose="020B0A02020104020203" pitchFamily="34" charset="0"/>
              </a:rPr>
              <a:t>Escuela Normal de Educación Preescolar </a:t>
            </a:r>
            <a:endParaRPr lang="es-MX" dirty="0">
              <a:latin typeface="Gill Sans Ultra Bold" panose="020B0A02020104020203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5046" y="1772816"/>
            <a:ext cx="7117180" cy="4680520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EVALUACION GLOBAL 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sz="3200" dirty="0" smtClean="0">
                <a:solidFill>
                  <a:schemeClr val="accent5">
                    <a:lumMod val="50000"/>
                  </a:schemeClr>
                </a:solidFill>
                <a:latin typeface="Gill Sans Ultra Bold Condensed" panose="020B0A06020104020203" pitchFamily="34" charset="0"/>
              </a:rPr>
              <a:t>Materia. Desarrollo Físico y Salud</a:t>
            </a:r>
          </a:p>
          <a:p>
            <a:pPr algn="ctr"/>
            <a:endParaRPr lang="es-MX" sz="3200" dirty="0" smtClean="0">
              <a:solidFill>
                <a:schemeClr val="accent5">
                  <a:lumMod val="50000"/>
                </a:schemeClr>
              </a:solidFill>
              <a:latin typeface="Gill Sans Ultra Bold Condensed" panose="020B0A06020104020203" pitchFamily="34" charset="0"/>
            </a:endParaRPr>
          </a:p>
          <a:p>
            <a:pPr algn="ctr"/>
            <a:r>
              <a:rPr lang="es-MX" sz="2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Abril Azeneth Enríquez Valdés </a:t>
            </a:r>
            <a:endParaRPr lang="es-MX" sz="28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050" name="Picture 2" descr="C:\Users\ABRIL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591940" cy="1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16024" y="2924944"/>
            <a:ext cx="624581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nap ITC" panose="04040A07060A02020202" pitchFamily="82" charset="0"/>
              </a:rPr>
              <a:t>TEMA: SALUD </a:t>
            </a:r>
            <a:endParaRPr lang="es-MX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824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MODOS DE VIDA. FACTORES DE RIESGO</a:t>
            </a:r>
            <a:endParaRPr lang="es-MX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615">
            <a:off x="673256" y="1143129"/>
            <a:ext cx="169545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2841">
            <a:off x="6759273" y="3904464"/>
            <a:ext cx="19240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67744" y="1124744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Salud y Enfermedad no son opuestos, sino diferentes grados de adaptación del organismo frente al medio. Los Modos y Estilos de Vida desarrollados por la sociedad y los individuos, influyen positivamente o negativamente como elementos benefactores o de Riesgo.</a:t>
            </a:r>
            <a:endParaRPr lang="es-MX" sz="2400" dirty="0">
              <a:latin typeface="Arial Rounded MT Bold" panose="020F0704030504030204" pitchFamily="34" charset="0"/>
              <a:cs typeface="Andalus" panose="02020603050405020304" pitchFamily="18" charset="-7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" y="3872991"/>
            <a:ext cx="3455441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lud según la OMS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383226"/>
            <a:ext cx="7920880" cy="62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4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988840"/>
            <a:ext cx="82860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 Sans Ultra Bold Condensed" panose="020B0A06020104020203" pitchFamily="34" charset="0"/>
              </a:rPr>
              <a:t>“La salud es nuestro deber y es nuestro</a:t>
            </a:r>
          </a:p>
          <a:p>
            <a:pPr algn="ctr"/>
            <a:r>
              <a:rPr lang="es-MX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 Sans Ultra Bold Condensed" panose="020B0A06020104020203" pitchFamily="34" charset="0"/>
              </a:rPr>
              <a:t>Derecho”.</a:t>
            </a:r>
          </a:p>
        </p:txBody>
      </p:sp>
    </p:spTree>
    <p:extLst>
      <p:ext uri="{BB962C8B-B14F-4D97-AF65-F5344CB8AC3E}">
        <p14:creationId xmlns:p14="http://schemas.microsoft.com/office/powerpoint/2010/main" val="1763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sz="3600" dirty="0">
                <a:solidFill>
                  <a:schemeClr val="tx1"/>
                </a:solidFill>
                <a:latin typeface="Showcard Gothic" panose="04020904020102020604" pitchFamily="82" charset="0"/>
                <a:cs typeface="Andalus" panose="02020603050405020304" pitchFamily="18" charset="-78"/>
              </a:rPr>
              <a:t>¿QUÉ ES SALUD?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31640" y="1700808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“Según la OMS la Salud es un estado de completo bienestar físico, mental y social del individuo y no sólo la ausencia de enfermedad”.</a:t>
            </a:r>
            <a:endParaRPr lang="es-MX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05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1052736"/>
            <a:ext cx="6192688" cy="48320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Gozar de salud es por tanto estar bien en los tres niveles:</a:t>
            </a:r>
          </a:p>
          <a:p>
            <a:endParaRPr lang="es-MX" sz="2000" dirty="0" smtClean="0"/>
          </a:p>
          <a:p>
            <a:r>
              <a:rPr lang="es-MX" sz="2000" b="1" u="sng" dirty="0" smtClean="0"/>
              <a:t>F</a:t>
            </a:r>
            <a:r>
              <a:rPr lang="es-MX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ísico</a:t>
            </a:r>
            <a:r>
              <a:rPr lang="es-MX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No tener ninguna enfermedad que limite el normal funcionamiento biológico de nuestro</a:t>
            </a: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organismo.</a:t>
            </a:r>
          </a:p>
          <a:p>
            <a:endParaRPr lang="es-MX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MX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Mental</a:t>
            </a:r>
            <a:r>
              <a:rPr lang="es-MX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Ser capaces de enfrentarnos a los</a:t>
            </a: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retos de la vida.</a:t>
            </a:r>
          </a:p>
          <a:p>
            <a:endParaRPr lang="es-MX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MX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Social</a:t>
            </a:r>
            <a:r>
              <a:rPr lang="es-MX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Gozar de una plena integración como</a:t>
            </a: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persona en los colectivos que forman nuestra</a:t>
            </a: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sociedad.</a:t>
            </a:r>
            <a:endParaRPr lang="es-MX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306534"/>
            <a:ext cx="2520280" cy="182216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917">
            <a:off x="6641010" y="2852936"/>
            <a:ext cx="2499042" cy="1649368"/>
          </a:xfrm>
          <a:prstGeom prst="rect">
            <a:avLst/>
          </a:prstGeom>
        </p:spPr>
      </p:pic>
      <p:pic>
        <p:nvPicPr>
          <p:cNvPr id="1028" name="Picture 4" descr="http://www.rena.edu.ve/SegundaEtapa/ciencias/imagenes/saludmental%20(8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32301"/>
            <a:ext cx="1573435" cy="17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stor2006.blogia.com/upload/20070312192012-enfermed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14" y="4077072"/>
            <a:ext cx="3766466" cy="2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5656" y="491763"/>
            <a:ext cx="64807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latin typeface="Algerian" panose="04020705040A02060702" pitchFamily="82" charset="0"/>
                <a:cs typeface="Andalus" panose="02020603050405020304" pitchFamily="18" charset="-78"/>
              </a:rPr>
              <a:t>¿QUÉ ES LA ENFERMEDAD?</a:t>
            </a:r>
          </a:p>
          <a:p>
            <a:pPr algn="just"/>
            <a:endParaRPr lang="es-MX" dirty="0" smtClean="0"/>
          </a:p>
          <a:p>
            <a:pPr algn="just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La enfermedad es una alteración o pérdida de esa armonía de funcionamiento del conjunto.</a:t>
            </a:r>
          </a:p>
          <a:p>
            <a:pPr algn="just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La notamos a través de:</a:t>
            </a:r>
          </a:p>
          <a:p>
            <a:pPr algn="just"/>
            <a:endParaRPr lang="es-MX" sz="2000" dirty="0" smtClean="0">
              <a:latin typeface="Arial Rounded MT Bold" panose="020F0704030504030204" pitchFamily="34" charset="0"/>
              <a:cs typeface="Andalus" panose="02020603050405020304" pitchFamily="18" charset="-78"/>
            </a:endParaRPr>
          </a:p>
          <a:p>
            <a:pPr algn="just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·</a:t>
            </a:r>
            <a:r>
              <a:rPr lang="es-MX" sz="2000" u="sng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 Síntomas</a:t>
            </a:r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: señales subjetivas, sólo</a:t>
            </a:r>
          </a:p>
          <a:p>
            <a:pPr algn="just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descriptibles por el paciente.</a:t>
            </a:r>
          </a:p>
          <a:p>
            <a:pPr algn="just"/>
            <a:endParaRPr lang="es-MX" sz="2000" dirty="0" smtClean="0">
              <a:latin typeface="Arial Rounded MT Bold" panose="020F0704030504030204" pitchFamily="34" charset="0"/>
              <a:cs typeface="Andalus" panose="02020603050405020304" pitchFamily="18" charset="-78"/>
            </a:endParaRPr>
          </a:p>
          <a:p>
            <a:pPr algn="just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· </a:t>
            </a:r>
            <a:r>
              <a:rPr lang="es-MX" sz="2000" u="sng" dirty="0">
                <a:latin typeface="Arial Rounded MT Bold" panose="020F0704030504030204" pitchFamily="34" charset="0"/>
                <a:cs typeface="Andalus" panose="02020603050405020304" pitchFamily="18" charset="-78"/>
              </a:rPr>
              <a:t>S</a:t>
            </a:r>
            <a:r>
              <a:rPr lang="es-MX" sz="2000" u="sng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igno</a:t>
            </a:r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s: señales objetivas, que se pueden</a:t>
            </a:r>
          </a:p>
          <a:p>
            <a:pPr algn="just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ver.</a:t>
            </a:r>
          </a:p>
          <a:p>
            <a:pPr algn="just"/>
            <a:endParaRPr lang="es-MX" sz="2000" dirty="0" smtClean="0">
              <a:latin typeface="Arial Rounded MT Bold" panose="020F0704030504030204" pitchFamily="34" charset="0"/>
              <a:cs typeface="Andalus" panose="02020603050405020304" pitchFamily="18" charset="-78"/>
            </a:endParaRPr>
          </a:p>
          <a:p>
            <a:pPr algn="just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Existen distintos tipos de enfermedades, por ejemplo: infecciosas, degenerativas, inmunológicas, etc.</a:t>
            </a:r>
            <a:endParaRPr lang="es-MX" sz="2000" dirty="0">
              <a:latin typeface="Arial Rounded MT Bold" panose="020F070403050403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22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534585"/>
            <a:ext cx="68407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latin typeface="Algerian" panose="04020705040A02060702" pitchFamily="82" charset="0"/>
                <a:cs typeface="Andalus" panose="02020603050405020304" pitchFamily="18" charset="-78"/>
              </a:rPr>
              <a:t>¿QUÉ ES EL CÁNCER?</a:t>
            </a:r>
          </a:p>
          <a:p>
            <a:pPr algn="ctr"/>
            <a:endParaRPr lang="es-MX" sz="3200" dirty="0" smtClean="0">
              <a:latin typeface="Algerian" panose="04020705040A02060702" pitchFamily="82" charset="0"/>
              <a:cs typeface="Andalus" panose="02020603050405020304" pitchFamily="18" charset="-7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1628800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 smtClean="0">
                <a:latin typeface="Agency FB" panose="020B0503020202020204" pitchFamily="34" charset="0"/>
                <a:cs typeface="Andalus" panose="02020603050405020304" pitchFamily="18" charset="-78"/>
              </a:rPr>
              <a:t>Es una enfermedad genética, está en sus</a:t>
            </a:r>
          </a:p>
          <a:p>
            <a:pPr algn="just"/>
            <a:r>
              <a:rPr lang="es-MX" sz="2800" b="1" dirty="0" smtClean="0">
                <a:latin typeface="Agency FB" panose="020B0503020202020204" pitchFamily="34" charset="0"/>
                <a:cs typeface="Andalus" panose="02020603050405020304" pitchFamily="18" charset="-78"/>
              </a:rPr>
              <a:t>propios genes*. Algunos cánceres son</a:t>
            </a:r>
          </a:p>
          <a:p>
            <a:pPr algn="just"/>
            <a:r>
              <a:rPr lang="es-MX" sz="2800" b="1" dirty="0" smtClean="0">
                <a:latin typeface="Agency FB" panose="020B0503020202020204" pitchFamily="34" charset="0"/>
                <a:cs typeface="Andalus" panose="02020603050405020304" pitchFamily="18" charset="-78"/>
              </a:rPr>
              <a:t>hereditarios.</a:t>
            </a:r>
          </a:p>
          <a:p>
            <a:pPr algn="just"/>
            <a:endParaRPr lang="es-MX" sz="2800" b="1" dirty="0" smtClean="0">
              <a:latin typeface="Agency FB" panose="020B0503020202020204" pitchFamily="34" charset="0"/>
              <a:cs typeface="Andalus" panose="02020603050405020304" pitchFamily="18" charset="-78"/>
            </a:endParaRPr>
          </a:p>
          <a:p>
            <a:pPr algn="just"/>
            <a:r>
              <a:rPr lang="es-MX" sz="2800" b="1" dirty="0" smtClean="0">
                <a:latin typeface="Agency FB" panose="020B0503020202020204" pitchFamily="34" charset="0"/>
                <a:cs typeface="Andalus" panose="02020603050405020304" pitchFamily="18" charset="-78"/>
              </a:rPr>
              <a:t>Comienza cuando una célula normal se</a:t>
            </a:r>
          </a:p>
          <a:p>
            <a:pPr algn="just"/>
            <a:r>
              <a:rPr lang="es-MX" sz="2800" b="1" dirty="0" smtClean="0">
                <a:latin typeface="Agency FB" panose="020B0503020202020204" pitchFamily="34" charset="0"/>
                <a:cs typeface="Andalus" panose="02020603050405020304" pitchFamily="18" charset="-78"/>
              </a:rPr>
              <a:t>transforma en una célula tumoral. </a:t>
            </a:r>
          </a:p>
          <a:p>
            <a:pPr algn="just"/>
            <a:r>
              <a:rPr lang="es-MX" sz="2800" b="1" dirty="0" smtClean="0">
                <a:latin typeface="Agency FB" panose="020B0503020202020204" pitchFamily="34" charset="0"/>
                <a:cs typeface="Andalus" panose="02020603050405020304" pitchFamily="18" charset="-78"/>
              </a:rPr>
              <a:t>Luego las células anormales se multiplican de manera indefinida y el organismo se ve incapaz de frenarlas, haciendo su aparición el tumor.</a:t>
            </a:r>
            <a:endParaRPr lang="es-MX" sz="2800" b="1" dirty="0">
              <a:latin typeface="Agency FB" panose="020B0503020202020204" pitchFamily="34" charset="0"/>
              <a:cs typeface="Andalus" panose="02020603050405020304" pitchFamily="18" charset="-7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9442">
            <a:off x="4860971" y="393408"/>
            <a:ext cx="3033766" cy="475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04664"/>
            <a:ext cx="567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OTRAS ENFERMEDADES SEGÚN SU CAUSA: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35696" y="1365484"/>
            <a:ext cx="5598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· </a:t>
            </a:r>
            <a:r>
              <a:rPr lang="es-MX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Carenciales</a:t>
            </a:r>
            <a:r>
              <a:rPr lang="es-MX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Debido a la falta de alguna</a:t>
            </a: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vitamina o elemento indispensable, o debido</a:t>
            </a:r>
          </a:p>
          <a:p>
            <a:pPr algn="just"/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una alimentación escasa o deficiente.</a:t>
            </a:r>
          </a:p>
          <a:p>
            <a:endParaRPr lang="es-MX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·</a:t>
            </a:r>
            <a:r>
              <a:rPr lang="es-MX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Infecciosas:</a:t>
            </a:r>
            <a:r>
              <a:rPr lang="es-MX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Por la entrada en nuestro</a:t>
            </a: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organismo de otros seres vivos: agentes</a:t>
            </a: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infecciosos o patógenos: catarros,</a:t>
            </a: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sarampión, otitis, etc.</a:t>
            </a:r>
          </a:p>
          <a:p>
            <a:endParaRPr lang="es-MX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· </a:t>
            </a:r>
            <a:r>
              <a:rPr lang="es-MX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Metabólicas</a:t>
            </a:r>
            <a:r>
              <a:rPr lang="es-MX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Resultado de un trastorno del</a:t>
            </a: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metabolismo*. A veces se ven afectados</a:t>
            </a:r>
          </a:p>
          <a:p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varios órganos: gota, diabetes, etc.</a:t>
            </a:r>
            <a:endParaRPr lang="es-MX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90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36576" y="1052736"/>
            <a:ext cx="58437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Están presentes en pequeñas cantidades en los alimentos, que son indispensables para la vida, la salud, la actividad física y</a:t>
            </a:r>
          </a:p>
          <a:p>
            <a:pPr algn="ctr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cotidiana.</a:t>
            </a:r>
          </a:p>
          <a:p>
            <a:endParaRPr lang="es-MX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51728" y="34485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LAS VITAMINAS</a:t>
            </a:r>
            <a:endParaRPr lang="es-MX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36319"/>
              </p:ext>
            </p:extLst>
          </p:nvPr>
        </p:nvGraphicFramePr>
        <p:xfrm>
          <a:off x="1410444" y="2672658"/>
          <a:ext cx="6096000" cy="3845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vitamina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Deficiencia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Exceso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ceguera</a:t>
                      </a:r>
                      <a:r>
                        <a:rPr lang="es-MX" baseline="0" dirty="0" smtClean="0"/>
                        <a:t> irreversible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Piel seca, dolor de cabeza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Alteraciones del sistema nervioso,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Problemas estomacales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Hemorragia</a:t>
                      </a:r>
                      <a:r>
                        <a:rPr lang="es-MX" baseline="0" dirty="0" smtClean="0"/>
                        <a:t> en las encías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Raquitismo, osteomalacia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Dolores de cabeza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K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Amoratamiento en la piel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Interacción con drogas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9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04664"/>
            <a:ext cx="6848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 smtClean="0">
                <a:latin typeface="Algerian" panose="04020705040A02060702" pitchFamily="82" charset="0"/>
                <a:cs typeface="Andalus" panose="02020603050405020304" pitchFamily="18" charset="-78"/>
              </a:rPr>
              <a:t>¿QUÉ ES EL SISTEMA INMUNITARIO?</a:t>
            </a:r>
            <a:endParaRPr lang="es-MX" sz="3200" dirty="0">
              <a:latin typeface="Algerian" panose="04020705040A02060702" pitchFamily="82" charset="0"/>
              <a:cs typeface="Andalus" panose="02020603050405020304" pitchFamily="18" charset="-7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65012" y="1340768"/>
            <a:ext cx="6606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Las barreras naturales a las enfermedades</a:t>
            </a:r>
          </a:p>
          <a:p>
            <a:pPr algn="ctr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son: la piel; las mucosas; los líquidos corporales</a:t>
            </a:r>
          </a:p>
          <a:p>
            <a:pPr algn="ctr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como la saliva, el sudor y las lágrimas; los</a:t>
            </a:r>
          </a:p>
          <a:p>
            <a:pPr algn="ctr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glóbulos blancos que digieren a los agentes y la</a:t>
            </a:r>
          </a:p>
          <a:p>
            <a:pPr algn="ctr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inflamación que es la acción en equipo de los</a:t>
            </a:r>
          </a:p>
          <a:p>
            <a:pPr algn="ctr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defensores.</a:t>
            </a:r>
          </a:p>
          <a:p>
            <a:pPr algn="ctr"/>
            <a:endParaRPr lang="es-MX" sz="2000" dirty="0" smtClean="0">
              <a:latin typeface="Arial Rounded MT Bold" panose="020F0704030504030204" pitchFamily="34" charset="0"/>
              <a:cs typeface="Andalus" panose="02020603050405020304" pitchFamily="18" charset="-78"/>
            </a:endParaRPr>
          </a:p>
          <a:p>
            <a:pPr algn="ctr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Más lento pero más eficaz es el sistema</a:t>
            </a:r>
          </a:p>
          <a:p>
            <a:pPr algn="ctr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inmunitario: se activa al atravesar el agente</a:t>
            </a:r>
          </a:p>
          <a:p>
            <a:pPr algn="ctr"/>
            <a:r>
              <a:rPr lang="es-MX" sz="2000" dirty="0" smtClean="0">
                <a:latin typeface="Arial Rounded MT Bold" panose="020F0704030504030204" pitchFamily="34" charset="0"/>
                <a:cs typeface="Andalus" panose="02020603050405020304" pitchFamily="18" charset="-78"/>
              </a:rPr>
              <a:t>las barreras naturales.</a:t>
            </a:r>
            <a:endParaRPr lang="es-MX" sz="2000" dirty="0">
              <a:latin typeface="Arial Rounded MT Bold" panose="020F0704030504030204" pitchFamily="34" charset="0"/>
              <a:cs typeface="Andalus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87" y="3933055"/>
            <a:ext cx="2749010" cy="514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9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MX" sz="2800" dirty="0" smtClean="0">
                <a:latin typeface="Algerian" panose="04020705040A02060702" pitchFamily="82" charset="0"/>
                <a:cs typeface="Andalus" panose="02020603050405020304" pitchFamily="18" charset="-78"/>
              </a:rPr>
              <a:t>¿ POR QUÉ UTILIZAMOS LOS MEDICAMENTOS?</a:t>
            </a:r>
            <a:endParaRPr lang="es-MX" sz="2800" dirty="0">
              <a:latin typeface="Algerian" panose="04020705040A02060702" pitchFamily="82" charset="0"/>
              <a:cs typeface="Andalus" panose="02020603050405020304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5350"/>
            <a:ext cx="23717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15616" y="1271657"/>
            <a:ext cx="5688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Si la respuesta de nuestro cuerpo es</a:t>
            </a:r>
          </a:p>
          <a:p>
            <a:pPr algn="ctr"/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insuficiente para vencer a las enfermedades</a:t>
            </a:r>
          </a:p>
          <a:p>
            <a:pPr algn="ctr"/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necesitamos de la ayuda de los medicamentos.</a:t>
            </a:r>
          </a:p>
          <a:p>
            <a:pPr algn="ctr"/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Los que se emplean en las infecciones tienen</a:t>
            </a:r>
          </a:p>
          <a:p>
            <a:pPr algn="ctr"/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dos fines:</a:t>
            </a:r>
          </a:p>
          <a:p>
            <a:pPr algn="ctr"/>
            <a:endParaRPr lang="es-MX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· Eliminar el organismo que causa la</a:t>
            </a:r>
          </a:p>
          <a:p>
            <a:pPr algn="ctr"/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enfermedad y</a:t>
            </a:r>
          </a:p>
          <a:p>
            <a:pPr algn="ctr"/>
            <a:endParaRPr lang="es-MX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· Aliviar los síntomas.</a:t>
            </a:r>
          </a:p>
          <a:p>
            <a:pPr algn="ctr"/>
            <a:endParaRPr lang="es-MX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Debe ser el médico quien determine el</a:t>
            </a:r>
          </a:p>
          <a:p>
            <a:pPr algn="ctr"/>
            <a:r>
              <a:rPr lang="es-MX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tratamiento.</a:t>
            </a:r>
            <a:endParaRPr lang="es-MX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40968"/>
            <a:ext cx="2374603" cy="3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20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TC102455596[[fn=Primavera]]</Template>
  <TotalTime>426</TotalTime>
  <Words>583</Words>
  <Application>Microsoft Office PowerPoint</Application>
  <PresentationFormat>Presentación en pantalla (4:3)</PresentationFormat>
  <Paragraphs>107</Paragraphs>
  <Slides>12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Spring</vt:lpstr>
      <vt:lpstr>Escuela Normal de Educación Preescolar </vt:lpstr>
      <vt:lpstr>¿QUÉ ES SALUD?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Leticia Deyanira</dc:creator>
  <cp:lastModifiedBy>CCPA</cp:lastModifiedBy>
  <cp:revision>21</cp:revision>
  <dcterms:created xsi:type="dcterms:W3CDTF">2014-08-26T23:31:26Z</dcterms:created>
  <dcterms:modified xsi:type="dcterms:W3CDTF">2015-01-12T17:58:38Z</dcterms:modified>
</cp:coreProperties>
</file>