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64" r:id="rId4"/>
    <p:sldId id="258" r:id="rId5"/>
    <p:sldId id="261" r:id="rId6"/>
    <p:sldId id="259"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54909F78-B102-4079-A2CF-B451ED2C13A6}" type="datetimeFigureOut">
              <a:rPr lang="en-US" smtClean="0"/>
              <a:t>12/4/2014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04ADE6E2-B30B-42B3-9986-91F6BEA67FD5}" type="slidenum">
              <a:rPr lang="en-US" smtClean="0"/>
              <a:t>‹Nº›</a:t>
            </a:fld>
            <a:endParaRPr lang="en-US"/>
          </a:p>
        </p:txBody>
      </p:sp>
    </p:spTree>
    <p:extLst>
      <p:ext uri="{BB962C8B-B14F-4D97-AF65-F5344CB8AC3E}">
        <p14:creationId xmlns:p14="http://schemas.microsoft.com/office/powerpoint/2010/main" val="1771881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54909F78-B102-4079-A2CF-B451ED2C13A6}" type="datetimeFigureOut">
              <a:rPr lang="en-US" smtClean="0"/>
              <a:t>12/4/2014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04ADE6E2-B30B-42B3-9986-91F6BEA67FD5}" type="slidenum">
              <a:rPr lang="en-US" smtClean="0"/>
              <a:t>‹Nº›</a:t>
            </a:fld>
            <a:endParaRPr lang="en-US"/>
          </a:p>
        </p:txBody>
      </p:sp>
    </p:spTree>
    <p:extLst>
      <p:ext uri="{BB962C8B-B14F-4D97-AF65-F5344CB8AC3E}">
        <p14:creationId xmlns:p14="http://schemas.microsoft.com/office/powerpoint/2010/main" val="145891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54909F78-B102-4079-A2CF-B451ED2C13A6}" type="datetimeFigureOut">
              <a:rPr lang="en-US" smtClean="0"/>
              <a:t>12/4/2014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04ADE6E2-B30B-42B3-9986-91F6BEA67FD5}" type="slidenum">
              <a:rPr lang="en-US" smtClean="0"/>
              <a:t>‹Nº›</a:t>
            </a:fld>
            <a:endParaRPr lang="en-US"/>
          </a:p>
        </p:txBody>
      </p:sp>
    </p:spTree>
    <p:extLst>
      <p:ext uri="{BB962C8B-B14F-4D97-AF65-F5344CB8AC3E}">
        <p14:creationId xmlns:p14="http://schemas.microsoft.com/office/powerpoint/2010/main" val="792713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54909F78-B102-4079-A2CF-B451ED2C13A6}" type="datetimeFigureOut">
              <a:rPr lang="en-US" smtClean="0"/>
              <a:t>12/4/2014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04ADE6E2-B30B-42B3-9986-91F6BEA67FD5}" type="slidenum">
              <a:rPr lang="en-US" smtClean="0"/>
              <a:t>‹Nº›</a:t>
            </a:fld>
            <a:endParaRPr lang="en-US"/>
          </a:p>
        </p:txBody>
      </p:sp>
    </p:spTree>
    <p:extLst>
      <p:ext uri="{BB962C8B-B14F-4D97-AF65-F5344CB8AC3E}">
        <p14:creationId xmlns:p14="http://schemas.microsoft.com/office/powerpoint/2010/main" val="110541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4909F78-B102-4079-A2CF-B451ED2C13A6}" type="datetimeFigureOut">
              <a:rPr lang="en-US" smtClean="0"/>
              <a:t>12/4/2014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04ADE6E2-B30B-42B3-9986-91F6BEA67FD5}" type="slidenum">
              <a:rPr lang="en-US" smtClean="0"/>
              <a:t>‹Nº›</a:t>
            </a:fld>
            <a:endParaRPr lang="en-US"/>
          </a:p>
        </p:txBody>
      </p:sp>
    </p:spTree>
    <p:extLst>
      <p:ext uri="{BB962C8B-B14F-4D97-AF65-F5344CB8AC3E}">
        <p14:creationId xmlns:p14="http://schemas.microsoft.com/office/powerpoint/2010/main" val="83034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54909F78-B102-4079-A2CF-B451ED2C13A6}" type="datetimeFigureOut">
              <a:rPr lang="en-US" smtClean="0"/>
              <a:t>12/4/2014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04ADE6E2-B30B-42B3-9986-91F6BEA67FD5}" type="slidenum">
              <a:rPr lang="en-US" smtClean="0"/>
              <a:t>‹Nº›</a:t>
            </a:fld>
            <a:endParaRPr lang="en-US"/>
          </a:p>
        </p:txBody>
      </p:sp>
    </p:spTree>
    <p:extLst>
      <p:ext uri="{BB962C8B-B14F-4D97-AF65-F5344CB8AC3E}">
        <p14:creationId xmlns:p14="http://schemas.microsoft.com/office/powerpoint/2010/main" val="385166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54909F78-B102-4079-A2CF-B451ED2C13A6}" type="datetimeFigureOut">
              <a:rPr lang="en-US" smtClean="0"/>
              <a:t>12/4/2014</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04ADE6E2-B30B-42B3-9986-91F6BEA67FD5}" type="slidenum">
              <a:rPr lang="en-US" smtClean="0"/>
              <a:t>‹Nº›</a:t>
            </a:fld>
            <a:endParaRPr lang="en-US"/>
          </a:p>
        </p:txBody>
      </p:sp>
    </p:spTree>
    <p:extLst>
      <p:ext uri="{BB962C8B-B14F-4D97-AF65-F5344CB8AC3E}">
        <p14:creationId xmlns:p14="http://schemas.microsoft.com/office/powerpoint/2010/main" val="292255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54909F78-B102-4079-A2CF-B451ED2C13A6}" type="datetimeFigureOut">
              <a:rPr lang="en-US" smtClean="0"/>
              <a:t>12/4/2014</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04ADE6E2-B30B-42B3-9986-91F6BEA67FD5}" type="slidenum">
              <a:rPr lang="en-US" smtClean="0"/>
              <a:t>‹Nº›</a:t>
            </a:fld>
            <a:endParaRPr lang="en-US"/>
          </a:p>
        </p:txBody>
      </p:sp>
    </p:spTree>
    <p:extLst>
      <p:ext uri="{BB962C8B-B14F-4D97-AF65-F5344CB8AC3E}">
        <p14:creationId xmlns:p14="http://schemas.microsoft.com/office/powerpoint/2010/main" val="4054447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909F78-B102-4079-A2CF-B451ED2C13A6}" type="datetimeFigureOut">
              <a:rPr lang="en-US" smtClean="0"/>
              <a:t>12/4/2014</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04ADE6E2-B30B-42B3-9986-91F6BEA67FD5}" type="slidenum">
              <a:rPr lang="en-US" smtClean="0"/>
              <a:t>‹Nº›</a:t>
            </a:fld>
            <a:endParaRPr lang="en-US"/>
          </a:p>
        </p:txBody>
      </p:sp>
    </p:spTree>
    <p:extLst>
      <p:ext uri="{BB962C8B-B14F-4D97-AF65-F5344CB8AC3E}">
        <p14:creationId xmlns:p14="http://schemas.microsoft.com/office/powerpoint/2010/main" val="346574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909F78-B102-4079-A2CF-B451ED2C13A6}" type="datetimeFigureOut">
              <a:rPr lang="en-US" smtClean="0"/>
              <a:t>12/4/2014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04ADE6E2-B30B-42B3-9986-91F6BEA67FD5}" type="slidenum">
              <a:rPr lang="en-US" smtClean="0"/>
              <a:t>‹Nº›</a:t>
            </a:fld>
            <a:endParaRPr lang="en-US"/>
          </a:p>
        </p:txBody>
      </p:sp>
    </p:spTree>
    <p:extLst>
      <p:ext uri="{BB962C8B-B14F-4D97-AF65-F5344CB8AC3E}">
        <p14:creationId xmlns:p14="http://schemas.microsoft.com/office/powerpoint/2010/main" val="303297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909F78-B102-4079-A2CF-B451ED2C13A6}" type="datetimeFigureOut">
              <a:rPr lang="en-US" smtClean="0"/>
              <a:t>12/4/2014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04ADE6E2-B30B-42B3-9986-91F6BEA67FD5}" type="slidenum">
              <a:rPr lang="en-US" smtClean="0"/>
              <a:t>‹Nº›</a:t>
            </a:fld>
            <a:endParaRPr lang="en-US"/>
          </a:p>
        </p:txBody>
      </p:sp>
    </p:spTree>
    <p:extLst>
      <p:ext uri="{BB962C8B-B14F-4D97-AF65-F5344CB8AC3E}">
        <p14:creationId xmlns:p14="http://schemas.microsoft.com/office/powerpoint/2010/main" val="2105837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09F78-B102-4079-A2CF-B451ED2C13A6}" type="datetimeFigureOut">
              <a:rPr lang="en-US" smtClean="0"/>
              <a:t>12/4/2014</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DE6E2-B30B-42B3-9986-91F6BEA67FD5}" type="slidenum">
              <a:rPr lang="en-US" smtClean="0"/>
              <a:t>‹Nº›</a:t>
            </a:fld>
            <a:endParaRPr lang="en-US"/>
          </a:p>
        </p:txBody>
      </p:sp>
    </p:spTree>
    <p:extLst>
      <p:ext uri="{BB962C8B-B14F-4D97-AF65-F5344CB8AC3E}">
        <p14:creationId xmlns:p14="http://schemas.microsoft.com/office/powerpoint/2010/main" val="2677025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3.jpeg"/><Relationship Id="rId4" Type="http://schemas.openxmlformats.org/officeDocument/2006/relationships/slide" Target="slide6.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332803"/>
            <a:ext cx="2808312" cy="830997"/>
          </a:xfrm>
          <a:prstGeom prst="rect">
            <a:avLst/>
          </a:prstGeom>
          <a:noFill/>
        </p:spPr>
        <p:txBody>
          <a:bodyPr wrap="square" rtlCol="0">
            <a:spAutoFit/>
          </a:bodyPr>
          <a:lstStyle/>
          <a:p>
            <a:r>
              <a:rPr lang="es-MX" sz="4800" dirty="0" smtClean="0">
                <a:solidFill>
                  <a:schemeClr val="bg1"/>
                </a:solidFill>
                <a:effectLst>
                  <a:glow rad="63500">
                    <a:schemeClr val="accent2">
                      <a:satMod val="175000"/>
                      <a:alpha val="40000"/>
                    </a:schemeClr>
                  </a:glow>
                  <a:reflection blurRad="6350" stA="55000" endA="50" endPos="85000" dist="29997" dir="5400000" sy="-100000" algn="bl" rotWithShape="0"/>
                </a:effectLst>
                <a:latin typeface="Arial Rounded MT Bold" panose="020F0704030504030204" pitchFamily="34" charset="0"/>
              </a:rPr>
              <a:t>MENÚ</a:t>
            </a:r>
            <a:r>
              <a:rPr lang="es-MX" sz="4800" dirty="0" smtClean="0">
                <a:solidFill>
                  <a:schemeClr val="bg1"/>
                </a:solidFill>
                <a:effectLst>
                  <a:reflection blurRad="6350" stA="55000" endA="50" endPos="85000" dist="29997" dir="5400000" sy="-100000" algn="bl" rotWithShape="0"/>
                </a:effectLst>
                <a:latin typeface="Arial Rounded MT Bold" panose="020F0704030504030204" pitchFamily="34" charset="0"/>
              </a:rPr>
              <a:t>:</a:t>
            </a:r>
            <a:endParaRPr lang="en-US" sz="4800" dirty="0">
              <a:solidFill>
                <a:schemeClr val="bg1"/>
              </a:solidFill>
              <a:effectLst>
                <a:reflection blurRad="6350" stA="55000" endA="50" endPos="85000" dist="29997" dir="5400000" sy="-100000" algn="bl" rotWithShape="0"/>
              </a:effectLst>
              <a:latin typeface="Arial Rounded MT Bold" panose="020F0704030504030204" pitchFamily="34" charset="0"/>
            </a:endParaRPr>
          </a:p>
        </p:txBody>
      </p:sp>
      <p:pic>
        <p:nvPicPr>
          <p:cNvPr id="1026" name="Picture 2" descr="http://club.ediba.com/esp/wp-content/uploads/2013/02/2013-02-14-Buen-y-gran-docente.jp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64" y="1720501"/>
            <a:ext cx="2923206" cy="194961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179717" y="1074170"/>
            <a:ext cx="2988332" cy="646331"/>
          </a:xfrm>
          <a:prstGeom prst="rect">
            <a:avLst/>
          </a:prstGeom>
          <a:noFill/>
        </p:spPr>
        <p:txBody>
          <a:bodyPr wrap="square" rtlCol="0">
            <a:spAutoFit/>
          </a:bodyPr>
          <a:lstStyle/>
          <a:p>
            <a:pPr algn="ctr"/>
            <a:r>
              <a:rPr lang="es-MX"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La construcción Social del docente</a:t>
            </a:r>
            <a:endParaRPr lang="en-US"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pic>
        <p:nvPicPr>
          <p:cNvPr id="1028" name="Picture 4" descr="http://www.uncu.edu.ar/relacionesinternacionales/cache/docente3.jpg_640_640.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1749" y="2048160"/>
            <a:ext cx="3039958" cy="1790726"/>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5652120" y="1401829"/>
            <a:ext cx="2700300" cy="646331"/>
          </a:xfrm>
          <a:prstGeom prst="rect">
            <a:avLst/>
          </a:prstGeom>
          <a:noFill/>
        </p:spPr>
        <p:txBody>
          <a:bodyPr wrap="square" rtlCol="0">
            <a:spAutoFit/>
          </a:bodyPr>
          <a:lstStyle/>
          <a:p>
            <a:pPr algn="ctr"/>
            <a:r>
              <a:rPr lang="es-MX"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La construcción histórica del docente</a:t>
            </a:r>
            <a:endParaRPr lang="en-US"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pic>
        <p:nvPicPr>
          <p:cNvPr id="7" name="6 Imagen">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4018" y="4653136"/>
            <a:ext cx="2716474" cy="1998463"/>
          </a:xfrm>
          <a:prstGeom prst="rect">
            <a:avLst/>
          </a:prstGeom>
        </p:spPr>
      </p:pic>
      <p:sp>
        <p:nvSpPr>
          <p:cNvPr id="8" name="7 CuadroTexto"/>
          <p:cNvSpPr txBox="1"/>
          <p:nvPr/>
        </p:nvSpPr>
        <p:spPr>
          <a:xfrm>
            <a:off x="3626334" y="3911102"/>
            <a:ext cx="2653606" cy="646331"/>
          </a:xfrm>
          <a:prstGeom prst="rect">
            <a:avLst/>
          </a:prstGeom>
          <a:noFill/>
        </p:spPr>
        <p:txBody>
          <a:bodyPr wrap="square" rtlCol="0">
            <a:spAutoFit/>
          </a:bodyPr>
          <a:lstStyle/>
          <a:p>
            <a:pPr algn="ctr"/>
            <a:r>
              <a:rPr lang="es-MX"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La construcción Cultural del docente</a:t>
            </a:r>
            <a:endParaRPr lang="en-US"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pic>
        <p:nvPicPr>
          <p:cNvPr id="4098" name="Picture 2" descr="C:\Users\Hilda Fher\AppData\Local\Microsoft\Windows\Temporary Internet Files\Content.IE5\WTXWQVNP\MM900285289[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092280" y="4043746"/>
            <a:ext cx="1418456" cy="187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202618"/>
      </p:ext>
    </p:extLst>
  </p:cSld>
  <p:clrMapOvr>
    <a:masterClrMapping/>
  </p:clrMapOvr>
  <mc:AlternateContent xmlns:mc="http://schemas.openxmlformats.org/markup-compatibility/2006" xmlns:p14="http://schemas.microsoft.com/office/powerpoint/2010/main">
    <mc:Choice Requires="p14">
      <p:transition spd="slow" p14:dur="1400" advClick="0" advTm="300">
        <p14:ripple/>
      </p:transition>
    </mc:Choice>
    <mc:Fallback xmlns="">
      <p:transition spd="slow" advClick="0" advTm="3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wipe(down)">
                                      <p:cBhvr>
                                        <p:cTn id="14" dur="580">
                                          <p:stCondLst>
                                            <p:cond delay="0"/>
                                          </p:stCondLst>
                                        </p:cTn>
                                        <p:tgtEl>
                                          <p:spTgt spid="1028"/>
                                        </p:tgtEl>
                                      </p:cBhvr>
                                    </p:animEffect>
                                    <p:anim calcmode="lin" valueType="num">
                                      <p:cBhvr>
                                        <p:cTn id="15"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0" dur="26">
                                          <p:stCondLst>
                                            <p:cond delay="650"/>
                                          </p:stCondLst>
                                        </p:cTn>
                                        <p:tgtEl>
                                          <p:spTgt spid="1028"/>
                                        </p:tgtEl>
                                      </p:cBhvr>
                                      <p:to x="100000" y="60000"/>
                                    </p:animScale>
                                    <p:animScale>
                                      <p:cBhvr>
                                        <p:cTn id="21" dur="166" decel="50000">
                                          <p:stCondLst>
                                            <p:cond delay="676"/>
                                          </p:stCondLst>
                                        </p:cTn>
                                        <p:tgtEl>
                                          <p:spTgt spid="1028"/>
                                        </p:tgtEl>
                                      </p:cBhvr>
                                      <p:to x="100000" y="100000"/>
                                    </p:animScale>
                                    <p:animScale>
                                      <p:cBhvr>
                                        <p:cTn id="22" dur="26">
                                          <p:stCondLst>
                                            <p:cond delay="1312"/>
                                          </p:stCondLst>
                                        </p:cTn>
                                        <p:tgtEl>
                                          <p:spTgt spid="1028"/>
                                        </p:tgtEl>
                                      </p:cBhvr>
                                      <p:to x="100000" y="80000"/>
                                    </p:animScale>
                                    <p:animScale>
                                      <p:cBhvr>
                                        <p:cTn id="23" dur="166" decel="50000">
                                          <p:stCondLst>
                                            <p:cond delay="1338"/>
                                          </p:stCondLst>
                                        </p:cTn>
                                        <p:tgtEl>
                                          <p:spTgt spid="1028"/>
                                        </p:tgtEl>
                                      </p:cBhvr>
                                      <p:to x="100000" y="100000"/>
                                    </p:animScale>
                                    <p:animScale>
                                      <p:cBhvr>
                                        <p:cTn id="24" dur="26">
                                          <p:stCondLst>
                                            <p:cond delay="1642"/>
                                          </p:stCondLst>
                                        </p:cTn>
                                        <p:tgtEl>
                                          <p:spTgt spid="1028"/>
                                        </p:tgtEl>
                                      </p:cBhvr>
                                      <p:to x="100000" y="90000"/>
                                    </p:animScale>
                                    <p:animScale>
                                      <p:cBhvr>
                                        <p:cTn id="25" dur="166" decel="50000">
                                          <p:stCondLst>
                                            <p:cond delay="1668"/>
                                          </p:stCondLst>
                                        </p:cTn>
                                        <p:tgtEl>
                                          <p:spTgt spid="1028"/>
                                        </p:tgtEl>
                                      </p:cBhvr>
                                      <p:to x="100000" y="100000"/>
                                    </p:animScale>
                                    <p:animScale>
                                      <p:cBhvr>
                                        <p:cTn id="26" dur="26">
                                          <p:stCondLst>
                                            <p:cond delay="1808"/>
                                          </p:stCondLst>
                                        </p:cTn>
                                        <p:tgtEl>
                                          <p:spTgt spid="1028"/>
                                        </p:tgtEl>
                                      </p:cBhvr>
                                      <p:to x="100000" y="95000"/>
                                    </p:animScale>
                                    <p:animScale>
                                      <p:cBhvr>
                                        <p:cTn id="27" dur="166" decel="50000">
                                          <p:stCondLst>
                                            <p:cond delay="1834"/>
                                          </p:stCondLst>
                                        </p:cTn>
                                        <p:tgtEl>
                                          <p:spTgt spid="102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106" y="2667695"/>
            <a:ext cx="1578099" cy="1550510"/>
          </a:xfrm>
          <a:prstGeom prst="rect">
            <a:avLst/>
          </a:prstGeom>
        </p:spPr>
      </p:pic>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7115" y="3757241"/>
            <a:ext cx="1947750" cy="2016447"/>
          </a:xfrm>
          <a:prstGeom prst="rect">
            <a:avLst/>
          </a:prstGeom>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768044"/>
            <a:ext cx="2011288" cy="2011288"/>
          </a:xfrm>
          <a:prstGeom prst="rect">
            <a:avLst/>
          </a:prstGeom>
        </p:spPr>
      </p:pic>
      <p:pic>
        <p:nvPicPr>
          <p:cNvPr id="5" name="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7864" y="266860"/>
            <a:ext cx="1944216" cy="1536807"/>
          </a:xfrm>
          <a:prstGeom prst="rect">
            <a:avLst/>
          </a:prstGeom>
        </p:spPr>
      </p:pic>
      <p:pic>
        <p:nvPicPr>
          <p:cNvPr id="6" name="5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04205">
            <a:off x="3008995" y="2307246"/>
            <a:ext cx="3600400" cy="3717689"/>
          </a:xfrm>
          <a:prstGeom prst="rect">
            <a:avLst/>
          </a:prstGeom>
        </p:spPr>
      </p:pic>
      <p:pic>
        <p:nvPicPr>
          <p:cNvPr id="7" name="6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0192" y="372152"/>
            <a:ext cx="2569468" cy="2509514"/>
          </a:xfrm>
          <a:prstGeom prst="rect">
            <a:avLst/>
          </a:prstGeom>
        </p:spPr>
      </p:pic>
      <p:pic>
        <p:nvPicPr>
          <p:cNvPr id="8" name="7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511" y="134765"/>
            <a:ext cx="2381051" cy="1733958"/>
          </a:xfrm>
          <a:prstGeom prst="rect">
            <a:avLst/>
          </a:prstGeom>
        </p:spPr>
      </p:pic>
      <p:sp>
        <p:nvSpPr>
          <p:cNvPr id="9" name="8 CuadroTexto"/>
          <p:cNvSpPr txBox="1"/>
          <p:nvPr/>
        </p:nvSpPr>
        <p:spPr>
          <a:xfrm>
            <a:off x="179512" y="1907136"/>
            <a:ext cx="2381050" cy="400110"/>
          </a:xfrm>
          <a:prstGeom prst="rect">
            <a:avLst/>
          </a:prstGeom>
          <a:noFill/>
          <a:ln>
            <a:noFill/>
          </a:ln>
        </p:spPr>
        <p:txBody>
          <a:bodyPr wrap="square" rtlCol="0">
            <a:spAutoFit/>
          </a:bodyPr>
          <a:lstStyle/>
          <a:p>
            <a:pPr algn="ctr"/>
            <a:r>
              <a:rPr lang="es-MX" sz="2000" dirty="0" smtClean="0">
                <a:gradFill>
                  <a:gsLst>
                    <a:gs pos="28000">
                      <a:schemeClr val="accent1">
                        <a:tint val="66000"/>
                        <a:satMod val="160000"/>
                      </a:schemeClr>
                    </a:gs>
                    <a:gs pos="64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effectLst>
                <a:latin typeface="Arial Rounded MT Bold" panose="020F0704030504030204" pitchFamily="34" charset="0"/>
              </a:rPr>
              <a:t>Compañerismo</a:t>
            </a:r>
            <a:endParaRPr lang="en-US" sz="2000" dirty="0">
              <a:gradFill>
                <a:gsLst>
                  <a:gs pos="28000">
                    <a:schemeClr val="accent1">
                      <a:tint val="66000"/>
                      <a:satMod val="160000"/>
                    </a:schemeClr>
                  </a:gs>
                  <a:gs pos="64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effectLst>
              <a:latin typeface="Arial Rounded MT Bold" panose="020F0704030504030204" pitchFamily="34" charset="0"/>
            </a:endParaRPr>
          </a:p>
        </p:txBody>
      </p:sp>
      <p:sp>
        <p:nvSpPr>
          <p:cNvPr id="12" name="11 CuadroTexto"/>
          <p:cNvSpPr txBox="1"/>
          <p:nvPr/>
        </p:nvSpPr>
        <p:spPr>
          <a:xfrm>
            <a:off x="3145873" y="1815881"/>
            <a:ext cx="2448272" cy="400110"/>
          </a:xfrm>
          <a:prstGeom prst="rect">
            <a:avLst/>
          </a:prstGeom>
          <a:noFill/>
        </p:spPr>
        <p:txBody>
          <a:bodyPr wrap="square" rtlCol="0">
            <a:spAutoFit/>
          </a:bodyPr>
          <a:lstStyle/>
          <a:p>
            <a:pPr algn="ctr"/>
            <a:r>
              <a:rPr lang="es-MX" sz="2000" dirty="0" smtClean="0">
                <a:gradFill>
                  <a:gsLst>
                    <a:gs pos="30000">
                      <a:schemeClr val="accent1">
                        <a:tint val="66000"/>
                        <a:satMod val="160000"/>
                      </a:schemeClr>
                    </a:gs>
                    <a:gs pos="64000">
                      <a:schemeClr val="accent1">
                        <a:tint val="44500"/>
                        <a:satMod val="160000"/>
                      </a:schemeClr>
                    </a:gs>
                    <a:gs pos="100000">
                      <a:schemeClr val="accent1">
                        <a:tint val="23500"/>
                        <a:satMod val="160000"/>
                      </a:schemeClr>
                    </a:gs>
                  </a:gsLst>
                  <a:lin ang="5400000" scaled="0"/>
                </a:gradFill>
                <a:latin typeface="Arial Rounded MT Bold" panose="020F0704030504030204" pitchFamily="34" charset="0"/>
              </a:rPr>
              <a:t>Bienestar</a:t>
            </a:r>
            <a:endParaRPr lang="en-US" sz="2000" dirty="0">
              <a:gradFill>
                <a:gsLst>
                  <a:gs pos="30000">
                    <a:schemeClr val="accent1">
                      <a:tint val="66000"/>
                      <a:satMod val="160000"/>
                    </a:schemeClr>
                  </a:gs>
                  <a:gs pos="64000">
                    <a:schemeClr val="accent1">
                      <a:tint val="44500"/>
                      <a:satMod val="160000"/>
                    </a:schemeClr>
                  </a:gs>
                  <a:gs pos="100000">
                    <a:schemeClr val="accent1">
                      <a:tint val="23500"/>
                      <a:satMod val="160000"/>
                    </a:schemeClr>
                  </a:gs>
                </a:gsLst>
                <a:lin ang="5400000" scaled="0"/>
              </a:gradFill>
              <a:latin typeface="Arial Rounded MT Bold" panose="020F0704030504030204" pitchFamily="34" charset="0"/>
            </a:endParaRPr>
          </a:p>
        </p:txBody>
      </p:sp>
      <p:sp>
        <p:nvSpPr>
          <p:cNvPr id="13" name="12 CuadroTexto"/>
          <p:cNvSpPr txBox="1"/>
          <p:nvPr/>
        </p:nvSpPr>
        <p:spPr>
          <a:xfrm>
            <a:off x="6732239" y="2881666"/>
            <a:ext cx="2382625" cy="400110"/>
          </a:xfrm>
          <a:prstGeom prst="rect">
            <a:avLst/>
          </a:prstGeom>
          <a:noFill/>
        </p:spPr>
        <p:txBody>
          <a:bodyPr wrap="square" rtlCol="0">
            <a:spAutoFit/>
          </a:bodyPr>
          <a:lstStyle/>
          <a:p>
            <a:pPr algn="ctr"/>
            <a:r>
              <a:rPr lang="es-MX" sz="2000" dirty="0" smtClean="0">
                <a:gradFill>
                  <a:gsLst>
                    <a:gs pos="30000">
                      <a:schemeClr val="accent1">
                        <a:tint val="66000"/>
                        <a:satMod val="160000"/>
                      </a:schemeClr>
                    </a:gs>
                    <a:gs pos="64000">
                      <a:schemeClr val="accent1">
                        <a:tint val="44500"/>
                        <a:satMod val="160000"/>
                      </a:schemeClr>
                    </a:gs>
                    <a:gs pos="100000">
                      <a:schemeClr val="accent1">
                        <a:tint val="23500"/>
                        <a:satMod val="160000"/>
                      </a:schemeClr>
                    </a:gs>
                  </a:gsLst>
                  <a:lin ang="5400000" scaled="0"/>
                </a:gradFill>
                <a:latin typeface="Arial Rounded MT Bold" panose="020F0704030504030204" pitchFamily="34" charset="0"/>
              </a:rPr>
              <a:t>Educar</a:t>
            </a:r>
            <a:endParaRPr lang="en-US" sz="2000" dirty="0">
              <a:gradFill>
                <a:gsLst>
                  <a:gs pos="30000">
                    <a:schemeClr val="accent1">
                      <a:tint val="66000"/>
                      <a:satMod val="160000"/>
                    </a:schemeClr>
                  </a:gs>
                  <a:gs pos="64000">
                    <a:schemeClr val="accent1">
                      <a:tint val="44500"/>
                      <a:satMod val="160000"/>
                    </a:schemeClr>
                  </a:gs>
                  <a:gs pos="100000">
                    <a:schemeClr val="accent1">
                      <a:tint val="23500"/>
                      <a:satMod val="160000"/>
                    </a:schemeClr>
                  </a:gs>
                </a:gsLst>
                <a:lin ang="5400000" scaled="0"/>
              </a:gradFill>
              <a:latin typeface="Arial Rounded MT Bold" panose="020F0704030504030204" pitchFamily="34" charset="0"/>
            </a:endParaRPr>
          </a:p>
        </p:txBody>
      </p:sp>
      <p:sp>
        <p:nvSpPr>
          <p:cNvPr id="14" name="13 CuadroTexto"/>
          <p:cNvSpPr txBox="1"/>
          <p:nvPr/>
        </p:nvSpPr>
        <p:spPr>
          <a:xfrm>
            <a:off x="396106" y="4218205"/>
            <a:ext cx="2015654" cy="400110"/>
          </a:xfrm>
          <a:prstGeom prst="rect">
            <a:avLst/>
          </a:prstGeom>
          <a:noFill/>
        </p:spPr>
        <p:txBody>
          <a:bodyPr wrap="square" rtlCol="0">
            <a:spAutoFit/>
          </a:bodyPr>
          <a:lstStyle/>
          <a:p>
            <a:pPr algn="ctr"/>
            <a:r>
              <a:rPr lang="es-MX" sz="2000" dirty="0" smtClean="0">
                <a:gradFill>
                  <a:gsLst>
                    <a:gs pos="31000">
                      <a:schemeClr val="accent1">
                        <a:tint val="66000"/>
                        <a:satMod val="160000"/>
                      </a:schemeClr>
                    </a:gs>
                    <a:gs pos="68000">
                      <a:schemeClr val="accent1">
                        <a:tint val="44500"/>
                        <a:satMod val="160000"/>
                      </a:schemeClr>
                    </a:gs>
                    <a:gs pos="100000">
                      <a:schemeClr val="accent1">
                        <a:tint val="23500"/>
                        <a:satMod val="160000"/>
                      </a:schemeClr>
                    </a:gs>
                  </a:gsLst>
                  <a:lin ang="5400000" scaled="0"/>
                </a:gradFill>
                <a:latin typeface="Arial Rounded MT Bold" panose="020F0704030504030204" pitchFamily="34" charset="0"/>
              </a:rPr>
              <a:t>Amigos</a:t>
            </a:r>
            <a:endParaRPr lang="en-US" sz="2000" dirty="0">
              <a:gradFill>
                <a:gsLst>
                  <a:gs pos="31000">
                    <a:schemeClr val="accent1">
                      <a:tint val="66000"/>
                      <a:satMod val="160000"/>
                    </a:schemeClr>
                  </a:gs>
                  <a:gs pos="68000">
                    <a:schemeClr val="accent1">
                      <a:tint val="44500"/>
                      <a:satMod val="160000"/>
                    </a:schemeClr>
                  </a:gs>
                  <a:gs pos="100000">
                    <a:schemeClr val="accent1">
                      <a:tint val="23500"/>
                      <a:satMod val="160000"/>
                    </a:schemeClr>
                  </a:gs>
                </a:gsLst>
                <a:lin ang="5400000" scaled="0"/>
              </a:gradFill>
              <a:latin typeface="Arial Rounded MT Bold" panose="020F0704030504030204" pitchFamily="34" charset="0"/>
            </a:endParaRPr>
          </a:p>
        </p:txBody>
      </p:sp>
      <p:sp>
        <p:nvSpPr>
          <p:cNvPr id="15" name="14 CuadroTexto"/>
          <p:cNvSpPr txBox="1"/>
          <p:nvPr/>
        </p:nvSpPr>
        <p:spPr>
          <a:xfrm>
            <a:off x="6876256" y="5824880"/>
            <a:ext cx="1849388" cy="400110"/>
          </a:xfrm>
          <a:prstGeom prst="rect">
            <a:avLst/>
          </a:prstGeom>
          <a:noFill/>
        </p:spPr>
        <p:txBody>
          <a:bodyPr wrap="square" rtlCol="0">
            <a:spAutoFit/>
          </a:bodyPr>
          <a:lstStyle/>
          <a:p>
            <a:pPr algn="ctr"/>
            <a:r>
              <a:rPr lang="es-MX" sz="2000" dirty="0" smtClean="0">
                <a:gradFill>
                  <a:gsLst>
                    <a:gs pos="3200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atin typeface="Arial Rounded MT Bold" panose="020F0704030504030204" pitchFamily="34" charset="0"/>
              </a:rPr>
              <a:t>Familia</a:t>
            </a:r>
            <a:endParaRPr lang="en-US" sz="2000" dirty="0">
              <a:gradFill>
                <a:gsLst>
                  <a:gs pos="3200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atin typeface="Arial Rounded MT Bold" panose="020F0704030504030204" pitchFamily="34" charset="0"/>
            </a:endParaRPr>
          </a:p>
        </p:txBody>
      </p:sp>
      <p:sp>
        <p:nvSpPr>
          <p:cNvPr id="16" name="15 CuadroTexto"/>
          <p:cNvSpPr txBox="1"/>
          <p:nvPr/>
        </p:nvSpPr>
        <p:spPr>
          <a:xfrm>
            <a:off x="2157264" y="6215607"/>
            <a:ext cx="2381200" cy="400110"/>
          </a:xfrm>
          <a:prstGeom prst="rect">
            <a:avLst/>
          </a:prstGeom>
          <a:noFill/>
        </p:spPr>
        <p:txBody>
          <a:bodyPr wrap="square" rtlCol="0">
            <a:spAutoFit/>
          </a:bodyPr>
          <a:lstStyle/>
          <a:p>
            <a:r>
              <a:rPr lang="es-MX" sz="2000" dirty="0" smtClean="0">
                <a:gradFill>
                  <a:gsLst>
                    <a:gs pos="31000">
                      <a:schemeClr val="accent1">
                        <a:tint val="66000"/>
                        <a:satMod val="160000"/>
                      </a:schemeClr>
                    </a:gs>
                    <a:gs pos="73000">
                      <a:schemeClr val="accent1">
                        <a:tint val="44500"/>
                        <a:satMod val="160000"/>
                      </a:schemeClr>
                    </a:gs>
                    <a:gs pos="100000">
                      <a:schemeClr val="accent1">
                        <a:tint val="23500"/>
                        <a:satMod val="160000"/>
                      </a:schemeClr>
                    </a:gs>
                  </a:gsLst>
                  <a:lin ang="5400000" scaled="0"/>
                </a:gradFill>
                <a:latin typeface="Arial Rounded MT Bold" panose="020F0704030504030204" pitchFamily="34" charset="0"/>
              </a:rPr>
              <a:t>Hogar</a:t>
            </a:r>
            <a:endParaRPr lang="en-US" sz="2000" dirty="0">
              <a:gradFill>
                <a:gsLst>
                  <a:gs pos="31000">
                    <a:schemeClr val="accent1">
                      <a:tint val="66000"/>
                      <a:satMod val="160000"/>
                    </a:schemeClr>
                  </a:gs>
                  <a:gs pos="73000">
                    <a:schemeClr val="accent1">
                      <a:tint val="44500"/>
                      <a:satMod val="160000"/>
                    </a:schemeClr>
                  </a:gs>
                  <a:gs pos="100000">
                    <a:schemeClr val="accent1">
                      <a:tint val="23500"/>
                      <a:satMod val="160000"/>
                    </a:schemeClr>
                  </a:gs>
                </a:gsLst>
                <a:lin ang="5400000" scaled="0"/>
              </a:gradFill>
              <a:latin typeface="Arial Rounded MT Bold" panose="020F0704030504030204" pitchFamily="34" charset="0"/>
            </a:endParaRPr>
          </a:p>
        </p:txBody>
      </p:sp>
      <p:cxnSp>
        <p:nvCxnSpPr>
          <p:cNvPr id="23" name="22 Conector recto de flecha"/>
          <p:cNvCxnSpPr/>
          <p:nvPr/>
        </p:nvCxnSpPr>
        <p:spPr>
          <a:xfrm flipH="1" flipV="1">
            <a:off x="2411760" y="2215991"/>
            <a:ext cx="648073" cy="451704"/>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flipV="1">
            <a:off x="4716016" y="2215995"/>
            <a:ext cx="0" cy="865726"/>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flipV="1">
            <a:off x="5594145" y="2441844"/>
            <a:ext cx="706047" cy="555108"/>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6516216" y="5589240"/>
            <a:ext cx="650899" cy="72008"/>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flipH="1">
            <a:off x="2411760" y="5661248"/>
            <a:ext cx="504056" cy="363687"/>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flipH="1">
            <a:off x="2157264" y="3933056"/>
            <a:ext cx="578532" cy="0"/>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4467252" y="3151220"/>
            <a:ext cx="2959831" cy="830997"/>
          </a:xfrm>
          <a:prstGeom prst="rect">
            <a:avLst/>
          </a:prstGeom>
          <a:noFill/>
        </p:spPr>
        <p:txBody>
          <a:bodyPr wrap="square" rtlCol="0">
            <a:spAutoFit/>
          </a:bodyPr>
          <a:lstStyle/>
          <a:p>
            <a:pPr algn="ctr"/>
            <a:r>
              <a:rPr lang="es-MX" sz="2400" dirty="0" smtClean="0">
                <a:gradFill>
                  <a:gsLst>
                    <a:gs pos="3700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atin typeface="Arial Rounded MT Bold" panose="020F0704030504030204" pitchFamily="34" charset="0"/>
              </a:rPr>
              <a:t>La construcción social del docente</a:t>
            </a:r>
            <a:endParaRPr lang="en-US" sz="2400" dirty="0">
              <a:gradFill>
                <a:gsLst>
                  <a:gs pos="3700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atin typeface="Arial Rounded MT Bold" panose="020F0704030504030204" pitchFamily="34" charset="0"/>
            </a:endParaRPr>
          </a:p>
        </p:txBody>
      </p:sp>
    </p:spTree>
    <p:extLst>
      <p:ext uri="{BB962C8B-B14F-4D97-AF65-F5344CB8AC3E}">
        <p14:creationId xmlns:p14="http://schemas.microsoft.com/office/powerpoint/2010/main" val="3362686471"/>
      </p:ext>
    </p:extLst>
  </p:cSld>
  <p:clrMapOvr>
    <a:masterClrMapping/>
  </p:clrMapOvr>
  <mc:AlternateContent xmlns:mc="http://schemas.openxmlformats.org/markup-compatibility/2006" xmlns:p14="http://schemas.microsoft.com/office/powerpoint/2010/main">
    <mc:Choice Requires="p14">
      <p:transition spd="slow" p14:dur="1600" advClick="0" advTm="400">
        <p14:prism isInverted="1"/>
      </p:transition>
    </mc:Choice>
    <mc:Fallback xmlns="">
      <p:transition spd="slow" advClick="0" advTm="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80">
                                          <p:stCondLst>
                                            <p:cond delay="0"/>
                                          </p:stCondLst>
                                        </p:cTn>
                                        <p:tgtEl>
                                          <p:spTgt spid="37"/>
                                        </p:tgtEl>
                                      </p:cBhvr>
                                    </p:animEffect>
                                    <p:anim calcmode="lin" valueType="num">
                                      <p:cBhvr>
                                        <p:cTn id="16"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1" dur="26">
                                          <p:stCondLst>
                                            <p:cond delay="650"/>
                                          </p:stCondLst>
                                        </p:cTn>
                                        <p:tgtEl>
                                          <p:spTgt spid="37"/>
                                        </p:tgtEl>
                                      </p:cBhvr>
                                      <p:to x="100000" y="60000"/>
                                    </p:animScale>
                                    <p:animScale>
                                      <p:cBhvr>
                                        <p:cTn id="22" dur="166" decel="50000">
                                          <p:stCondLst>
                                            <p:cond delay="676"/>
                                          </p:stCondLst>
                                        </p:cTn>
                                        <p:tgtEl>
                                          <p:spTgt spid="37"/>
                                        </p:tgtEl>
                                      </p:cBhvr>
                                      <p:to x="100000" y="100000"/>
                                    </p:animScale>
                                    <p:animScale>
                                      <p:cBhvr>
                                        <p:cTn id="23" dur="26">
                                          <p:stCondLst>
                                            <p:cond delay="1312"/>
                                          </p:stCondLst>
                                        </p:cTn>
                                        <p:tgtEl>
                                          <p:spTgt spid="37"/>
                                        </p:tgtEl>
                                      </p:cBhvr>
                                      <p:to x="100000" y="80000"/>
                                    </p:animScale>
                                    <p:animScale>
                                      <p:cBhvr>
                                        <p:cTn id="24" dur="166" decel="50000">
                                          <p:stCondLst>
                                            <p:cond delay="1338"/>
                                          </p:stCondLst>
                                        </p:cTn>
                                        <p:tgtEl>
                                          <p:spTgt spid="37"/>
                                        </p:tgtEl>
                                      </p:cBhvr>
                                      <p:to x="100000" y="100000"/>
                                    </p:animScale>
                                    <p:animScale>
                                      <p:cBhvr>
                                        <p:cTn id="25" dur="26">
                                          <p:stCondLst>
                                            <p:cond delay="1642"/>
                                          </p:stCondLst>
                                        </p:cTn>
                                        <p:tgtEl>
                                          <p:spTgt spid="37"/>
                                        </p:tgtEl>
                                      </p:cBhvr>
                                      <p:to x="100000" y="90000"/>
                                    </p:animScale>
                                    <p:animScale>
                                      <p:cBhvr>
                                        <p:cTn id="26" dur="166" decel="50000">
                                          <p:stCondLst>
                                            <p:cond delay="1668"/>
                                          </p:stCondLst>
                                        </p:cTn>
                                        <p:tgtEl>
                                          <p:spTgt spid="37"/>
                                        </p:tgtEl>
                                      </p:cBhvr>
                                      <p:to x="100000" y="100000"/>
                                    </p:animScale>
                                    <p:animScale>
                                      <p:cBhvr>
                                        <p:cTn id="27" dur="26">
                                          <p:stCondLst>
                                            <p:cond delay="1808"/>
                                          </p:stCondLst>
                                        </p:cTn>
                                        <p:tgtEl>
                                          <p:spTgt spid="37"/>
                                        </p:tgtEl>
                                      </p:cBhvr>
                                      <p:to x="100000" y="95000"/>
                                    </p:animScale>
                                    <p:animScale>
                                      <p:cBhvr>
                                        <p:cTn id="28" dur="166" decel="50000">
                                          <p:stCondLst>
                                            <p:cond delay="1834"/>
                                          </p:stCondLst>
                                        </p:cTn>
                                        <p:tgtEl>
                                          <p:spTgt spid="37"/>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80">
                                          <p:stCondLst>
                                            <p:cond delay="0"/>
                                          </p:stCondLst>
                                        </p:cTn>
                                        <p:tgtEl>
                                          <p:spTgt spid="9"/>
                                        </p:tgtEl>
                                      </p:cBhvr>
                                    </p:animEffect>
                                    <p:anim calcmode="lin" valueType="num">
                                      <p:cBhvr>
                                        <p:cTn id="3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4" dur="26">
                                          <p:stCondLst>
                                            <p:cond delay="650"/>
                                          </p:stCondLst>
                                        </p:cTn>
                                        <p:tgtEl>
                                          <p:spTgt spid="9"/>
                                        </p:tgtEl>
                                      </p:cBhvr>
                                      <p:to x="100000" y="60000"/>
                                    </p:animScale>
                                    <p:animScale>
                                      <p:cBhvr>
                                        <p:cTn id="45" dur="166" decel="50000">
                                          <p:stCondLst>
                                            <p:cond delay="676"/>
                                          </p:stCondLst>
                                        </p:cTn>
                                        <p:tgtEl>
                                          <p:spTgt spid="9"/>
                                        </p:tgtEl>
                                      </p:cBhvr>
                                      <p:to x="100000" y="100000"/>
                                    </p:animScale>
                                    <p:animScale>
                                      <p:cBhvr>
                                        <p:cTn id="46" dur="26">
                                          <p:stCondLst>
                                            <p:cond delay="1312"/>
                                          </p:stCondLst>
                                        </p:cTn>
                                        <p:tgtEl>
                                          <p:spTgt spid="9"/>
                                        </p:tgtEl>
                                      </p:cBhvr>
                                      <p:to x="100000" y="80000"/>
                                    </p:animScale>
                                    <p:animScale>
                                      <p:cBhvr>
                                        <p:cTn id="47" dur="166" decel="50000">
                                          <p:stCondLst>
                                            <p:cond delay="1338"/>
                                          </p:stCondLst>
                                        </p:cTn>
                                        <p:tgtEl>
                                          <p:spTgt spid="9"/>
                                        </p:tgtEl>
                                      </p:cBhvr>
                                      <p:to x="100000" y="100000"/>
                                    </p:animScale>
                                    <p:animScale>
                                      <p:cBhvr>
                                        <p:cTn id="48" dur="26">
                                          <p:stCondLst>
                                            <p:cond delay="1642"/>
                                          </p:stCondLst>
                                        </p:cTn>
                                        <p:tgtEl>
                                          <p:spTgt spid="9"/>
                                        </p:tgtEl>
                                      </p:cBhvr>
                                      <p:to x="100000" y="90000"/>
                                    </p:animScale>
                                    <p:animScale>
                                      <p:cBhvr>
                                        <p:cTn id="49" dur="166" decel="50000">
                                          <p:stCondLst>
                                            <p:cond delay="1668"/>
                                          </p:stCondLst>
                                        </p:cTn>
                                        <p:tgtEl>
                                          <p:spTgt spid="9"/>
                                        </p:tgtEl>
                                      </p:cBhvr>
                                      <p:to x="100000" y="100000"/>
                                    </p:animScale>
                                    <p:animScale>
                                      <p:cBhvr>
                                        <p:cTn id="50" dur="26">
                                          <p:stCondLst>
                                            <p:cond delay="1808"/>
                                          </p:stCondLst>
                                        </p:cTn>
                                        <p:tgtEl>
                                          <p:spTgt spid="9"/>
                                        </p:tgtEl>
                                      </p:cBhvr>
                                      <p:to x="100000" y="95000"/>
                                    </p:animScale>
                                    <p:animScale>
                                      <p:cBhvr>
                                        <p:cTn id="51" dur="166" decel="50000">
                                          <p:stCondLst>
                                            <p:cond delay="1834"/>
                                          </p:stCondLst>
                                        </p:cTn>
                                        <p:tgtEl>
                                          <p:spTgt spid="9"/>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down)">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down)">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45"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2000"/>
                                        <p:tgtEl>
                                          <p:spTgt spid="12"/>
                                        </p:tgtEl>
                                      </p:cBhvr>
                                    </p:animEffect>
                                    <p:anim calcmode="lin" valueType="num">
                                      <p:cBhvr>
                                        <p:cTn id="67" dur="2000" fill="hold"/>
                                        <p:tgtEl>
                                          <p:spTgt spid="12"/>
                                        </p:tgtEl>
                                        <p:attrNameLst>
                                          <p:attrName>ppt_w</p:attrName>
                                        </p:attrNameLst>
                                      </p:cBhvr>
                                      <p:tavLst>
                                        <p:tav tm="0" fmla="#ppt_w*sin(2.5*pi*$)">
                                          <p:val>
                                            <p:fltVal val="0"/>
                                          </p:val>
                                        </p:tav>
                                        <p:tav tm="100000">
                                          <p:val>
                                            <p:fltVal val="1"/>
                                          </p:val>
                                        </p:tav>
                                      </p:tavLst>
                                    </p:anim>
                                    <p:anim calcmode="lin" valueType="num">
                                      <p:cBhvr>
                                        <p:cTn id="68"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barn(inVertical)">
                                      <p:cBhvr>
                                        <p:cTn id="73" dur="5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down)">
                                      <p:cBhvr>
                                        <p:cTn id="78" dur="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ppt_x"/>
                                          </p:val>
                                        </p:tav>
                                        <p:tav tm="100000">
                                          <p:val>
                                            <p:strVal val="#ppt_x"/>
                                          </p:val>
                                        </p:tav>
                                      </p:tavLst>
                                    </p:anim>
                                    <p:anim calcmode="lin" valueType="num">
                                      <p:cBhvr additive="base">
                                        <p:cTn id="8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nodeType="click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wipe(down)">
                                      <p:cBhvr>
                                        <p:cTn id="89" dur="580">
                                          <p:stCondLst>
                                            <p:cond delay="0"/>
                                          </p:stCondLst>
                                        </p:cTn>
                                        <p:tgtEl>
                                          <p:spTgt spid="7"/>
                                        </p:tgtEl>
                                      </p:cBhvr>
                                    </p:animEffect>
                                    <p:anim calcmode="lin" valueType="num">
                                      <p:cBhvr>
                                        <p:cTn id="9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95" dur="26">
                                          <p:stCondLst>
                                            <p:cond delay="650"/>
                                          </p:stCondLst>
                                        </p:cTn>
                                        <p:tgtEl>
                                          <p:spTgt spid="7"/>
                                        </p:tgtEl>
                                      </p:cBhvr>
                                      <p:to x="100000" y="60000"/>
                                    </p:animScale>
                                    <p:animScale>
                                      <p:cBhvr>
                                        <p:cTn id="96" dur="166" decel="50000">
                                          <p:stCondLst>
                                            <p:cond delay="676"/>
                                          </p:stCondLst>
                                        </p:cTn>
                                        <p:tgtEl>
                                          <p:spTgt spid="7"/>
                                        </p:tgtEl>
                                      </p:cBhvr>
                                      <p:to x="100000" y="100000"/>
                                    </p:animScale>
                                    <p:animScale>
                                      <p:cBhvr>
                                        <p:cTn id="97" dur="26">
                                          <p:stCondLst>
                                            <p:cond delay="1312"/>
                                          </p:stCondLst>
                                        </p:cTn>
                                        <p:tgtEl>
                                          <p:spTgt spid="7"/>
                                        </p:tgtEl>
                                      </p:cBhvr>
                                      <p:to x="100000" y="80000"/>
                                    </p:animScale>
                                    <p:animScale>
                                      <p:cBhvr>
                                        <p:cTn id="98" dur="166" decel="50000">
                                          <p:stCondLst>
                                            <p:cond delay="1338"/>
                                          </p:stCondLst>
                                        </p:cTn>
                                        <p:tgtEl>
                                          <p:spTgt spid="7"/>
                                        </p:tgtEl>
                                      </p:cBhvr>
                                      <p:to x="100000" y="100000"/>
                                    </p:animScale>
                                    <p:animScale>
                                      <p:cBhvr>
                                        <p:cTn id="99" dur="26">
                                          <p:stCondLst>
                                            <p:cond delay="1642"/>
                                          </p:stCondLst>
                                        </p:cTn>
                                        <p:tgtEl>
                                          <p:spTgt spid="7"/>
                                        </p:tgtEl>
                                      </p:cBhvr>
                                      <p:to x="100000" y="90000"/>
                                    </p:animScale>
                                    <p:animScale>
                                      <p:cBhvr>
                                        <p:cTn id="100" dur="166" decel="50000">
                                          <p:stCondLst>
                                            <p:cond delay="1668"/>
                                          </p:stCondLst>
                                        </p:cTn>
                                        <p:tgtEl>
                                          <p:spTgt spid="7"/>
                                        </p:tgtEl>
                                      </p:cBhvr>
                                      <p:to x="100000" y="100000"/>
                                    </p:animScale>
                                    <p:animScale>
                                      <p:cBhvr>
                                        <p:cTn id="101" dur="26">
                                          <p:stCondLst>
                                            <p:cond delay="1808"/>
                                          </p:stCondLst>
                                        </p:cTn>
                                        <p:tgtEl>
                                          <p:spTgt spid="7"/>
                                        </p:tgtEl>
                                      </p:cBhvr>
                                      <p:to x="100000" y="95000"/>
                                    </p:animScale>
                                    <p:animScale>
                                      <p:cBhvr>
                                        <p:cTn id="102" dur="166" decel="50000">
                                          <p:stCondLst>
                                            <p:cond delay="1834"/>
                                          </p:stCondLst>
                                        </p:cTn>
                                        <p:tgtEl>
                                          <p:spTgt spid="7"/>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wipe(down)">
                                      <p:cBhvr>
                                        <p:cTn id="107" dur="50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randombar(horizontal)">
                                      <p:cBhvr>
                                        <p:cTn id="112" dur="500"/>
                                        <p:tgtEl>
                                          <p:spTgt spid="15"/>
                                        </p:tgtEl>
                                      </p:cBhvr>
                                    </p:animEffect>
                                  </p:childTnLst>
                                </p:cTn>
                              </p:par>
                            </p:childTnLst>
                          </p:cTn>
                        </p:par>
                      </p:childTnLst>
                    </p:cTn>
                  </p:par>
                  <p:par>
                    <p:cTn id="113" fill="hold">
                      <p:stCondLst>
                        <p:cond delay="indefinite"/>
                      </p:stCondLst>
                      <p:childTnLst>
                        <p:par>
                          <p:cTn id="114" fill="hold">
                            <p:stCondLst>
                              <p:cond delay="0"/>
                            </p:stCondLst>
                            <p:childTnLst>
                              <p:par>
                                <p:cTn id="115" presetID="45" presetClass="entr" presetSubtype="0" fill="hold" nodeType="clickEffect">
                                  <p:stCondLst>
                                    <p:cond delay="0"/>
                                  </p:stCondLst>
                                  <p:childTnLst>
                                    <p:set>
                                      <p:cBhvr>
                                        <p:cTn id="116" dur="1" fill="hold">
                                          <p:stCondLst>
                                            <p:cond delay="0"/>
                                          </p:stCondLst>
                                        </p:cTn>
                                        <p:tgtEl>
                                          <p:spTgt spid="3"/>
                                        </p:tgtEl>
                                        <p:attrNameLst>
                                          <p:attrName>style.visibility</p:attrName>
                                        </p:attrNameLst>
                                      </p:cBhvr>
                                      <p:to>
                                        <p:strVal val="visible"/>
                                      </p:to>
                                    </p:set>
                                    <p:animEffect transition="in" filter="fade">
                                      <p:cBhvr>
                                        <p:cTn id="117" dur="2000"/>
                                        <p:tgtEl>
                                          <p:spTgt spid="3"/>
                                        </p:tgtEl>
                                      </p:cBhvr>
                                    </p:animEffect>
                                    <p:anim calcmode="lin" valueType="num">
                                      <p:cBhvr>
                                        <p:cTn id="118" dur="2000" fill="hold"/>
                                        <p:tgtEl>
                                          <p:spTgt spid="3"/>
                                        </p:tgtEl>
                                        <p:attrNameLst>
                                          <p:attrName>ppt_w</p:attrName>
                                        </p:attrNameLst>
                                      </p:cBhvr>
                                      <p:tavLst>
                                        <p:tav tm="0" fmla="#ppt_w*sin(2.5*pi*$)">
                                          <p:val>
                                            <p:fltVal val="0"/>
                                          </p:val>
                                        </p:tav>
                                        <p:tav tm="100000">
                                          <p:val>
                                            <p:fltVal val="1"/>
                                          </p:val>
                                        </p:tav>
                                      </p:tavLst>
                                    </p:anim>
                                    <p:anim calcmode="lin" valueType="num">
                                      <p:cBhvr>
                                        <p:cTn id="11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33"/>
                                        </p:tgtEl>
                                        <p:attrNameLst>
                                          <p:attrName>style.visibility</p:attrName>
                                        </p:attrNameLst>
                                      </p:cBhvr>
                                      <p:to>
                                        <p:strVal val="visible"/>
                                      </p:to>
                                    </p:set>
                                    <p:animEffect transition="in" filter="wipe(down)">
                                      <p:cBhvr>
                                        <p:cTn id="124" dur="500"/>
                                        <p:tgtEl>
                                          <p:spTgt spid="33"/>
                                        </p:tgtEl>
                                      </p:cBhvr>
                                    </p:animEffect>
                                  </p:childTnLst>
                                </p:cTn>
                              </p:par>
                            </p:childTnLst>
                          </p:cTn>
                        </p:par>
                      </p:childTnLst>
                    </p:cTn>
                  </p:par>
                  <p:par>
                    <p:cTn id="125" fill="hold">
                      <p:stCondLst>
                        <p:cond delay="indefinite"/>
                      </p:stCondLst>
                      <p:childTnLst>
                        <p:par>
                          <p:cTn id="126" fill="hold">
                            <p:stCondLst>
                              <p:cond delay="0"/>
                            </p:stCondLst>
                            <p:childTnLst>
                              <p:par>
                                <p:cTn id="127" presetID="6" presetClass="entr" presetSubtype="16" fill="hold" grpId="0" nodeType="clickEffect">
                                  <p:stCondLst>
                                    <p:cond delay="0"/>
                                  </p:stCondLst>
                                  <p:childTnLst>
                                    <p:set>
                                      <p:cBhvr>
                                        <p:cTn id="128" dur="1" fill="hold">
                                          <p:stCondLst>
                                            <p:cond delay="0"/>
                                          </p:stCondLst>
                                        </p:cTn>
                                        <p:tgtEl>
                                          <p:spTgt spid="16"/>
                                        </p:tgtEl>
                                        <p:attrNameLst>
                                          <p:attrName>style.visibility</p:attrName>
                                        </p:attrNameLst>
                                      </p:cBhvr>
                                      <p:to>
                                        <p:strVal val="visible"/>
                                      </p:to>
                                    </p:set>
                                    <p:animEffect transition="in" filter="circle(in)">
                                      <p:cBhvr>
                                        <p:cTn id="129" dur="2000"/>
                                        <p:tgtEl>
                                          <p:spTgt spid="16"/>
                                        </p:tgtEl>
                                      </p:cBhvr>
                                    </p:animEffect>
                                  </p:childTnLst>
                                </p:cTn>
                              </p:par>
                            </p:childTnLst>
                          </p:cTn>
                        </p:par>
                      </p:childTnLst>
                    </p:cTn>
                  </p:par>
                  <p:par>
                    <p:cTn id="130" fill="hold">
                      <p:stCondLst>
                        <p:cond delay="indefinite"/>
                      </p:stCondLst>
                      <p:childTnLst>
                        <p:par>
                          <p:cTn id="131" fill="hold">
                            <p:stCondLst>
                              <p:cond delay="0"/>
                            </p:stCondLst>
                            <p:childTnLst>
                              <p:par>
                                <p:cTn id="132" presetID="31" presetClass="entr" presetSubtype="0" fill="hold" nodeType="clickEffect">
                                  <p:stCondLst>
                                    <p:cond delay="0"/>
                                  </p:stCondLst>
                                  <p:childTnLst>
                                    <p:set>
                                      <p:cBhvr>
                                        <p:cTn id="133" dur="1" fill="hold">
                                          <p:stCondLst>
                                            <p:cond delay="0"/>
                                          </p:stCondLst>
                                        </p:cTn>
                                        <p:tgtEl>
                                          <p:spTgt spid="4"/>
                                        </p:tgtEl>
                                        <p:attrNameLst>
                                          <p:attrName>style.visibility</p:attrName>
                                        </p:attrNameLst>
                                      </p:cBhvr>
                                      <p:to>
                                        <p:strVal val="visible"/>
                                      </p:to>
                                    </p:set>
                                    <p:anim calcmode="lin" valueType="num">
                                      <p:cBhvr>
                                        <p:cTn id="134" dur="1000" fill="hold"/>
                                        <p:tgtEl>
                                          <p:spTgt spid="4"/>
                                        </p:tgtEl>
                                        <p:attrNameLst>
                                          <p:attrName>ppt_w</p:attrName>
                                        </p:attrNameLst>
                                      </p:cBhvr>
                                      <p:tavLst>
                                        <p:tav tm="0">
                                          <p:val>
                                            <p:fltVal val="0"/>
                                          </p:val>
                                        </p:tav>
                                        <p:tav tm="100000">
                                          <p:val>
                                            <p:strVal val="#ppt_w"/>
                                          </p:val>
                                        </p:tav>
                                      </p:tavLst>
                                    </p:anim>
                                    <p:anim calcmode="lin" valueType="num">
                                      <p:cBhvr>
                                        <p:cTn id="135" dur="1000" fill="hold"/>
                                        <p:tgtEl>
                                          <p:spTgt spid="4"/>
                                        </p:tgtEl>
                                        <p:attrNameLst>
                                          <p:attrName>ppt_h</p:attrName>
                                        </p:attrNameLst>
                                      </p:cBhvr>
                                      <p:tavLst>
                                        <p:tav tm="0">
                                          <p:val>
                                            <p:fltVal val="0"/>
                                          </p:val>
                                        </p:tav>
                                        <p:tav tm="100000">
                                          <p:val>
                                            <p:strVal val="#ppt_h"/>
                                          </p:val>
                                        </p:tav>
                                      </p:tavLst>
                                    </p:anim>
                                    <p:anim calcmode="lin" valueType="num">
                                      <p:cBhvr>
                                        <p:cTn id="136" dur="1000" fill="hold"/>
                                        <p:tgtEl>
                                          <p:spTgt spid="4"/>
                                        </p:tgtEl>
                                        <p:attrNameLst>
                                          <p:attrName>style.rotation</p:attrName>
                                        </p:attrNameLst>
                                      </p:cBhvr>
                                      <p:tavLst>
                                        <p:tav tm="0">
                                          <p:val>
                                            <p:fltVal val="90"/>
                                          </p:val>
                                        </p:tav>
                                        <p:tav tm="100000">
                                          <p:val>
                                            <p:fltVal val="0"/>
                                          </p:val>
                                        </p:tav>
                                      </p:tavLst>
                                    </p:anim>
                                    <p:animEffect transition="in" filter="fade">
                                      <p:cBhvr>
                                        <p:cTn id="137" dur="1000"/>
                                        <p:tgtEl>
                                          <p:spTgt spid="4"/>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nodeType="clickEffect">
                                  <p:stCondLst>
                                    <p:cond delay="0"/>
                                  </p:stCondLst>
                                  <p:childTnLst>
                                    <p:set>
                                      <p:cBhvr>
                                        <p:cTn id="141" dur="1" fill="hold">
                                          <p:stCondLst>
                                            <p:cond delay="0"/>
                                          </p:stCondLst>
                                        </p:cTn>
                                        <p:tgtEl>
                                          <p:spTgt spid="35"/>
                                        </p:tgtEl>
                                        <p:attrNameLst>
                                          <p:attrName>style.visibility</p:attrName>
                                        </p:attrNameLst>
                                      </p:cBhvr>
                                      <p:to>
                                        <p:strVal val="visible"/>
                                      </p:to>
                                    </p:set>
                                    <p:animEffect transition="in" filter="wipe(down)">
                                      <p:cBhvr>
                                        <p:cTn id="142" dur="500"/>
                                        <p:tgtEl>
                                          <p:spTgt spid="35"/>
                                        </p:tgtEl>
                                      </p:cBhvr>
                                    </p:animEffect>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14"/>
                                        </p:tgtEl>
                                        <p:attrNameLst>
                                          <p:attrName>style.visibility</p:attrName>
                                        </p:attrNameLst>
                                      </p:cBhvr>
                                      <p:to>
                                        <p:strVal val="visible"/>
                                      </p:to>
                                    </p:set>
                                    <p:animEffect transition="in" filter="fade">
                                      <p:cBhvr>
                                        <p:cTn id="147" dur="1000"/>
                                        <p:tgtEl>
                                          <p:spTgt spid="14"/>
                                        </p:tgtEl>
                                      </p:cBhvr>
                                    </p:animEffect>
                                    <p:anim calcmode="lin" valueType="num">
                                      <p:cBhvr>
                                        <p:cTn id="148" dur="1000" fill="hold"/>
                                        <p:tgtEl>
                                          <p:spTgt spid="14"/>
                                        </p:tgtEl>
                                        <p:attrNameLst>
                                          <p:attrName>ppt_x</p:attrName>
                                        </p:attrNameLst>
                                      </p:cBhvr>
                                      <p:tavLst>
                                        <p:tav tm="0">
                                          <p:val>
                                            <p:strVal val="#ppt_x"/>
                                          </p:val>
                                        </p:tav>
                                        <p:tav tm="100000">
                                          <p:val>
                                            <p:strVal val="#ppt_x"/>
                                          </p:val>
                                        </p:tav>
                                      </p:tavLst>
                                    </p:anim>
                                    <p:anim calcmode="lin" valueType="num">
                                      <p:cBhvr>
                                        <p:cTn id="1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nodeType="clickEffect">
                                  <p:stCondLst>
                                    <p:cond delay="0"/>
                                  </p:stCondLst>
                                  <p:childTnLst>
                                    <p:set>
                                      <p:cBhvr>
                                        <p:cTn id="153" dur="1" fill="hold">
                                          <p:stCondLst>
                                            <p:cond delay="0"/>
                                          </p:stCondLst>
                                        </p:cTn>
                                        <p:tgtEl>
                                          <p:spTgt spid="2"/>
                                        </p:tgtEl>
                                        <p:attrNameLst>
                                          <p:attrName>style.visibility</p:attrName>
                                        </p:attrNameLst>
                                      </p:cBhvr>
                                      <p:to>
                                        <p:strVal val="visible"/>
                                      </p:to>
                                    </p:set>
                                    <p:animEffect transition="in" filter="fade">
                                      <p:cBhvr>
                                        <p:cTn id="154" dur="1000"/>
                                        <p:tgtEl>
                                          <p:spTgt spid="2"/>
                                        </p:tgtEl>
                                      </p:cBhvr>
                                    </p:animEffect>
                                    <p:anim calcmode="lin" valueType="num">
                                      <p:cBhvr>
                                        <p:cTn id="155" dur="1000" fill="hold"/>
                                        <p:tgtEl>
                                          <p:spTgt spid="2"/>
                                        </p:tgtEl>
                                        <p:attrNameLst>
                                          <p:attrName>ppt_x</p:attrName>
                                        </p:attrNameLst>
                                      </p:cBhvr>
                                      <p:tavLst>
                                        <p:tav tm="0">
                                          <p:val>
                                            <p:strVal val="#ppt_x"/>
                                          </p:val>
                                        </p:tav>
                                        <p:tav tm="100000">
                                          <p:val>
                                            <p:strVal val="#ppt_x"/>
                                          </p:val>
                                        </p:tav>
                                      </p:tavLst>
                                    </p:anim>
                                    <p:anim calcmode="lin" valueType="num">
                                      <p:cBhvr>
                                        <p:cTn id="15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P spid="16"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3419872" y="3234737"/>
            <a:ext cx="3456384" cy="122413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smtClean="0">
                <a:latin typeface="Arial Rounded MT Bold" panose="020F0704030504030204" pitchFamily="34" charset="0"/>
              </a:rPr>
              <a:t>Valores</a:t>
            </a:r>
            <a:endParaRPr lang="en-US" sz="4000" dirty="0">
              <a:latin typeface="Arial Rounded MT Bold" panose="020F0704030504030204" pitchFamily="34" charset="0"/>
            </a:endParaRPr>
          </a:p>
        </p:txBody>
      </p:sp>
      <p:cxnSp>
        <p:nvCxnSpPr>
          <p:cNvPr id="4" name="3 Conector recto de flecha"/>
          <p:cNvCxnSpPr/>
          <p:nvPr/>
        </p:nvCxnSpPr>
        <p:spPr>
          <a:xfrm>
            <a:off x="2915816" y="2846878"/>
            <a:ext cx="674026" cy="582389"/>
          </a:xfrm>
          <a:prstGeom prst="straightConnector1">
            <a:avLst/>
          </a:prstGeom>
          <a:ln>
            <a:solidFill>
              <a:schemeClr val="bg2"/>
            </a:solidFill>
            <a:tailEnd type="arrow"/>
          </a:ln>
        </p:spPr>
        <p:style>
          <a:lnRef idx="3">
            <a:schemeClr val="accent1"/>
          </a:lnRef>
          <a:fillRef idx="0">
            <a:schemeClr val="accent1"/>
          </a:fillRef>
          <a:effectRef idx="2">
            <a:schemeClr val="accent1"/>
          </a:effectRef>
          <a:fontRef idx="minor">
            <a:schemeClr val="tx1"/>
          </a:fontRef>
        </p:style>
      </p:cxnSp>
      <p:sp>
        <p:nvSpPr>
          <p:cNvPr id="5" name="4 Elipse"/>
          <p:cNvSpPr/>
          <p:nvPr/>
        </p:nvSpPr>
        <p:spPr>
          <a:xfrm>
            <a:off x="4139774" y="1822921"/>
            <a:ext cx="1800200" cy="86409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Arial Rounded MT Bold" panose="020F0704030504030204" pitchFamily="34" charset="0"/>
              </a:rPr>
              <a:t>Actitud Reflexiva</a:t>
            </a:r>
            <a:endParaRPr lang="en-US" dirty="0">
              <a:latin typeface="Arial Rounded MT Bold" panose="020F0704030504030204" pitchFamily="34" charset="0"/>
            </a:endParaRPr>
          </a:p>
        </p:txBody>
      </p:sp>
      <p:sp>
        <p:nvSpPr>
          <p:cNvPr id="6" name="5 Elipse"/>
          <p:cNvSpPr/>
          <p:nvPr/>
        </p:nvSpPr>
        <p:spPr>
          <a:xfrm>
            <a:off x="6156176" y="2254969"/>
            <a:ext cx="2088232" cy="72008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Arial Rounded MT Bold" panose="020F0704030504030204" pitchFamily="34" charset="0"/>
              </a:rPr>
              <a:t>Respeto</a:t>
            </a:r>
            <a:endParaRPr lang="en-US" dirty="0">
              <a:latin typeface="Arial Rounded MT Bold" panose="020F0704030504030204" pitchFamily="34" charset="0"/>
            </a:endParaRPr>
          </a:p>
        </p:txBody>
      </p:sp>
      <p:sp>
        <p:nvSpPr>
          <p:cNvPr id="7" name="6 Elipse"/>
          <p:cNvSpPr/>
          <p:nvPr/>
        </p:nvSpPr>
        <p:spPr>
          <a:xfrm>
            <a:off x="6971744" y="3227543"/>
            <a:ext cx="2115234" cy="792088"/>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Arial Rounded MT Bold" panose="020F0704030504030204" pitchFamily="34" charset="0"/>
              </a:rPr>
              <a:t>Honestidad</a:t>
            </a:r>
            <a:endParaRPr lang="en-US" dirty="0">
              <a:latin typeface="Arial Rounded MT Bold" panose="020F0704030504030204" pitchFamily="34" charset="0"/>
            </a:endParaRPr>
          </a:p>
        </p:txBody>
      </p:sp>
      <p:sp>
        <p:nvSpPr>
          <p:cNvPr id="8" name="7 Elipse"/>
          <p:cNvSpPr/>
          <p:nvPr/>
        </p:nvSpPr>
        <p:spPr>
          <a:xfrm>
            <a:off x="6637730" y="4545957"/>
            <a:ext cx="2038726" cy="86409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Arial Rounded MT Bold" panose="020F0704030504030204" pitchFamily="34" charset="0"/>
              </a:rPr>
              <a:t>Autonomía</a:t>
            </a:r>
            <a:endParaRPr lang="en-US" dirty="0">
              <a:latin typeface="Arial Rounded MT Bold" panose="020F0704030504030204" pitchFamily="34" charset="0"/>
            </a:endParaRPr>
          </a:p>
        </p:txBody>
      </p:sp>
      <p:sp>
        <p:nvSpPr>
          <p:cNvPr id="9" name="8 Elipse"/>
          <p:cNvSpPr/>
          <p:nvPr/>
        </p:nvSpPr>
        <p:spPr>
          <a:xfrm>
            <a:off x="4139952" y="5085184"/>
            <a:ext cx="2016224" cy="86409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Arial Rounded MT Bold" panose="020F0704030504030204" pitchFamily="34" charset="0"/>
              </a:rPr>
              <a:t>Fiabilidad</a:t>
            </a:r>
            <a:endParaRPr lang="en-US" dirty="0">
              <a:latin typeface="Arial Rounded MT Bold" panose="020F0704030504030204" pitchFamily="34" charset="0"/>
            </a:endParaRPr>
          </a:p>
        </p:txBody>
      </p:sp>
      <p:sp>
        <p:nvSpPr>
          <p:cNvPr id="10" name="9 Elipse"/>
          <p:cNvSpPr/>
          <p:nvPr/>
        </p:nvSpPr>
        <p:spPr>
          <a:xfrm>
            <a:off x="1429602" y="4563469"/>
            <a:ext cx="2160240" cy="108012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Arial Rounded MT Bold" panose="020F0704030504030204" pitchFamily="34" charset="0"/>
              </a:rPr>
              <a:t>Amplitud de criterio</a:t>
            </a:r>
            <a:endParaRPr lang="en-US" dirty="0">
              <a:latin typeface="Arial Rounded MT Bold" panose="020F0704030504030204" pitchFamily="34" charset="0"/>
            </a:endParaRPr>
          </a:p>
        </p:txBody>
      </p:sp>
      <p:sp>
        <p:nvSpPr>
          <p:cNvPr id="11" name="10 Elipse"/>
          <p:cNvSpPr/>
          <p:nvPr/>
        </p:nvSpPr>
        <p:spPr>
          <a:xfrm>
            <a:off x="1151620" y="3429267"/>
            <a:ext cx="1764196" cy="72008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Arial Rounded MT Bold" panose="020F0704030504030204" pitchFamily="34" charset="0"/>
              </a:rPr>
              <a:t>Humildad</a:t>
            </a:r>
            <a:endParaRPr lang="en-US" dirty="0">
              <a:latin typeface="Arial Rounded MT Bold" panose="020F0704030504030204" pitchFamily="34" charset="0"/>
            </a:endParaRPr>
          </a:p>
        </p:txBody>
      </p:sp>
      <p:sp>
        <p:nvSpPr>
          <p:cNvPr id="12" name="11 Elipse"/>
          <p:cNvSpPr/>
          <p:nvPr/>
        </p:nvSpPr>
        <p:spPr>
          <a:xfrm>
            <a:off x="1547664" y="2095357"/>
            <a:ext cx="2160240" cy="72008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Arial Rounded MT Bold" panose="020F0704030504030204" pitchFamily="34" charset="0"/>
              </a:rPr>
              <a:t>Creatividad</a:t>
            </a:r>
            <a:endParaRPr lang="en-US" dirty="0">
              <a:latin typeface="Arial Rounded MT Bold" panose="020F0704030504030204" pitchFamily="34" charset="0"/>
            </a:endParaRPr>
          </a:p>
        </p:txBody>
      </p:sp>
      <p:sp>
        <p:nvSpPr>
          <p:cNvPr id="13" name="12 Rectángulo"/>
          <p:cNvSpPr/>
          <p:nvPr/>
        </p:nvSpPr>
        <p:spPr>
          <a:xfrm>
            <a:off x="5148064" y="439195"/>
            <a:ext cx="3528392" cy="122119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Arial Rounded MT Bold" panose="020F0704030504030204" pitchFamily="34" charset="0"/>
              </a:rPr>
              <a:t>Responsabilidad del docente con la formación integral del estudiante</a:t>
            </a:r>
            <a:endParaRPr lang="en-US" dirty="0">
              <a:latin typeface="Arial Rounded MT Bold" panose="020F0704030504030204" pitchFamily="34" charset="0"/>
            </a:endParaRPr>
          </a:p>
        </p:txBody>
      </p:sp>
      <p:sp>
        <p:nvSpPr>
          <p:cNvPr id="14" name="13 CuadroTexto"/>
          <p:cNvSpPr txBox="1"/>
          <p:nvPr/>
        </p:nvSpPr>
        <p:spPr>
          <a:xfrm>
            <a:off x="1043608" y="943338"/>
            <a:ext cx="2376264" cy="954107"/>
          </a:xfrm>
          <a:prstGeom prst="rect">
            <a:avLst/>
          </a:prstGeom>
          <a:noFill/>
        </p:spPr>
        <p:txBody>
          <a:bodyPr wrap="square" rtlCol="0">
            <a:spAutoFit/>
          </a:bodyPr>
          <a:lstStyle/>
          <a:p>
            <a:pPr algn="ctr"/>
            <a:r>
              <a:rPr lang="es-MX" sz="2800" dirty="0" smtClean="0">
                <a:solidFill>
                  <a:schemeClr val="bg1"/>
                </a:solidFill>
                <a:latin typeface="Arial Rounded MT Bold" panose="020F0704030504030204" pitchFamily="34" charset="0"/>
                <a:cs typeface="Arial" panose="020B0604020202020204" pitchFamily="34" charset="0"/>
              </a:rPr>
              <a:t>Identidad del docente</a:t>
            </a:r>
            <a:endParaRPr lang="en-US" sz="2800" dirty="0">
              <a:solidFill>
                <a:schemeClr val="bg1"/>
              </a:solidFill>
              <a:latin typeface="Arial Rounded MT Bold" panose="020F0704030504030204" pitchFamily="34" charset="0"/>
              <a:cs typeface="Arial" panose="020B0604020202020204" pitchFamily="34" charset="0"/>
            </a:endParaRPr>
          </a:p>
        </p:txBody>
      </p:sp>
      <p:cxnSp>
        <p:nvCxnSpPr>
          <p:cNvPr id="16" name="15 Conector recto de flecha"/>
          <p:cNvCxnSpPr/>
          <p:nvPr/>
        </p:nvCxnSpPr>
        <p:spPr>
          <a:xfrm>
            <a:off x="3203848" y="1196752"/>
            <a:ext cx="1872208" cy="0"/>
          </a:xfrm>
          <a:prstGeom prst="straightConnector1">
            <a:avLst/>
          </a:prstGeom>
          <a:ln>
            <a:solidFill>
              <a:schemeClr val="bg2"/>
            </a:solidFill>
            <a:tailEnd type="arrow"/>
          </a:ln>
        </p:spPr>
        <p:style>
          <a:lnRef idx="3">
            <a:schemeClr val="accent1"/>
          </a:lnRef>
          <a:fillRef idx="0">
            <a:schemeClr val="accent1"/>
          </a:fillRef>
          <a:effectRef idx="2">
            <a:schemeClr val="accent1"/>
          </a:effectRef>
          <a:fontRef idx="minor">
            <a:schemeClr val="tx1"/>
          </a:fontRef>
        </p:style>
      </p:cxnSp>
      <p:cxnSp>
        <p:nvCxnSpPr>
          <p:cNvPr id="21" name="20 Conector recto de flecha"/>
          <p:cNvCxnSpPr/>
          <p:nvPr/>
        </p:nvCxnSpPr>
        <p:spPr>
          <a:xfrm>
            <a:off x="5039874" y="2718772"/>
            <a:ext cx="0" cy="419300"/>
          </a:xfrm>
          <a:prstGeom prst="straightConnector1">
            <a:avLst/>
          </a:prstGeom>
          <a:ln>
            <a:solidFill>
              <a:schemeClr val="bg2"/>
            </a:solidFill>
            <a:tailEnd type="arrow"/>
          </a:ln>
        </p:spPr>
        <p:style>
          <a:lnRef idx="3">
            <a:schemeClr val="accent1"/>
          </a:lnRef>
          <a:fillRef idx="0">
            <a:schemeClr val="accent1"/>
          </a:fillRef>
          <a:effectRef idx="2">
            <a:schemeClr val="accent1"/>
          </a:effectRef>
          <a:fontRef idx="minor">
            <a:schemeClr val="tx1"/>
          </a:fontRef>
        </p:style>
      </p:cxnSp>
      <p:cxnSp>
        <p:nvCxnSpPr>
          <p:cNvPr id="23" name="22 Conector recto de flecha"/>
          <p:cNvCxnSpPr>
            <a:stCxn id="6" idx="3"/>
          </p:cNvCxnSpPr>
          <p:nvPr/>
        </p:nvCxnSpPr>
        <p:spPr>
          <a:xfrm flipH="1">
            <a:off x="6156176" y="2869596"/>
            <a:ext cx="305814" cy="268476"/>
          </a:xfrm>
          <a:prstGeom prst="straightConnector1">
            <a:avLst/>
          </a:prstGeom>
          <a:ln>
            <a:solidFill>
              <a:schemeClr val="bg2"/>
            </a:solidFill>
            <a:tailEnd type="arrow"/>
          </a:ln>
        </p:spPr>
        <p:style>
          <a:lnRef idx="3">
            <a:schemeClr val="accent1"/>
          </a:lnRef>
          <a:fillRef idx="0">
            <a:schemeClr val="accent1"/>
          </a:fillRef>
          <a:effectRef idx="2">
            <a:schemeClr val="accent1"/>
          </a:effectRef>
          <a:fontRef idx="minor">
            <a:schemeClr val="tx1"/>
          </a:fontRef>
        </p:style>
      </p:cxnSp>
      <p:cxnSp>
        <p:nvCxnSpPr>
          <p:cNvPr id="25" name="24 Conector recto de flecha"/>
          <p:cNvCxnSpPr/>
          <p:nvPr/>
        </p:nvCxnSpPr>
        <p:spPr>
          <a:xfrm flipH="1">
            <a:off x="6637730" y="3429267"/>
            <a:ext cx="334014" cy="0"/>
          </a:xfrm>
          <a:prstGeom prst="straightConnector1">
            <a:avLst/>
          </a:prstGeom>
          <a:ln>
            <a:solidFill>
              <a:schemeClr val="bg2"/>
            </a:solidFill>
            <a:tailEnd type="arrow"/>
          </a:ln>
        </p:spPr>
        <p:style>
          <a:lnRef idx="3">
            <a:schemeClr val="accent1"/>
          </a:lnRef>
          <a:fillRef idx="0">
            <a:schemeClr val="accent1"/>
          </a:fillRef>
          <a:effectRef idx="2">
            <a:schemeClr val="accent1"/>
          </a:effectRef>
          <a:fontRef idx="minor">
            <a:schemeClr val="tx1"/>
          </a:fontRef>
        </p:style>
      </p:cxnSp>
      <p:cxnSp>
        <p:nvCxnSpPr>
          <p:cNvPr id="27" name="26 Conector recto de flecha"/>
          <p:cNvCxnSpPr/>
          <p:nvPr/>
        </p:nvCxnSpPr>
        <p:spPr>
          <a:xfrm flipH="1" flipV="1">
            <a:off x="6637730" y="4293096"/>
            <a:ext cx="238526" cy="270373"/>
          </a:xfrm>
          <a:prstGeom prst="straightConnector1">
            <a:avLst/>
          </a:prstGeom>
          <a:ln>
            <a:solidFill>
              <a:schemeClr val="bg2"/>
            </a:solidFill>
            <a:tailEnd type="arrow"/>
          </a:ln>
        </p:spPr>
        <p:style>
          <a:lnRef idx="3">
            <a:schemeClr val="accent1"/>
          </a:lnRef>
          <a:fillRef idx="0">
            <a:schemeClr val="accent1"/>
          </a:fillRef>
          <a:effectRef idx="2">
            <a:schemeClr val="accent1"/>
          </a:effectRef>
          <a:fontRef idx="minor">
            <a:schemeClr val="tx1"/>
          </a:fontRef>
        </p:style>
      </p:cxnSp>
      <p:cxnSp>
        <p:nvCxnSpPr>
          <p:cNvPr id="29" name="28 Conector recto de flecha"/>
          <p:cNvCxnSpPr/>
          <p:nvPr/>
        </p:nvCxnSpPr>
        <p:spPr>
          <a:xfrm flipV="1">
            <a:off x="5039874" y="4545957"/>
            <a:ext cx="0" cy="432048"/>
          </a:xfrm>
          <a:prstGeom prst="straightConnector1">
            <a:avLst/>
          </a:prstGeom>
          <a:ln>
            <a:solidFill>
              <a:schemeClr val="bg2"/>
            </a:solidFill>
            <a:tailEnd type="arrow"/>
          </a:ln>
        </p:spPr>
        <p:style>
          <a:lnRef idx="3">
            <a:schemeClr val="accent1"/>
          </a:lnRef>
          <a:fillRef idx="0">
            <a:schemeClr val="accent1"/>
          </a:fillRef>
          <a:effectRef idx="2">
            <a:schemeClr val="accent1"/>
          </a:effectRef>
          <a:fontRef idx="minor">
            <a:schemeClr val="tx1"/>
          </a:fontRef>
        </p:style>
      </p:cxnSp>
      <p:cxnSp>
        <p:nvCxnSpPr>
          <p:cNvPr id="31" name="30 Conector recto de flecha"/>
          <p:cNvCxnSpPr/>
          <p:nvPr/>
        </p:nvCxnSpPr>
        <p:spPr>
          <a:xfrm flipV="1">
            <a:off x="3252829" y="4293096"/>
            <a:ext cx="337013" cy="252861"/>
          </a:xfrm>
          <a:prstGeom prst="straightConnector1">
            <a:avLst/>
          </a:prstGeom>
          <a:ln>
            <a:solidFill>
              <a:schemeClr val="bg2"/>
            </a:solidFill>
            <a:tailEnd type="arrow"/>
          </a:ln>
        </p:spPr>
        <p:style>
          <a:lnRef idx="3">
            <a:schemeClr val="accent1"/>
          </a:lnRef>
          <a:fillRef idx="0">
            <a:schemeClr val="accent1"/>
          </a:fillRef>
          <a:effectRef idx="2">
            <a:schemeClr val="accent1"/>
          </a:effectRef>
          <a:fontRef idx="minor">
            <a:schemeClr val="tx1"/>
          </a:fontRef>
        </p:style>
      </p:cxnSp>
      <p:cxnSp>
        <p:nvCxnSpPr>
          <p:cNvPr id="33" name="32 Conector recto de flecha"/>
          <p:cNvCxnSpPr/>
          <p:nvPr/>
        </p:nvCxnSpPr>
        <p:spPr>
          <a:xfrm>
            <a:off x="2915816" y="3783003"/>
            <a:ext cx="504056" cy="0"/>
          </a:xfrm>
          <a:prstGeom prst="straightConnector1">
            <a:avLst/>
          </a:prstGeom>
          <a:ln>
            <a:solidFill>
              <a:schemeClr val="bg2"/>
            </a:solidFill>
            <a:tailEnd type="arrow"/>
          </a:ln>
        </p:spPr>
        <p:style>
          <a:lnRef idx="3">
            <a:schemeClr val="accent1"/>
          </a:lnRef>
          <a:fillRef idx="0">
            <a:schemeClr val="accent1"/>
          </a:fillRef>
          <a:effectRef idx="2">
            <a:schemeClr val="accent1"/>
          </a:effectRef>
          <a:fontRef idx="minor">
            <a:schemeClr val="tx1"/>
          </a:fontRef>
        </p:style>
      </p:cxnSp>
      <p:pic>
        <p:nvPicPr>
          <p:cNvPr id="2050" name="Picture 2" descr="C:\Users\Hilda Fher\AppData\Local\Microsoft\Windows\Temporary Internet Files\Content.IE5\GSK9OMA4\MC9002792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88400"/>
            <a:ext cx="1520647" cy="181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655875"/>
      </p:ext>
    </p:extLst>
  </p:cSld>
  <p:clrMapOvr>
    <a:masterClrMapping/>
  </p:clrMapOvr>
  <mc:AlternateContent xmlns:mc="http://schemas.openxmlformats.org/markup-compatibility/2006" xmlns:p14="http://schemas.microsoft.com/office/powerpoint/2010/main">
    <mc:Choice Requires="p14">
      <p:transition spd="slow" p14:dur="3400" advClick="0" advTm="300">
        <p14:reveal/>
      </p:transition>
    </mc:Choice>
    <mc:Fallback xmlns="">
      <p:transition spd="slow" advClick="0" advTm="3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ircle(in)">
                                      <p:cBhvr>
                                        <p:cTn id="46" dur="2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randombar(horizontal)">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fltVal val="0"/>
                                          </p:val>
                                        </p:tav>
                                        <p:tav tm="100000">
                                          <p:val>
                                            <p:strVal val="#ppt_w"/>
                                          </p:val>
                                        </p:tav>
                                      </p:tavLst>
                                    </p:anim>
                                    <p:anim calcmode="lin" valueType="num">
                                      <p:cBhvr>
                                        <p:cTn id="67" dur="1000" fill="hold"/>
                                        <p:tgtEl>
                                          <p:spTgt spid="9"/>
                                        </p:tgtEl>
                                        <p:attrNameLst>
                                          <p:attrName>ppt_h</p:attrName>
                                        </p:attrNameLst>
                                      </p:cBhvr>
                                      <p:tavLst>
                                        <p:tav tm="0">
                                          <p:val>
                                            <p:fltVal val="0"/>
                                          </p:val>
                                        </p:tav>
                                        <p:tav tm="100000">
                                          <p:val>
                                            <p:strVal val="#ppt_h"/>
                                          </p:val>
                                        </p:tav>
                                      </p:tavLst>
                                    </p:anim>
                                    <p:anim calcmode="lin" valueType="num">
                                      <p:cBhvr>
                                        <p:cTn id="68" dur="1000" fill="hold"/>
                                        <p:tgtEl>
                                          <p:spTgt spid="9"/>
                                        </p:tgtEl>
                                        <p:attrNameLst>
                                          <p:attrName>style.rotation</p:attrName>
                                        </p:attrNameLst>
                                      </p:cBhvr>
                                      <p:tavLst>
                                        <p:tav tm="0">
                                          <p:val>
                                            <p:fltVal val="90"/>
                                          </p:val>
                                        </p:tav>
                                        <p:tav tm="100000">
                                          <p:val>
                                            <p:fltVal val="0"/>
                                          </p:val>
                                        </p:tav>
                                      </p:tavLst>
                                    </p:anim>
                                    <p:animEffect transition="in" filter="fade">
                                      <p:cBhvr>
                                        <p:cTn id="69" dur="10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45" presetClass="entr" presetSubtype="0"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2000"/>
                                        <p:tgtEl>
                                          <p:spTgt spid="11"/>
                                        </p:tgtEl>
                                      </p:cBhvr>
                                    </p:animEffect>
                                    <p:anim calcmode="lin" valueType="num">
                                      <p:cBhvr>
                                        <p:cTn id="92" dur="2000" fill="hold"/>
                                        <p:tgtEl>
                                          <p:spTgt spid="11"/>
                                        </p:tgtEl>
                                        <p:attrNameLst>
                                          <p:attrName>ppt_w</p:attrName>
                                        </p:attrNameLst>
                                      </p:cBhvr>
                                      <p:tavLst>
                                        <p:tav tm="0" fmla="#ppt_w*sin(2.5*pi*$)">
                                          <p:val>
                                            <p:fltVal val="0"/>
                                          </p:val>
                                        </p:tav>
                                        <p:tav tm="100000">
                                          <p:val>
                                            <p:fltVal val="1"/>
                                          </p:val>
                                        </p:tav>
                                      </p:tavLst>
                                    </p:anim>
                                    <p:anim calcmode="lin" valueType="num">
                                      <p:cBhvr>
                                        <p:cTn id="93"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500"/>
                                        <p:tgtEl>
                                          <p:spTgt spid="33"/>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1000" fill="hold"/>
                                        <p:tgtEl>
                                          <p:spTgt spid="14"/>
                                        </p:tgtEl>
                                        <p:attrNameLst>
                                          <p:attrName>ppt_w</p:attrName>
                                        </p:attrNameLst>
                                      </p:cBhvr>
                                      <p:tavLst>
                                        <p:tav tm="0">
                                          <p:val>
                                            <p:fltVal val="0"/>
                                          </p:val>
                                        </p:tav>
                                        <p:tav tm="100000">
                                          <p:val>
                                            <p:strVal val="#ppt_w"/>
                                          </p:val>
                                        </p:tav>
                                      </p:tavLst>
                                    </p:anim>
                                    <p:anim calcmode="lin" valueType="num">
                                      <p:cBhvr>
                                        <p:cTn id="104" dur="1000" fill="hold"/>
                                        <p:tgtEl>
                                          <p:spTgt spid="14"/>
                                        </p:tgtEl>
                                        <p:attrNameLst>
                                          <p:attrName>ppt_h</p:attrName>
                                        </p:attrNameLst>
                                      </p:cBhvr>
                                      <p:tavLst>
                                        <p:tav tm="0">
                                          <p:val>
                                            <p:fltVal val="0"/>
                                          </p:val>
                                        </p:tav>
                                        <p:tav tm="100000">
                                          <p:val>
                                            <p:strVal val="#ppt_h"/>
                                          </p:val>
                                        </p:tav>
                                      </p:tavLst>
                                    </p:anim>
                                    <p:anim calcmode="lin" valueType="num">
                                      <p:cBhvr>
                                        <p:cTn id="105" dur="1000" fill="hold"/>
                                        <p:tgtEl>
                                          <p:spTgt spid="14"/>
                                        </p:tgtEl>
                                        <p:attrNameLst>
                                          <p:attrName>style.rotation</p:attrName>
                                        </p:attrNameLst>
                                      </p:cBhvr>
                                      <p:tavLst>
                                        <p:tav tm="0">
                                          <p:val>
                                            <p:fltVal val="90"/>
                                          </p:val>
                                        </p:tav>
                                        <p:tav tm="100000">
                                          <p:val>
                                            <p:fltVal val="0"/>
                                          </p:val>
                                        </p:tav>
                                      </p:tavLst>
                                    </p:anim>
                                    <p:animEffect transition="in" filter="fade">
                                      <p:cBhvr>
                                        <p:cTn id="106" dur="10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14" presetClass="entr" presetSubtype="10" fill="hold" nodeType="clickEffect">
                                  <p:stCondLst>
                                    <p:cond delay="0"/>
                                  </p:stCondLst>
                                  <p:childTnLst>
                                    <p:set>
                                      <p:cBhvr>
                                        <p:cTn id="110" dur="1" fill="hold">
                                          <p:stCondLst>
                                            <p:cond delay="0"/>
                                          </p:stCondLst>
                                        </p:cTn>
                                        <p:tgtEl>
                                          <p:spTgt spid="16"/>
                                        </p:tgtEl>
                                        <p:attrNameLst>
                                          <p:attrName>style.visibility</p:attrName>
                                        </p:attrNameLst>
                                      </p:cBhvr>
                                      <p:to>
                                        <p:strVal val="visible"/>
                                      </p:to>
                                    </p:set>
                                    <p:animEffect transition="in" filter="randombar(horizontal)">
                                      <p:cBhvr>
                                        <p:cTn id="111" dur="500"/>
                                        <p:tgtEl>
                                          <p:spTgt spid="16"/>
                                        </p:tgtEl>
                                      </p:cBhvr>
                                    </p:animEffect>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13"/>
                                        </p:tgtEl>
                                        <p:attrNameLst>
                                          <p:attrName>style.visibility</p:attrName>
                                        </p:attrNameLst>
                                      </p:cBhvr>
                                      <p:to>
                                        <p:strVal val="visible"/>
                                      </p:to>
                                    </p:set>
                                    <p:animEffect transition="in" filter="fade">
                                      <p:cBhvr>
                                        <p:cTn id="116" dur="1000"/>
                                        <p:tgtEl>
                                          <p:spTgt spid="13"/>
                                        </p:tgtEl>
                                      </p:cBhvr>
                                    </p:animEffect>
                                    <p:anim calcmode="lin" valueType="num">
                                      <p:cBhvr>
                                        <p:cTn id="117" dur="1000" fill="hold"/>
                                        <p:tgtEl>
                                          <p:spTgt spid="13"/>
                                        </p:tgtEl>
                                        <p:attrNameLst>
                                          <p:attrName>ppt_x</p:attrName>
                                        </p:attrNameLst>
                                      </p:cBhvr>
                                      <p:tavLst>
                                        <p:tav tm="0">
                                          <p:val>
                                            <p:strVal val="#ppt_x"/>
                                          </p:val>
                                        </p:tav>
                                        <p:tav tm="100000">
                                          <p:val>
                                            <p:strVal val="#ppt_x"/>
                                          </p:val>
                                        </p:tav>
                                      </p:tavLst>
                                    </p:anim>
                                    <p:anim calcmode="lin" valueType="num">
                                      <p:cBhvr>
                                        <p:cTn id="1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77789">
            <a:off x="5675582" y="697629"/>
            <a:ext cx="3371878" cy="1945952"/>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82655">
            <a:off x="2551747" y="1728682"/>
            <a:ext cx="3826754" cy="3352446"/>
          </a:xfrm>
          <a:prstGeom prst="rect">
            <a:avLst/>
          </a:prstGeom>
        </p:spPr>
      </p:pic>
      <p:sp>
        <p:nvSpPr>
          <p:cNvPr id="7" name="6 CuadroTexto"/>
          <p:cNvSpPr txBox="1"/>
          <p:nvPr/>
        </p:nvSpPr>
        <p:spPr>
          <a:xfrm rot="21371555">
            <a:off x="189414" y="251449"/>
            <a:ext cx="6768752" cy="523220"/>
          </a:xfrm>
          <a:prstGeom prst="rect">
            <a:avLst/>
          </a:prstGeom>
          <a:noFill/>
        </p:spPr>
        <p:txBody>
          <a:bodyPr wrap="square" rtlCol="0">
            <a:spAutoFit/>
          </a:bodyPr>
          <a:lstStyle/>
          <a:p>
            <a:r>
              <a:rPr lang="es-MX" sz="2800" dirty="0" smtClean="0">
                <a:latin typeface="Arial Rounded MT Bold" panose="020F0704030504030204" pitchFamily="34" charset="0"/>
              </a:rPr>
              <a:t>La Construcción Cultural del docente</a:t>
            </a:r>
            <a:endParaRPr lang="en-US" sz="2800" dirty="0">
              <a:latin typeface="Arial Rounded MT Bold" panose="020F0704030504030204" pitchFamily="34" charset="0"/>
            </a:endParaRPr>
          </a:p>
        </p:txBody>
      </p:sp>
      <p:sp>
        <p:nvSpPr>
          <p:cNvPr id="8" name="7 Rectángulo"/>
          <p:cNvSpPr/>
          <p:nvPr/>
        </p:nvSpPr>
        <p:spPr>
          <a:xfrm rot="246349">
            <a:off x="0" y="1007008"/>
            <a:ext cx="2555776" cy="2554545"/>
          </a:xfrm>
          <a:prstGeom prst="rect">
            <a:avLst/>
          </a:prstGeom>
        </p:spPr>
        <p:txBody>
          <a:bodyPr wrap="square">
            <a:spAutoFit/>
          </a:bodyPr>
          <a:lstStyle/>
          <a:p>
            <a:pPr lvl="0" algn="ctr"/>
            <a:r>
              <a:rPr lang="es-ES" sz="1600" dirty="0">
                <a:solidFill>
                  <a:prstClr val="black"/>
                </a:solidFill>
                <a:latin typeface="Arial Rounded MT Bold" panose="020F0704030504030204" pitchFamily="34" charset="0"/>
              </a:rPr>
              <a:t>La necesidad de entender a la educación en su papel tradicional de conocimientos y cultura, pasa por entender los lenguajes, los contenidos y las metodologías que se deben emplear</a:t>
            </a:r>
            <a:endParaRPr lang="en-US" sz="1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606149435"/>
      </p:ext>
    </p:extLst>
  </p:cSld>
  <p:clrMapOvr>
    <a:masterClrMapping/>
  </p:clrMapOvr>
  <mc:AlternateContent xmlns:mc="http://schemas.openxmlformats.org/markup-compatibility/2006" xmlns:p14="http://schemas.microsoft.com/office/powerpoint/2010/main">
    <mc:Choice Requires="p14">
      <p:transition spd="slow" p14:dur="1600" advClick="0" advTm="300">
        <p14:prism isInverted="1"/>
      </p:transition>
    </mc:Choice>
    <mc:Fallback xmlns="">
      <p:transition spd="slow" advClick="0" advTm="3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4664"/>
            <a:ext cx="7812360" cy="4610879"/>
          </a:xfrm>
          <a:prstGeom prst="rect">
            <a:avLst/>
          </a:prstGeom>
        </p:spPr>
      </p:pic>
      <p:pic>
        <p:nvPicPr>
          <p:cNvPr id="1026" name="Picture 2" descr="C:\Users\Hilda Fher\AppData\Local\Microsoft\Windows\Temporary Internet Files\Content.IE5\GSK9OMA4\MC9003341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3933056"/>
            <a:ext cx="1127455" cy="182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137447"/>
      </p:ext>
    </p:extLst>
  </p:cSld>
  <p:clrMapOvr>
    <a:masterClrMapping/>
  </p:clrMapOvr>
  <mc:AlternateContent xmlns:mc="http://schemas.openxmlformats.org/markup-compatibility/2006" xmlns:p14="http://schemas.microsoft.com/office/powerpoint/2010/main">
    <mc:Choice Requires="p14">
      <p:transition spd="slow" p14:dur="1200" advClick="0" advTm="300">
        <p14:flip dir="r"/>
      </p:transition>
    </mc:Choice>
    <mc:Fallback xmlns="">
      <p:transition spd="slow" advClick="0" advTm="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2 CuadroTexto"/>
          <p:cNvSpPr txBox="1"/>
          <p:nvPr/>
        </p:nvSpPr>
        <p:spPr>
          <a:xfrm rot="21212507">
            <a:off x="1994941" y="3937112"/>
            <a:ext cx="3600400" cy="1754326"/>
          </a:xfrm>
          <a:prstGeom prst="rect">
            <a:avLst/>
          </a:prstGeom>
          <a:noFill/>
        </p:spPr>
        <p:txBody>
          <a:bodyPr wrap="square" rtlCol="0">
            <a:spAutoFit/>
          </a:bodyPr>
          <a:lstStyle/>
          <a:p>
            <a:pPr algn="ctr"/>
            <a:r>
              <a:rPr lang="es-ES" dirty="0" smtClean="0">
                <a:gradFill>
                  <a:gsLst>
                    <a:gs pos="74000">
                      <a:schemeClr val="tx1"/>
                    </a:gs>
                    <a:gs pos="100000">
                      <a:schemeClr val="accent1">
                        <a:tint val="23500"/>
                        <a:satMod val="160000"/>
                      </a:schemeClr>
                    </a:gs>
                  </a:gsLst>
                  <a:lin ang="5400000" scaled="0"/>
                </a:gradFill>
                <a:latin typeface="Arial Rounded MT Bold" panose="020F0704030504030204" pitchFamily="34" charset="0"/>
                <a:cs typeface="Arial" panose="020B0604020202020204" pitchFamily="34" charset="0"/>
              </a:rPr>
              <a:t>Dentro </a:t>
            </a:r>
            <a:r>
              <a:rPr lang="es-ES" dirty="0">
                <a:gradFill>
                  <a:gsLst>
                    <a:gs pos="74000">
                      <a:schemeClr val="tx1"/>
                    </a:gs>
                    <a:gs pos="100000">
                      <a:schemeClr val="accent1">
                        <a:tint val="23500"/>
                        <a:satMod val="160000"/>
                      </a:schemeClr>
                    </a:gs>
                  </a:gsLst>
                  <a:lin ang="5400000" scaled="0"/>
                </a:gradFill>
                <a:latin typeface="Arial Rounded MT Bold" panose="020F0704030504030204" pitchFamily="34" charset="0"/>
                <a:cs typeface="Arial" panose="020B0604020202020204" pitchFamily="34" charset="0"/>
              </a:rPr>
              <a:t>de las sociedades primitivas, se destaca las características de la función docente </a:t>
            </a:r>
            <a:r>
              <a:rPr lang="es-ES" dirty="0" smtClean="0">
                <a:gradFill>
                  <a:gsLst>
                    <a:gs pos="74000">
                      <a:schemeClr val="tx1"/>
                    </a:gs>
                    <a:gs pos="100000">
                      <a:schemeClr val="accent1">
                        <a:tint val="23500"/>
                        <a:satMod val="160000"/>
                      </a:schemeClr>
                    </a:gs>
                  </a:gsLst>
                  <a:lin ang="5400000" scaled="0"/>
                </a:gradFill>
                <a:latin typeface="Arial Rounded MT Bold" panose="020F0704030504030204" pitchFamily="34" charset="0"/>
                <a:cs typeface="Arial" panose="020B0604020202020204" pitchFamily="34" charset="0"/>
              </a:rPr>
              <a:t>en Mesopotamia,</a:t>
            </a:r>
            <a:r>
              <a:rPr lang="es-ES" dirty="0">
                <a:gradFill>
                  <a:gsLst>
                    <a:gs pos="74000">
                      <a:schemeClr val="tx1"/>
                    </a:gs>
                    <a:gs pos="100000">
                      <a:schemeClr val="accent1">
                        <a:tint val="23500"/>
                        <a:satMod val="160000"/>
                      </a:schemeClr>
                    </a:gs>
                  </a:gsLst>
                  <a:lin ang="5400000" scaled="0"/>
                </a:gradFill>
                <a:latin typeface="Arial Rounded MT Bold" panose="020F0704030504030204" pitchFamily="34" charset="0"/>
                <a:cs typeface="Arial" panose="020B0604020202020204" pitchFamily="34" charset="0"/>
              </a:rPr>
              <a:t> Egipto, Grecia, Roma y la Edad Media.</a:t>
            </a:r>
            <a:endParaRPr lang="en-US" dirty="0">
              <a:gradFill>
                <a:gsLst>
                  <a:gs pos="74000">
                    <a:schemeClr val="tx1"/>
                  </a:gs>
                  <a:gs pos="100000">
                    <a:schemeClr val="accent1">
                      <a:tint val="23500"/>
                      <a:satMod val="160000"/>
                    </a:schemeClr>
                  </a:gs>
                </a:gsLst>
                <a:lin ang="5400000" scaled="0"/>
              </a:gradFill>
              <a:latin typeface="Arial Rounded MT Bold" panose="020F0704030504030204" pitchFamily="34" charset="0"/>
              <a:cs typeface="Arial" panose="020B0604020202020204" pitchFamily="34" charset="0"/>
            </a:endParaRPr>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19555">
            <a:off x="5534728" y="3248296"/>
            <a:ext cx="3390107" cy="3390107"/>
          </a:xfrm>
          <a:prstGeom prst="rect">
            <a:avLst/>
          </a:prstGeom>
          <a:ln>
            <a:noFill/>
          </a:ln>
          <a:effectLst>
            <a:softEdge rad="112500"/>
          </a:effectLst>
        </p:spPr>
      </p:pic>
      <p:sp>
        <p:nvSpPr>
          <p:cNvPr id="5" name="4 CuadroTexto"/>
          <p:cNvSpPr txBox="1"/>
          <p:nvPr/>
        </p:nvSpPr>
        <p:spPr>
          <a:xfrm rot="20912896">
            <a:off x="6047331" y="3847745"/>
            <a:ext cx="1440161" cy="1231106"/>
          </a:xfrm>
          <a:prstGeom prst="rect">
            <a:avLst/>
          </a:prstGeom>
          <a:noFill/>
        </p:spPr>
        <p:txBody>
          <a:bodyPr wrap="square" rtlCol="0">
            <a:spAutoFit/>
          </a:bodyPr>
          <a:lstStyle/>
          <a:p>
            <a:pPr algn="ctr"/>
            <a:r>
              <a:rPr lang="es-ES" sz="1200" dirty="0" smtClean="0">
                <a:solidFill>
                  <a:schemeClr val="bg1"/>
                </a:solidFill>
                <a:latin typeface="Arial" panose="020B0604020202020204" pitchFamily="34" charset="0"/>
                <a:cs typeface="Arial" panose="020B0604020202020204" pitchFamily="34" charset="0"/>
              </a:rPr>
              <a:t>La función</a:t>
            </a:r>
            <a:r>
              <a:rPr lang="es-ES" sz="1200" b="1" dirty="0" smtClean="0">
                <a:solidFill>
                  <a:schemeClr val="bg1"/>
                </a:solidFill>
                <a:latin typeface="Arial" panose="020B0604020202020204" pitchFamily="34" charset="0"/>
                <a:cs typeface="Arial" panose="020B0604020202020204" pitchFamily="34" charset="0"/>
              </a:rPr>
              <a:t> </a:t>
            </a:r>
            <a:r>
              <a:rPr lang="es-ES" sz="1200" dirty="0" smtClean="0">
                <a:solidFill>
                  <a:schemeClr val="bg1"/>
                </a:solidFill>
                <a:latin typeface="Arial" panose="020B0604020202020204" pitchFamily="34" charset="0"/>
                <a:cs typeface="Arial" panose="020B0604020202020204" pitchFamily="34" charset="0"/>
              </a:rPr>
              <a:t>docente empieza desde las sociedades primitivas hasta finales del s. XIX</a:t>
            </a:r>
            <a:r>
              <a:rPr lang="es-ES" sz="1400" dirty="0" smtClean="0">
                <a:latin typeface="Arial" panose="020B0604020202020204" pitchFamily="34" charset="0"/>
                <a:cs typeface="Arial" panose="020B0604020202020204" pitchFamily="34" charset="0"/>
              </a:rPr>
              <a:t>. </a:t>
            </a:r>
            <a:endParaRPr lang="en-US" sz="1400" dirty="0"/>
          </a:p>
        </p:txBody>
      </p:sp>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30692">
            <a:off x="146003" y="178077"/>
            <a:ext cx="5870033" cy="3546660"/>
          </a:xfrm>
          <a:prstGeom prst="rect">
            <a:avLst/>
          </a:prstGeom>
          <a:ln>
            <a:noFill/>
          </a:ln>
          <a:effectLst>
            <a:softEdge rad="112500"/>
          </a:effectLst>
        </p:spPr>
      </p:pic>
      <p:sp>
        <p:nvSpPr>
          <p:cNvPr id="8" name="7 CuadroTexto"/>
          <p:cNvSpPr txBox="1"/>
          <p:nvPr/>
        </p:nvSpPr>
        <p:spPr>
          <a:xfrm rot="238658">
            <a:off x="5938447" y="89329"/>
            <a:ext cx="3231748" cy="1384995"/>
          </a:xfrm>
          <a:prstGeom prst="rect">
            <a:avLst/>
          </a:prstGeom>
          <a:noFill/>
        </p:spPr>
        <p:txBody>
          <a:bodyPr wrap="square" rtlCol="0">
            <a:spAutoFit/>
          </a:bodyPr>
          <a:lstStyle/>
          <a:p>
            <a:pPr algn="ctr"/>
            <a:r>
              <a:rPr lang="es-MX" sz="2800" dirty="0" smtClean="0">
                <a:latin typeface="Arial Rounded MT Bold" panose="020F0704030504030204" pitchFamily="34" charset="0"/>
              </a:rPr>
              <a:t>La construcción histórica del docente</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108624838"/>
      </p:ext>
    </p:extLst>
  </p:cSld>
  <p:clrMapOvr>
    <a:masterClrMapping/>
  </p:clrMapOvr>
  <mc:AlternateContent xmlns:mc="http://schemas.openxmlformats.org/markup-compatibility/2006" xmlns:p14="http://schemas.microsoft.com/office/powerpoint/2010/main">
    <mc:Choice Requires="p14">
      <p:transition spd="slow" p14:dur="1100" advClick="0" advTm="300">
        <p14:switch dir="r"/>
      </p:transition>
    </mc:Choice>
    <mc:Fallback xmlns="">
      <p:transition spd="slow" advClick="0" advTm="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200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par>
                                <p:cTn id="26" presetID="22" presetClass="entr" presetSubtype="4" fill="hold" nodeType="withEffect">
                                  <p:stCondLst>
                                    <p:cond delay="400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31" presetClass="entr" presetSubtype="0" fill="hold" grpId="0" nodeType="withEffect">
                                  <p:stCondLst>
                                    <p:cond delay="600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81488">
            <a:off x="93513" y="1244041"/>
            <a:ext cx="4042416" cy="3200246"/>
          </a:xfrm>
          <a:prstGeom prst="rect">
            <a:avLst/>
          </a:prstGeom>
          <a:ln>
            <a:noFill/>
          </a:ln>
          <a:effectLst>
            <a:softEdge rad="112500"/>
          </a:effectLst>
        </p:spPr>
      </p:pic>
      <p:sp>
        <p:nvSpPr>
          <p:cNvPr id="8" name="7 CuadroTexto"/>
          <p:cNvSpPr txBox="1"/>
          <p:nvPr/>
        </p:nvSpPr>
        <p:spPr>
          <a:xfrm rot="171580">
            <a:off x="4143340" y="340760"/>
            <a:ext cx="4680520" cy="5632311"/>
          </a:xfrm>
          <a:prstGeom prst="rect">
            <a:avLst/>
          </a:prstGeom>
          <a:noFill/>
        </p:spPr>
        <p:txBody>
          <a:bodyPr wrap="square" rtlCol="0">
            <a:spAutoFit/>
          </a:bodyPr>
          <a:lstStyle/>
          <a:p>
            <a:pPr algn="ctr"/>
            <a:r>
              <a:rPr lang="es-ES" sz="2400" dirty="0">
                <a:solidFill>
                  <a:schemeClr val="bg1"/>
                </a:solidFill>
                <a:effectLst>
                  <a:outerShdw blurRad="38100" dist="38100" dir="2700000" algn="tl">
                    <a:srgbClr val="000000">
                      <a:alpha val="43137"/>
                    </a:srgbClr>
                  </a:outerShdw>
                </a:effectLst>
                <a:latin typeface="Arial Rounded MT Bold" panose="020F0704030504030204" pitchFamily="34" charset="0"/>
              </a:rPr>
              <a:t>Los liberales, desde su llegada al poder dedicaron una atención especial a la preparación del profesorado, para lo cual crearon unas instituciones inéditas, las Escuelas Normales, que significaban una ruptura con el sistema tradicional de preparación de los maestros. Más tarde, se creó un centro especial para la formación de los futuros profesores: la “Escuela Normal Seminario de Maestros del Reino”</a:t>
            </a:r>
            <a:endParaRPr lang="en-US" sz="24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pic>
        <p:nvPicPr>
          <p:cNvPr id="5122" name="Picture 2" descr="C:\Users\Hilda Fher\AppData\Local\Microsoft\Windows\Temporary Internet Files\Content.IE5\8TK6N2CZ\MC90023326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527" y="4365104"/>
            <a:ext cx="2566657" cy="181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261380"/>
      </p:ext>
    </p:extLst>
  </p:cSld>
  <p:clrMapOvr>
    <a:masterClrMapping/>
  </p:clrMapOvr>
  <mc:AlternateContent xmlns:mc="http://schemas.openxmlformats.org/markup-compatibility/2006" xmlns:p14="http://schemas.microsoft.com/office/powerpoint/2010/main">
    <mc:Choice Requires="p14">
      <p:transition spd="slow" p14:dur="2500" advClick="0" advTm="400">
        <p:checker/>
      </p:transition>
    </mc:Choice>
    <mc:Fallback xmlns="">
      <p:transition spd="slow" advClick="0" advTm="4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 presetClass="entr" presetSubtype="12" fill="hold" nodeType="withEffect">
                                  <p:stCondLst>
                                    <p:cond delay="5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394</TotalTime>
  <Words>181</Words>
  <Application>Microsoft Office PowerPoint</Application>
  <PresentationFormat>Presentación en pantalla (4:3)</PresentationFormat>
  <Paragraphs>28</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 Vanessa Núñez Martínez Grado: 1°  Sección: “B” Materia: Las TIC en Educación Maestro: Graciano Montoya Hoyos Tema: “La construcción social, cultural e histórica del docente”</dc:title>
  <dc:creator>Hilda Fher</dc:creator>
  <cp:lastModifiedBy>Hilda Fher</cp:lastModifiedBy>
  <cp:revision>34</cp:revision>
  <dcterms:created xsi:type="dcterms:W3CDTF">2014-10-07T21:45:19Z</dcterms:created>
  <dcterms:modified xsi:type="dcterms:W3CDTF">2014-12-04T10:28:16Z</dcterms:modified>
</cp:coreProperties>
</file>