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7" r:id="rId2"/>
    <p:sldId id="256" r:id="rId3"/>
    <p:sldId id="261" r:id="rId4"/>
    <p:sldId id="263" r:id="rId5"/>
    <p:sldId id="257" r:id="rId6"/>
    <p:sldId id="258" r:id="rId7"/>
    <p:sldId id="268" r:id="rId8"/>
    <p:sldId id="259" r:id="rId9"/>
    <p:sldId id="269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9147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0309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85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397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0960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397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906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45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133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635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841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3479-341D-4BCC-8C14-6BE61CC89DB3}" type="datetimeFigureOut">
              <a:rPr lang="es-ES" smtClean="0"/>
              <a:pPr/>
              <a:t>18/01/2015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B0A6-31F3-4DCA-9A91-C27FAC302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406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Let%20Her%20Go%20%20%20Passenger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ito%20El%20Gatito%20-%20Suma%20y%20Resta.mp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12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Pharrell%20Williams%20-%20Happy%20(1AM).mp3" TargetMode="Externa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artin%20Garrix%20-%20Animals%20(Official%20Video).mp3" TargetMode="Externa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artin%20Garrix%20-%20Animals%20(Official%20Video).mp3" TargetMode="Externa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artin%20Garrix%20-%20Animals%20(Official%20Video).mp3" TargetMode="Externa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artin%20Garrix%20-%20Animals%20(Official%20Video).mp3" TargetMode="Externa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artin%20Garrix%20-%20Animals%20(Official%20Video).mp3" TargetMode="Externa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artin%20Garrix%20-%20Animals%20(Official%20Video).mp3" TargetMode="Externa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artin%20Garrix%20-%20Animals%20(Official%20Video).mp3" TargetMode="Externa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7244" y="548680"/>
            <a:ext cx="8986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800" dirty="0" smtClean="0">
                <a:latin typeface="[AULA 402]" pitchFamily="2" charset="0"/>
              </a:rPr>
              <a:t>ESCUELA NORMAL DE EDUCACIÓN PREESCOLAR</a:t>
            </a:r>
            <a:endParaRPr lang="es-MX" sz="3800" dirty="0">
              <a:latin typeface="[AULA 402]" pitchFamily="2" charset="0"/>
            </a:endParaRPr>
          </a:p>
        </p:txBody>
      </p:sp>
      <p:pic>
        <p:nvPicPr>
          <p:cNvPr id="6" name="5 Imagen" descr="Escuela Normal de Educación Preescolar del Estado de Coahuil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1226270"/>
            <a:ext cx="2736304" cy="198670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67744" y="20608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[AULA 402]" pitchFamily="2" charset="0"/>
              </a:rPr>
              <a:t>PRINCIPIOS DE CONTEO: SUMA Y RESTA</a:t>
            </a:r>
            <a:endParaRPr lang="es-MX" sz="2800" dirty="0">
              <a:latin typeface="[AULA 402]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5656" y="3068960"/>
            <a:ext cx="733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atin typeface="bang whack pow" pitchFamily="2" charset="0"/>
              </a:rPr>
              <a:t>BRENDA ELIZABETH LÓPEZ PARGA</a:t>
            </a:r>
            <a:endParaRPr lang="es-MX" sz="4400" b="1" dirty="0">
              <a:latin typeface="bang whack pow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411760" y="3861048"/>
            <a:ext cx="5531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[AULA 402]" pitchFamily="2" charset="0"/>
              </a:rPr>
              <a:t>TIC’S EN LA EDUCACIÓN</a:t>
            </a:r>
            <a:endParaRPr lang="es-MX" sz="4400" dirty="0">
              <a:latin typeface="[AULA 402]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90271" y="5949280"/>
            <a:ext cx="425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bang whack pow" pitchFamily="2" charset="0"/>
              </a:rPr>
              <a:t>Enero 2015, Saltillo, Coahuila</a:t>
            </a:r>
            <a:endParaRPr lang="es-MX" sz="2800" dirty="0">
              <a:latin typeface="bang whack pow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84504" y="4932457"/>
            <a:ext cx="5743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latin typeface="bang whack pow" pitchFamily="2" charset="0"/>
              </a:rPr>
              <a:t>PROF. GRACIANO MONTOYA HOYOS</a:t>
            </a:r>
            <a:endParaRPr lang="es-MX" sz="3200" dirty="0">
              <a:latin typeface="bang whack pow" pitchFamily="2" charset="0"/>
            </a:endParaRPr>
          </a:p>
        </p:txBody>
      </p:sp>
      <p:pic>
        <p:nvPicPr>
          <p:cNvPr id="12" name="Let Her Go   Passeng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o El Gatito - Suma y Rest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568952" cy="5688632"/>
          </a:xfrm>
          <a:prstGeom prst="rect">
            <a:avLst/>
          </a:prstGeom>
        </p:spPr>
      </p:pic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5292080" y="6165304"/>
            <a:ext cx="3851920" cy="6926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[AULA 402]" pitchFamily="2" charset="0"/>
              </a:rPr>
              <a:t>FIN….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55272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95736" y="1124744"/>
            <a:ext cx="4752528" cy="12201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Menú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10 Botón de acción: Personalizar">
            <a:hlinkClick r:id="rId4" action="ppaction://hlinksldjump" highlightClick="1"/>
          </p:cNvPr>
          <p:cNvSpPr/>
          <p:nvPr/>
        </p:nvSpPr>
        <p:spPr>
          <a:xfrm>
            <a:off x="971600" y="2636912"/>
            <a:ext cx="2016224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 la aritmética?</a:t>
            </a:r>
          </a:p>
        </p:txBody>
      </p:sp>
      <p:sp>
        <p:nvSpPr>
          <p:cNvPr id="12" name="11 Botón de acción: Personalizar">
            <a:hlinkClick r:id="rId5" action="ppaction://hlinksldjump" highlightClick="1"/>
          </p:cNvPr>
          <p:cNvSpPr/>
          <p:nvPr/>
        </p:nvSpPr>
        <p:spPr>
          <a:xfrm>
            <a:off x="1331640" y="3429000"/>
            <a:ext cx="165618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Origen</a:t>
            </a:r>
          </a:p>
        </p:txBody>
      </p:sp>
      <p:sp>
        <p:nvSpPr>
          <p:cNvPr id="13" name="12 Botón de acción: Personalizar">
            <a:hlinkClick r:id="rId6" action="ppaction://hlinksldjump" highlightClick="1"/>
          </p:cNvPr>
          <p:cNvSpPr/>
          <p:nvPr/>
        </p:nvSpPr>
        <p:spPr>
          <a:xfrm>
            <a:off x="3275856" y="2924944"/>
            <a:ext cx="288032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son las operaciones aritméticas?</a:t>
            </a:r>
            <a:endParaRPr lang="es-MX" dirty="0"/>
          </a:p>
        </p:txBody>
      </p:sp>
      <p:sp>
        <p:nvSpPr>
          <p:cNvPr id="15" name="14 Botón de acción: Personalizar">
            <a:hlinkClick r:id="rId7" action="ppaction://hlinksldjump" highlightClick="1"/>
          </p:cNvPr>
          <p:cNvSpPr/>
          <p:nvPr/>
        </p:nvSpPr>
        <p:spPr>
          <a:xfrm>
            <a:off x="6300192" y="3429000"/>
            <a:ext cx="1728192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Resta</a:t>
            </a:r>
          </a:p>
        </p:txBody>
      </p:sp>
      <p:sp>
        <p:nvSpPr>
          <p:cNvPr id="16" name="15 Botón de acción: Personalizar">
            <a:hlinkClick r:id="rId8" action="ppaction://hlinksldjump" highlightClick="1"/>
          </p:cNvPr>
          <p:cNvSpPr/>
          <p:nvPr/>
        </p:nvSpPr>
        <p:spPr>
          <a:xfrm>
            <a:off x="6588224" y="2636912"/>
            <a:ext cx="1656184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Suma</a:t>
            </a:r>
            <a:endParaRPr lang="es-MX" dirty="0"/>
          </a:p>
        </p:txBody>
      </p:sp>
      <p:sp>
        <p:nvSpPr>
          <p:cNvPr id="19" name="18 Botón de acción: Película">
            <a:hlinkClick r:id="rId9" action="ppaction://hlinksldjump" highlightClick="1"/>
          </p:cNvPr>
          <p:cNvSpPr/>
          <p:nvPr/>
        </p:nvSpPr>
        <p:spPr>
          <a:xfrm>
            <a:off x="6012160" y="5445224"/>
            <a:ext cx="2088232" cy="5040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video</a:t>
            </a:r>
            <a:endParaRPr lang="es-MX" dirty="0"/>
          </a:p>
        </p:txBody>
      </p:sp>
      <p:pic>
        <p:nvPicPr>
          <p:cNvPr id="14" name="Pharrell Williams - Happy (1A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-304800" y="404664"/>
            <a:ext cx="304800" cy="304800"/>
          </a:xfrm>
          <a:prstGeom prst="rect">
            <a:avLst/>
          </a:prstGeom>
        </p:spPr>
      </p:pic>
      <p:sp>
        <p:nvSpPr>
          <p:cNvPr id="17" name="16 Botón de acción: Personalizar">
            <a:hlinkClick r:id="rId11" action="ppaction://hlinksldjump" highlightClick="1"/>
          </p:cNvPr>
          <p:cNvSpPr/>
          <p:nvPr/>
        </p:nvSpPr>
        <p:spPr>
          <a:xfrm>
            <a:off x="3563888" y="3717032"/>
            <a:ext cx="2304256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Propiedades de la suma</a:t>
            </a:r>
            <a:endParaRPr lang="es-MX" dirty="0"/>
          </a:p>
        </p:txBody>
      </p:sp>
      <p:sp>
        <p:nvSpPr>
          <p:cNvPr id="18" name="17 Botón de acción: Personalizar">
            <a:hlinkClick r:id="rId12" action="ppaction://hlinksldjump" highlightClick="1"/>
          </p:cNvPr>
          <p:cNvSpPr/>
          <p:nvPr/>
        </p:nvSpPr>
        <p:spPr>
          <a:xfrm>
            <a:off x="3635896" y="4437112"/>
            <a:ext cx="216024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Propiedades de la resta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862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036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6"/>
            <a:ext cx="79208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00B050"/>
                </a:solidFill>
                <a:latin typeface="Arial Rounded MT Bold" pitchFamily="34" charset="0"/>
              </a:rPr>
              <a:t>La </a:t>
            </a:r>
            <a:r>
              <a:rPr lang="es-MX" sz="3200" dirty="0" smtClean="0">
                <a:solidFill>
                  <a:srgbClr val="00B050"/>
                </a:solidFill>
                <a:latin typeface="Arial Rounded MT Bold" pitchFamily="34" charset="0"/>
              </a:rPr>
              <a:t>aritmética</a:t>
            </a:r>
            <a:r>
              <a:rPr lang="es-MX" sz="3200" b="1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s-MX" sz="3200" dirty="0">
                <a:solidFill>
                  <a:srgbClr val="00B050"/>
                </a:solidFill>
                <a:latin typeface="Arial Rounded MT Bold" pitchFamily="34" charset="0"/>
              </a:rPr>
              <a:t>es la rama de la matemática cuyo objeto de estudio son los números y las operaciones elementales hechas </a:t>
            </a:r>
            <a:r>
              <a:rPr lang="es-MX" sz="3200" dirty="0" smtClean="0">
                <a:solidFill>
                  <a:srgbClr val="00B050"/>
                </a:solidFill>
                <a:latin typeface="Arial Rounded MT Bold" pitchFamily="34" charset="0"/>
              </a:rPr>
              <a:t>con ellos</a:t>
            </a:r>
            <a:r>
              <a:rPr lang="es-MX" sz="3200" dirty="0">
                <a:solidFill>
                  <a:srgbClr val="00B050"/>
                </a:solidFill>
                <a:latin typeface="Arial Rounded MT Bold" pitchFamily="34" charset="0"/>
              </a:rPr>
              <a:t>: suma, resta, multiplicación y </a:t>
            </a:r>
            <a:r>
              <a:rPr lang="es-MX" sz="3200" dirty="0" smtClean="0">
                <a:solidFill>
                  <a:srgbClr val="00B050"/>
                </a:solidFill>
                <a:latin typeface="Arial Rounded MT Bold" pitchFamily="34" charset="0"/>
              </a:rPr>
              <a:t>división</a:t>
            </a:r>
            <a:r>
              <a:rPr lang="es-MX" sz="32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r>
              <a:rPr lang="es-MX" sz="3200" dirty="0">
                <a:solidFill>
                  <a:schemeClr val="bg1"/>
                </a:solidFill>
                <a:latin typeface="Arial Rounded MT Bold" pitchFamily="34" charset="0"/>
              </a:rPr>
              <a:t> </a:t>
            </a:r>
            <a:endParaRPr lang="es-MX" sz="32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s-MX" sz="2800" dirty="0">
              <a:solidFill>
                <a:schemeClr val="bg1"/>
              </a:solidFill>
            </a:endParaRP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026" name="Picture 2" descr="H:\TIC'S\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6919">
            <a:off x="4648730" y="3230389"/>
            <a:ext cx="4236938" cy="3275781"/>
          </a:xfrm>
          <a:prstGeom prst="rect">
            <a:avLst/>
          </a:prstGeom>
          <a:noFill/>
        </p:spPr>
      </p:pic>
      <p:sp>
        <p:nvSpPr>
          <p:cNvPr id="4" name="3 Botón de acción: Volver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Martin Garrix - Animals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4766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2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91880" y="836712"/>
            <a:ext cx="5112568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0" dirty="0" smtClean="0">
                <a:solidFill>
                  <a:schemeClr val="bg1"/>
                </a:solidFill>
                <a:latin typeface="[AULA 402]" pitchFamily="2" charset="0"/>
              </a:rPr>
              <a:t>ORIGEN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rial Rounded MT Bold" pitchFamily="34" charset="0"/>
              </a:rPr>
              <a:t>Los </a:t>
            </a:r>
            <a:r>
              <a:rPr lang="es-MX" sz="2400" dirty="0">
                <a:solidFill>
                  <a:schemeClr val="bg1"/>
                </a:solidFill>
                <a:latin typeface="Arial Rounded MT Bold" pitchFamily="34" charset="0"/>
              </a:rPr>
              <a:t>orígenes de la aritmética se pueden rastrear hasta los comienzos de la matemática misma, y de la ciencia en general. Los registros más antiguos datan de la Edad de Piedra: huesos, palos, piedras talladas y escarbadas con muescas, presumiblemente con fines de conteo, de representación numérica y calendarios</a:t>
            </a:r>
            <a:r>
              <a:rPr lang="es-MX" sz="24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2050" name="Picture 2" descr="H:\TIC'S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132708" cy="5446365"/>
          </a:xfrm>
          <a:prstGeom prst="rect">
            <a:avLst/>
          </a:prstGeom>
          <a:noFill/>
        </p:spPr>
      </p:pic>
      <p:sp>
        <p:nvSpPr>
          <p:cNvPr id="4" name="3 Botón de acción: Volver">
            <a:hlinkClick r:id="rId4" action="ppaction://hlinksldjump" highlightClick="1"/>
          </p:cNvPr>
          <p:cNvSpPr/>
          <p:nvPr/>
        </p:nvSpPr>
        <p:spPr>
          <a:xfrm>
            <a:off x="8532440" y="6237312"/>
            <a:ext cx="611560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Martin Garrix - Animals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3176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19" y="404664"/>
            <a:ext cx="8712969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2325"/>
              </a:avLst>
            </a:prstTxWarp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son las operaciones aritméticas?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03848" y="2060848"/>
            <a:ext cx="5940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En el sentido de la definición propuesta, el sustantivo «aritmética», en los primeros grados de enseñanza escolar, suele designarse simplemente como «matemática</a:t>
            </a:r>
            <a:r>
              <a:rPr lang="es-E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»</a:t>
            </a:r>
            <a:endParaRPr lang="es-MX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  <a:p>
            <a:r>
              <a:rPr lang="es-E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doni MT Condensed" pitchFamily="18" charset="0"/>
              </a:rPr>
              <a:t>Las operaciones básicas (o </a:t>
            </a:r>
            <a:r>
              <a:rPr lang="es-ES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Bodoni MT Condensed" pitchFamily="18" charset="0"/>
              </a:rPr>
              <a:t>elementales</a:t>
            </a:r>
            <a:r>
              <a:rPr lang="es-E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doni MT Condensed" pitchFamily="18" charset="0"/>
              </a:rPr>
              <a:t>) de la aritmética son: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doni MT Condensed" pitchFamily="18" charset="0"/>
              </a:rPr>
              <a:t>SUMA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doni MT Condensed" pitchFamily="18" charset="0"/>
              </a:rPr>
              <a:t>RESTA</a:t>
            </a:r>
            <a:endParaRPr lang="es-MX" sz="3200" b="1" dirty="0">
              <a:solidFill>
                <a:schemeClr val="bg1">
                  <a:lumMod val="95000"/>
                  <a:lumOff val="5000"/>
                </a:schemeClr>
              </a:solidFill>
              <a:latin typeface="Bodoni MT Condensed" pitchFamily="18" charset="0"/>
            </a:endParaRPr>
          </a:p>
          <a:p>
            <a:pPr algn="ctr"/>
            <a:endParaRPr lang="es-MX" sz="3200" b="1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22513"/>
            <a:ext cx="2755556" cy="3714799"/>
          </a:xfrm>
          <a:prstGeom prst="rect">
            <a:avLst/>
          </a:prstGeom>
        </p:spPr>
      </p:pic>
      <p:sp>
        <p:nvSpPr>
          <p:cNvPr id="5" name="4 Botón de acción: Volver">
            <a:hlinkClick r:id="rId4" action="ppaction://hlinksldjump" highlightClick="1"/>
          </p:cNvPr>
          <p:cNvSpPr/>
          <p:nvPr/>
        </p:nvSpPr>
        <p:spPr>
          <a:xfrm>
            <a:off x="8172400" y="6093296"/>
            <a:ext cx="971600" cy="7647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Martin Garrix - Animals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8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11560" y="188640"/>
            <a:ext cx="3126177" cy="11585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0"/>
                <a:gd name="adj2" fmla="val 2118"/>
              </a:avLst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s-ES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SUMA</a:t>
            </a:r>
            <a:endParaRPr lang="es-E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63688" y="4514344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La suma o adición es una operación básica por su naturalidad, que se representa con el signo </a:t>
            </a:r>
            <a:r>
              <a:rPr lang="es-ES" sz="2400" b="1" dirty="0" smtClean="0">
                <a:solidFill>
                  <a:schemeClr val="bg1"/>
                </a:solidFill>
              </a:rPr>
              <a:t>«+» </a:t>
            </a:r>
            <a:r>
              <a:rPr lang="es-ES" sz="2400" b="1" dirty="0">
                <a:solidFill>
                  <a:schemeClr val="bg1"/>
                </a:solidFill>
              </a:rPr>
              <a:t>consiste en </a:t>
            </a:r>
            <a:r>
              <a:rPr lang="es-ES" sz="2400" b="1" dirty="0" smtClean="0">
                <a:solidFill>
                  <a:schemeClr val="bg1"/>
                </a:solidFill>
              </a:rPr>
              <a:t>el </a:t>
            </a:r>
            <a:r>
              <a:rPr lang="es-ES" sz="2400" b="1" dirty="0">
                <a:solidFill>
                  <a:schemeClr val="bg1"/>
                </a:solidFill>
              </a:rPr>
              <a:t>proceso de juntar dos colecciones de objetos con el fin de obtener una sola colección.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6" name="5 Botón de acción: Volver">
            <a:hlinkClick r:id="rId4" action="ppaction://hlinksldjump" highlightClick="1"/>
          </p:cNvPr>
          <p:cNvSpPr/>
          <p:nvPr/>
        </p:nvSpPr>
        <p:spPr>
          <a:xfrm>
            <a:off x="8028384" y="404664"/>
            <a:ext cx="720080" cy="720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Martin Garrix - Animals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540568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9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90357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bang whack pow" pitchFamily="2" charset="0"/>
              </a:rPr>
              <a:t>Propiedad conmutativa: </a:t>
            </a:r>
            <a:r>
              <a:rPr lang="es-MX" sz="2400" dirty="0" smtClean="0">
                <a:latin typeface="bang whack pow" pitchFamily="2" charset="0"/>
              </a:rPr>
              <a:t>Cuando se suman dos números, el resultado es el mismo independientemente del orden de los sumandos. Por ejemplo 4+2 = 2+4 </a:t>
            </a:r>
          </a:p>
          <a:p>
            <a:r>
              <a:rPr lang="es-MX" sz="2400" dirty="0" smtClean="0">
                <a:latin typeface="bang whack pow" pitchFamily="2" charset="0"/>
              </a:rPr>
              <a:t/>
            </a:r>
            <a:br>
              <a:rPr lang="es-MX" sz="2400" dirty="0" smtClean="0">
                <a:latin typeface="bang whack pow" pitchFamily="2" charset="0"/>
              </a:rPr>
            </a:b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bang whack pow" pitchFamily="2" charset="0"/>
              </a:rPr>
              <a:t>Propiedad asociativa: </a:t>
            </a:r>
            <a:r>
              <a:rPr lang="es-MX" sz="2400" dirty="0" smtClean="0">
                <a:latin typeface="bang whack pow" pitchFamily="2" charset="0"/>
              </a:rPr>
              <a:t>Cuando se suman tres o más números, el resultado es el mismo independientemente del orden en que se suman los sumandos. Por ejemplo (2+3) + 4= 2 + (3+4)</a:t>
            </a:r>
          </a:p>
          <a:p>
            <a:r>
              <a:rPr lang="es-MX" sz="2400" dirty="0" smtClean="0">
                <a:latin typeface="bang whack pow" pitchFamily="2" charset="0"/>
              </a:rPr>
              <a:t> </a:t>
            </a:r>
            <a:br>
              <a:rPr lang="es-MX" sz="2400" dirty="0" smtClean="0">
                <a:latin typeface="bang whack pow" pitchFamily="2" charset="0"/>
              </a:rPr>
            </a:b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bang whack pow" pitchFamily="2" charset="0"/>
              </a:rPr>
              <a:t>Propiedad distributiva: </a:t>
            </a:r>
            <a:r>
              <a:rPr lang="es-MX" sz="2400" dirty="0" smtClean="0">
                <a:latin typeface="bang whack pow" pitchFamily="2" charset="0"/>
              </a:rPr>
              <a:t>La suma de dos números multiplicada por un tercer número es igual a la suma de cada sumando multiplicado por el tercer número. Por ejemplo 4 * (6+3) = 4*6 + 4*3 </a:t>
            </a:r>
          </a:p>
          <a:p>
            <a:r>
              <a:rPr lang="es-MX" sz="2400" dirty="0" smtClean="0">
                <a:latin typeface="bang whack pow" pitchFamily="2" charset="0"/>
              </a:rPr>
              <a:t/>
            </a:r>
            <a:br>
              <a:rPr lang="es-MX" sz="2400" dirty="0" smtClean="0">
                <a:latin typeface="bang whack pow" pitchFamily="2" charset="0"/>
              </a:rPr>
            </a:b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bang whack pow" pitchFamily="2" charset="0"/>
              </a:rPr>
              <a:t>Elemento neutro: </a:t>
            </a:r>
            <a:r>
              <a:rPr lang="es-MX" sz="2400" dirty="0" smtClean="0">
                <a:latin typeface="bang whack pow" pitchFamily="2" charset="0"/>
              </a:rPr>
              <a:t>La suma de cualquier número y cero es igual al número original. Por ejemplo 5 + 0 = 5. </a:t>
            </a:r>
            <a:endParaRPr lang="es-MX" sz="2400" dirty="0">
              <a:latin typeface="bang whack pow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332656"/>
            <a:ext cx="6546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</a:rPr>
              <a:t>PROPIEDADES DE LA SUMA</a:t>
            </a:r>
            <a:endParaRPr lang="es-MX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Martin Garrix - Animals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68560" y="260648"/>
            <a:ext cx="304800" cy="304800"/>
          </a:xfrm>
          <a:prstGeom prst="rect">
            <a:avLst/>
          </a:prstGeom>
        </p:spPr>
      </p:pic>
      <p:sp>
        <p:nvSpPr>
          <p:cNvPr id="5" name="4 Botón de acción: Volver">
            <a:hlinkClick r:id="rId4" action="ppaction://hlinksldjump" highlightClick="1"/>
          </p:cNvPr>
          <p:cNvSpPr/>
          <p:nvPr/>
        </p:nvSpPr>
        <p:spPr>
          <a:xfrm>
            <a:off x="8316416" y="6237312"/>
            <a:ext cx="827584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41047"/>
          <a:stretch/>
        </p:blipFill>
        <p:spPr>
          <a:xfrm>
            <a:off x="323528" y="3499832"/>
            <a:ext cx="8604448" cy="360157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 rot="186790">
            <a:off x="150989" y="433483"/>
            <a:ext cx="3744416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6881"/>
              </a:avLst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RESTA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76772" y="2011605"/>
            <a:ext cx="6363580" cy="1815882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La resta o la sustracción es una operación matemática que se representa con el signo (-), representa la operación de eliminación de objetos de una colección. 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5" name="4 Botón de acción: Volver">
            <a:hlinkClick r:id="rId4" action="ppaction://hlinksldjump" highlightClick="1"/>
          </p:cNvPr>
          <p:cNvSpPr/>
          <p:nvPr/>
        </p:nvSpPr>
        <p:spPr>
          <a:xfrm>
            <a:off x="8316416" y="116632"/>
            <a:ext cx="827584" cy="720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Martin Garrix - Animals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468560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4597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191683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latin typeface="bang whack pow" pitchFamily="2" charset="0"/>
              </a:rPr>
              <a:t>Si aumenta o disminuye el minuendo un número "A" aumenta o disminuye la diferencia de ese mismo número. </a:t>
            </a:r>
            <a:br>
              <a:rPr lang="es-MX" sz="2800" b="1" dirty="0" smtClean="0">
                <a:latin typeface="bang whack pow" pitchFamily="2" charset="0"/>
              </a:rPr>
            </a:br>
            <a:r>
              <a:rPr lang="es-MX" sz="2800" b="1" dirty="0" smtClean="0">
                <a:latin typeface="bang whack pow" pitchFamily="2" charset="0"/>
              </a:rPr>
              <a:t>Si aumenta o disminuye el sustraendo de un número "A" disminuye o aumenta la diferencia en ese mismo número. </a:t>
            </a:r>
            <a:br>
              <a:rPr lang="es-MX" sz="2800" b="1" dirty="0" smtClean="0">
                <a:latin typeface="bang whack pow" pitchFamily="2" charset="0"/>
              </a:rPr>
            </a:br>
            <a:r>
              <a:rPr lang="es-MX" sz="2800" b="1" dirty="0" smtClean="0">
                <a:latin typeface="bang whack pow" pitchFamily="2" charset="0"/>
              </a:rPr>
              <a:t>Si al minuendo y sustraendo se les añade o se les resta un mismo número "A" la diferencia no varía. </a:t>
            </a:r>
            <a:endParaRPr lang="es-MX" sz="2800" b="1" dirty="0">
              <a:latin typeface="bang whack pow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764704"/>
            <a:ext cx="6151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  <a:latin typeface="[AULA 402]" pitchFamily="2" charset="0"/>
              </a:rPr>
              <a:t>PROPIEDADES DE LA RESTA</a:t>
            </a:r>
            <a:endParaRPr lang="es-MX" sz="4400" b="1" dirty="0">
              <a:solidFill>
                <a:schemeClr val="accent6">
                  <a:lumMod val="75000"/>
                </a:schemeClr>
              </a:solidFill>
              <a:latin typeface="[AULA 402]" pitchFamily="2" charset="0"/>
            </a:endParaRPr>
          </a:p>
        </p:txBody>
      </p:sp>
      <p:pic>
        <p:nvPicPr>
          <p:cNvPr id="5" name="Martin Garrix - Animals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68560" y="332656"/>
            <a:ext cx="304800" cy="304800"/>
          </a:xfrm>
          <a:prstGeom prst="rect">
            <a:avLst/>
          </a:prstGeom>
        </p:spPr>
      </p:pic>
      <p:sp>
        <p:nvSpPr>
          <p:cNvPr id="6" name="5 Botón de acción: Volver">
            <a:hlinkClick r:id="rId4" action="ppaction://hlinksldjump" highlightClick="1"/>
          </p:cNvPr>
          <p:cNvSpPr/>
          <p:nvPr/>
        </p:nvSpPr>
        <p:spPr>
          <a:xfrm>
            <a:off x="8244408" y="6093296"/>
            <a:ext cx="899592" cy="7647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190</Words>
  <Application>Microsoft Office PowerPoint</Application>
  <PresentationFormat>Presentación en pantalla (4:3)</PresentationFormat>
  <Paragraphs>50</Paragraphs>
  <Slides>10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Brenda</cp:lastModifiedBy>
  <cp:revision>45</cp:revision>
  <dcterms:created xsi:type="dcterms:W3CDTF">2014-10-07T18:26:01Z</dcterms:created>
  <dcterms:modified xsi:type="dcterms:W3CDTF">2015-01-19T05:50:26Z</dcterms:modified>
</cp:coreProperties>
</file>