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1" r:id="rId4"/>
    <p:sldId id="265" r:id="rId5"/>
    <p:sldId id="266" r:id="rId6"/>
    <p:sldId id="260" r:id="rId7"/>
    <p:sldId id="257" r:id="rId8"/>
    <p:sldId id="258" r:id="rId9"/>
    <p:sldId id="259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8" autoAdjust="0"/>
    <p:restoredTop sz="94660"/>
  </p:normalViewPr>
  <p:slideViewPr>
    <p:cSldViewPr>
      <p:cViewPr varScale="1">
        <p:scale>
          <a:sx n="66" d="100"/>
          <a:sy n="66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E04916-ADDD-4BDA-9BCC-AB5ED590CF62}" type="datetimeFigureOut">
              <a:rPr lang="es-ES" smtClean="0"/>
              <a:pPr/>
              <a:t>19/01/2015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C04991D-E4FA-4959-A504-51C7A86413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ndAc>
      <p:stSnd>
        <p:snd r:embed="rId13" name="bomb.wav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file:///C:\Users\MISAEL\Videos\Sara%20Bareilles%20%20%20Brave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gif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.gif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5.png"/><Relationship Id="rId5" Type="http://schemas.microsoft.com/office/2007/relationships/media" Target="../media/media2.wav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jpeg"/><Relationship Id="rId7" Type="http://schemas.microsoft.com/office/2007/relationships/media" Target="../media/media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5" Type="http://schemas.openxmlformats.org/officeDocument/2006/relationships/slide" Target="slide2.xml"/><Relationship Id="rId4" Type="http://schemas.openxmlformats.org/officeDocument/2006/relationships/image" Target="../media/image21.pn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zu1.facilisimo.com/ima/i/5/4/58/am_125068_2115193_69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77325" cy="6858000"/>
          </a:xfrm>
          <a:prstGeom prst="rect">
            <a:avLst/>
          </a:prstGeom>
          <a:noFill/>
        </p:spPr>
      </p:pic>
      <p:pic>
        <p:nvPicPr>
          <p:cNvPr id="6" name="5 Imagen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2428892" cy="27820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6156176" cy="273402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”Salvador Villarreal González”.</a:t>
            </a:r>
          </a:p>
          <a:p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TEMA: </a:t>
            </a:r>
            <a:r>
              <a:rPr lang="es-ES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“Teor</a:t>
            </a:r>
            <a:r>
              <a:rPr lang="es-ES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í</a:t>
            </a:r>
            <a:r>
              <a:rPr lang="es-ES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 Psicol</a:t>
            </a:r>
            <a:r>
              <a:rPr lang="es-ES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ó</a:t>
            </a:r>
            <a:r>
              <a:rPr lang="es-ES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gica Constructivista”</a:t>
            </a:r>
          </a:p>
          <a:p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ALUMNA: Laura Ruby Hern</a:t>
            </a:r>
            <a:r>
              <a:rPr lang="es-E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á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ndez Rodr</a:t>
            </a:r>
            <a:r>
              <a:rPr lang="es-E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í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guez.</a:t>
            </a:r>
          </a:p>
          <a:p>
            <a:r>
              <a:rPr lang="es-ES" sz="3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15/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ENERO/2014</a:t>
            </a:r>
          </a:p>
          <a:p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DOCENTE TIC: Graciano Montoya Hoyos.</a:t>
            </a:r>
          </a:p>
          <a:p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2123728" y="980728"/>
            <a:ext cx="6500829" cy="2448272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Gill Sans Ultra Bold" pitchFamily="34" charset="0"/>
                <a:cs typeface="Aharoni" pitchFamily="2" charset="-79"/>
              </a:rPr>
              <a:t>ESCUELA NORMAL DE EDUCACION PREESCOLAR.</a:t>
            </a:r>
            <a:r>
              <a:rPr lang="es-E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E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Curso: Psicolog</a:t>
            </a:r>
            <a:r>
              <a:rPr lang="es-E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í</a:t>
            </a:r>
            <a:r>
              <a:rPr lang="es-E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 del desarrollo infantil.</a:t>
            </a:r>
            <a:r>
              <a:rPr lang="es-ES" sz="40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s-ES" sz="4000" dirty="0" smtClean="0">
                <a:latin typeface="Aharoni" pitchFamily="2" charset="-79"/>
                <a:cs typeface="Aharoni" pitchFamily="2" charset="-79"/>
              </a:rPr>
            </a:br>
            <a:endParaRPr lang="es-ES" sz="4000" b="1" dirty="0"/>
          </a:p>
        </p:txBody>
      </p:sp>
      <p:pic>
        <p:nvPicPr>
          <p:cNvPr id="9" name="8 Imagen" descr="Sin título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7353" y="3265868"/>
            <a:ext cx="3131840" cy="3429000"/>
          </a:xfrm>
          <a:prstGeom prst="rect">
            <a:avLst/>
          </a:prstGeom>
        </p:spPr>
      </p:pic>
      <p:sp>
        <p:nvSpPr>
          <p:cNvPr id="2" name="1 Placa">
            <a:hlinkClick r:id="rId7" action="ppaction://hlinksldjump"/>
          </p:cNvPr>
          <p:cNvSpPr/>
          <p:nvPr/>
        </p:nvSpPr>
        <p:spPr>
          <a:xfrm>
            <a:off x="8244408" y="6237312"/>
            <a:ext cx="432048" cy="476672"/>
          </a:xfrm>
          <a:prstGeom prst="plaqu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6136" y="2924944"/>
            <a:ext cx="609600" cy="609600"/>
          </a:xfrm>
          <a:prstGeom prst="rect">
            <a:avLst/>
          </a:prstGeom>
        </p:spPr>
      </p:pic>
      <p:pic>
        <p:nvPicPr>
          <p:cNvPr id="10" name="Sara Bareilles   Brav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853" y="0"/>
            <a:ext cx="92048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054071" y="2967335"/>
            <a:ext cx="1035861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39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http://www.101fondos.com/images/fondos-pantalla-infantiles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87824" y="3717032"/>
            <a:ext cx="5508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FIN</a:t>
            </a:r>
            <a:endParaRPr lang="es-ES" sz="12000" dirty="0">
              <a:solidFill>
                <a:schemeClr val="accent4">
                  <a:lumMod val="75000"/>
                </a:schemeClr>
              </a:solidFill>
              <a:latin typeface="Bodoni MT Black" pitchFamily="18" charset="0"/>
            </a:endParaRPr>
          </a:p>
        </p:txBody>
      </p:sp>
      <p:pic>
        <p:nvPicPr>
          <p:cNvPr id="6" name="5 Imagen" descr="62-GifsAnimadosDollz-MundoEmot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3805262"/>
            <a:ext cx="1207166" cy="30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47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3dtextmaker.com/queue/MENU_52487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3" y="344507"/>
            <a:ext cx="27241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3dtextmaker.com/queue/INTRODUCCION_54036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8196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7664" y="2276872"/>
            <a:ext cx="2364109" cy="9233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gerian" pitchFamily="82" charset="0"/>
                <a:hlinkClick r:id="rId6" action="ppaction://hlinksldjump"/>
              </a:rPr>
              <a:t>Tema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gerian" pitchFamily="82" charset="0"/>
              </a:rPr>
              <a:t>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lgerian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6816" y="3212976"/>
            <a:ext cx="50996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Formas</a:t>
            </a:r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DE</a:t>
            </a:r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CONSTRUCTIVISMO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94732" y="4581128"/>
            <a:ext cx="3869970" cy="9233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LA</a:t>
            </a:r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CRITICA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07704" y="5805264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9" action="ppaction://hlinksldjump"/>
              </a:rPr>
              <a:t>FIN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935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iariocastellanos.net/data/noticias/18793-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76256"/>
          </a:xfrm>
          <a:prstGeom prst="rect">
            <a:avLst/>
          </a:prstGeom>
          <a:noFill/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1454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6" name="Picture 2" descr="http://recursostic.educacion.es/heda/web/images/stories/difusion/Captura_de_pantalla_2012-05-06_a_las_21.09.51.png"/>
          <p:cNvPicPr>
            <a:picLocks noChangeAspect="1" noChangeArrowheads="1"/>
          </p:cNvPicPr>
          <p:nvPr/>
        </p:nvPicPr>
        <p:blipFill>
          <a:blip r:embed="rId3" cstate="print"/>
          <a:srcRect t="10442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1556792"/>
            <a:ext cx="4752528" cy="20608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Gill Sans Ultra Bold" pitchFamily="34" charset="0"/>
                <a:cs typeface="Aharoni" pitchFamily="2" charset="-79"/>
              </a:rPr>
              <a:t>TEORÌA PSICOLÒGICA CONSTRUCTIVISTA</a:t>
            </a:r>
            <a:endParaRPr lang="es-ES" sz="2800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ransition spd="med" advClick="0" advTm="8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506" name="AutoShape 2" descr="data:image/jpeg;base64,/9j/4AAQSkZJRgABAQAAAQABAAD/2wCEAAkGBxQTEhUTExQWFBUXGR4aFxcXGCAcGBwdHSAgHRoeGBscHCggHx4lIBgZITEiJyorLi4uHCI1ODMsNygtLisBCgoKDg0OGxAQGywlICQtLTEsLDcsLC8sLCwvMTQsLDIsLCw0LCwsLywsLCwsLCwsLCw0LC8sLywsLCwsLC0vLP/AABEIAMUBAAMBIgACEQEDEQH/xAAbAAABBQEBAAAAAAAAAAAAAAAAAgMEBQYHAf/EAEQQAAIBAgQEAwUFBQcCBgMAAAECEQMhAAQSMQUiQVETYXEGMkKBkSOhscHwBzNSYtEUFUNygpLhk/EWU3OisrMkwtL/xAAaAQACAwEBAAAAAAAAAAAAAAAABAIDBQEG/8QANxEAAgECBAIIBQMEAgMAAAAAAAECAxEEEiExQXEFEyIyUWGBkaGxwdHwFFPhI0KS8VJiJDM0/9oADAMBAAIRAxEAPwDrmYqo1TS1HxNJ0M8KVXUuogyZgrpm0cw84XQXLF10ClrVRo0xqC3jTF9Nzta+Iv8AZkrGpoqDmHOKdQwSQU1ERvAjeDFxbCctw9aTAeIC688OwmJfUxhRI+1foBMbYAHC1B2cmgNBkPWKrpPhm+o72K7nqp8pep1MrSAZTRQRYjSOUwN+xlfL3e4xG/u0VFJR4R+dSjyobVq1KpBB5hqvKydrmULwRQ8q8EQSocdGQ6jKTLeAnlYxEk4AI1WsgeppC6STEAXm5It1JJxXcK4mjVDSEa1csw0bBqr6Tq0wZ0Nt/Cce1aIRmRbhSApmRAAi+KEcOao1SyFXdFUMSDNPMVWJJCmPfGmOow+l2VyM5958zR1sz5Dc20jv6YYfM8y2XZvhHl5Yp2yhFKrSUINTsVC+6FZhY8sKTfpEnqLFPDuG1UAGmwaoRpbVAdtQHMZtMdrdNhGjbLbzfzZyV7moTMcgkDr8I7jywn+0ARZT/pH9MViVwV0X1LqkepEfhhmtUPKvUnp2/RxX1kaaqTlsn9EDTbSRYcLzXIphf3R6L0pk9sLq5kTsv+0f0xUIVSyMwgFRyzYjSYlp2thqrmirhZkEwZ3H6thKl0nh6laKV1pbbi2rFsqUlF6lrSzY1tZfdT4R3qeWJmZrgAWX3V3A7emM/UqaarAAklE/GphjNcRYkDUogAAKurYRMk/hOGsTiKVNpPe9/iX4XA166vFaeJeV8zy7KbieUTv6YmUczZtunRf4hjJ8PzpqUm1G4YCfmPLFtSrEhgotbmJsIM/kR/WDi+TVWk3HitBacJUqjhLdNjuYzYE2WfNVxA9ncxTGbdqqqVB3IEIdNOG2EXAEjuOk4RVKf+Yflt8jH5YOAZZWzRp8zh0YyGupKhJuINh1BvfE6q/p7EaMu2tTbVquXpU1zCpTKqY10wsKDpRiCOg0oDHRR2x5lczl3aqDTRCKoQswUF3UBhp6sVkfMW74arClDUtcHxVZhrQtrkOFgg7kbEAn0x4ns/SBUqjAJGhQy6VAVBAtMHwqZuSeW0XxnmiWGa8Gn4INMWbTThLKSCOghAQY+cdcIonLrW0CmoqCSG8OLtzNDxudUm8/XCa1Va7BA10YMQrLPKeoIJibHbbHr5JjWFYtUtACaqegWM/DqgkgmGuQvQYAHaFanVqsDTipS2LKJAYssoZkA6G7SIO0Yj0HpJWbTQ0OXZWqQosQGLEzJVjA76uliRX5uulNKtSkxdr3NQMEDkuQI5oJB32sBAECNlqSghWkk/FefM6h7vXqN4HTCWJxbpTUIq5dTpZlds02WFJAUpimscxVNI8pIHpE+WK5OJUKzA1EA5eVnCmVeZFpIsBKtFiPOKOvXenQrupYsv2c2AhngmAJ1HTE+flipNGmAoAVjHvESSd5LRA3kCfIdsU1ekGlHIt1fX28imayuxu1GVC+Mq0j4QPMgBK2JIEXmGNvPzw1roMXNailJjAPihJYWYEEEyAQBvYr5A4y/Ac6qUM0KkMgEDU5Baz8oO5PKRvNicZjLO9UmrVfUWa5ZwN5AAE3NugP4DDEcVmpxkluOYTC9cnJuyR1ShUytMgIaKNBCwVBgAagPQBJ9BiDUzGVNNKi0adRa5DCFUA2J1OWgWkgzeTG5xk+A1Atd0YlkVPFQF9ir03A1QZ5qK3629THoc1JWdp+ES0ABeUACbk6fyw/hYKvHNskJ45PDTybm8yS5WsSypS8RhqdSq+JcEc47w7CTNmbvhrL8Uy5ikKUeI9VXQhYBT94Xvpg2PnqHnGa9lq5p5oqTYIzDU9ln3iWvIinv6XgDF9T4TSqFgGDt7zkOJdHFSAxWn7v29WCL+eO1afVysV0qmeNx7McGrMARUVGC6QU1IAFRwpgHm52Q6SYhYv1kcW4U1apTJICqrA3MtqKakIiNLKrAmZGoGLYZ41RfxQU8RgULMo1wTTIKAFbLMnUPjCgd5eymfrF0V6ZAab6GFubSTPuE6VOlrjVG4vUWDfBeF1qbTUq6xoVdIJgEKqmJA6qzT11wfdBxMXJkZhqoCBWQAn4pUmJtcXPX5Yr3aomt9FVqgLXu1MqzgKQgN9KwYUTYzcyU08/WeBUTQrxHKVK7EqSTzG5uAPdPfEKk1CLk+B2Ku7EDKcK5ZqaUHRKZOkAWABMMdt+X54cejSWy0xaT063Owmd/wBXw9mK4LeQ27D6fr8MVuZzXnYWJ8zsI6k9v++PPVsZWrStd8v4HIUIQV7ECm5Wtq93ULR3H9QTiTWzbfxE/P8A5xXtWVnUANMkmVgRt3PbD1Tzx6jorP8ApkpqzV0Y2Ncetbi9xGQeaj+n5xj1zzM3aw+dvzP3Ya4c4DVD2X8zjxpgeck/Pb8Pvxn9LVskJU1/dL4JL62ClHW/keRft8/xxDz7cykdG+W4xIPy36/kMR+I+788YFOWWal4MYtcRn83zP3gAX/3fliqq17ajf8AXb9b4Vx1WVtYEjSpJ9SR/wDriEraxbfv+t/vxt4uMlWlfxPT9GThLDQy8FZ8/wA1J/C3b7QG2qD3Ig32O8frfF7XzHKFEQN/Mx+h8sVeSzANBgRzJEx1E74fSuCPuxvYGMVSVnc8h0pKUsRLMrO42Ri29hFnOySDFM/l/XFLmWiN79uvlt9/TFv7GO6ZkkU4IhTGp5DeGWMC4gNM7W88XYiXYaFsPG80za8V4U71fEp6RCQZdgSZEbKdPIai6xceIYGHMhw+slQF6mtApB5mmSFEQbEAqx1Ezzn5s8MzOZapS8ZdIKNqimwUtppMPiOmCzrffQ3ezFOnXUhgtQVJIqM0uh1OoGlA+wWSCI0gXvOMs1R7McKzApaKT0wyiEfmVyJB5mE6dhMA6iJttiRkeGVQKoqVJFQNADMSpLVDKk7cjIsAQCnnhniNWsyZZ0VhWkkpzBDCNK1CJCgmAC2xIOG+C1cwrLTKMyS+uq4bUSHeCJNhC0yBtz2904AHczwus6hSaQsFOkMtl2Y7zBMint/McVyezmYB0ioujYGbgdIlT9DPri+zJYV6UF9JDAgDkmxBYgWPQSevfEPhVd/HqqTWZbxrplUBDE8rFQCIZVFzOgmwN6K2Gp1dZInCpKOw2eAE0VpnTqVyxEkq4IZBqNmB0tPUhou25oH9hawICZgBP8vXrAgwL7BhHSMaj2fDhG1CpEjT4hOscqhgZ3hg1xYna0Yjccov4oKioyspZlXXBanzIAynSmom/wDGBHfHJ4WlNJNbbEG76sh5P2VZFABUw1gTKweUvGn39BdNNxzbm5OYzfsDnKZ+xqUnU3IYkQevTrvv8tydvkeI1y9NXpkK0y3hsLc8EyToJCIdLX5wNxdt3qIXcpVaqGe4lqZRmhDoBvCQYUAyG7yZujBxUbbF9DEzovscSr4T7HvRpVNXh1azlY1k6AAwb+A8wIB92OVbbzAznsXmlvRdIPwFiQt9gSBNovaf4ZudZwrPV3b7SnpRlkcpUqdKHSSTzXdwDA/d+eIVN6tNAwp1TVIVapbU6aoJJVQ15bllYUBgTZYxfRm6KtEoxH/kSzVNzz2T9mWyxapWYPVYRbZR2Bt2HQbeZJVQ4JWVQiOtMamMq7EgauQRpAYCmFpwYCgSJMR7mOJ5oFglG6k2KMQ0CsYDSBzeHRg9DUvOwdms1FwdbEVyCFUo3hCoTCljfk6g7WHMME5ubuyMYKKsheb4roqVNVVUFMz4ZjVUTRqLCTO8iduRp8nMlx1ajqmkjVsSRM88giZn7Jvu74WvGFH74eDKhhqIiDqMMdgwCEkbeZvBneJJQdU0RrRmXSBcpEqB/EdQjvfESRHHFYZi9RZVmU0Lave0ob3GqQZMCHHaTEz3HKdSAsgrzGSux0DoTv4yQet/KbrJZ1Kqi6yyhikzYgG/ezD6jvgNZWqNSKe6oMsBpIYkQPSL9Lj5V1afWQcfE7F5XczVUhhIv8/1cfqMVR/e0p93XN+8iPux5VzZR2ADIk8uveCARqgmN/0cPJmgTJE+hAn7/X/nHn4KeCrqc47ez5Mdllr03GLI1VvtRcXB/HAzwcO8Qqpp+FCdlF2J+X69MNCP18sep6NxPXU28tlf3vqYeKo9XJK9yHlDz6e/5E98P1nk2E/h6b4cSigJbXpJkWA8/wCuKsZhixUA9OY7D1jGP0xhqmd1n3dEWUZpqxNTKNLGIUAX7kdT6lv/AG/WJnBCkH9d8NrmG0K41aTBusWP+o3x7mc0pWJE/qMZFWE4ytJWLuRLyTKQdW2hN/Wpisz1GlTl6ZhCBEnc9Y7367YlcOpeKtRduRRP+qpthp/Zl5HiODyg/haCYx6fEKdalTyrRpa+bGeja9HDynOpJp+HBoh8CGoufhMT9bfrzxMzWWKPAup/RGJ1dKeXo7iJv0O84azXEqemdTMYtynSD6m0egxoYam6MFFszsdiFiK0qiWj2KvOISN8W/slxA0qr1AJidQPUCmha/SImT2jriiWuah3JA6zaegHntjV+wNOMzUXfcR09ymfpizEd0pw3eNfmuLsaBqUwA4qCnoYi51hdJIJAme9pE9RiJlvaWHIqyPEqAUhGkqhWmVLzcMfEnSb2Ii2Jmb4mFq+CyDo0sRGi+qoJ/hICnzZdpGJ9HOUieV0JMsYI6AEkx5Mp9CMZxpDPFc0afhEMihqiq2owSGMQm17z6D6M/3kwzPhFqek7D4wSJF5vMPaNlJnGO9qf2glARQUQPiYSfIibDobg/LEj9mvtM+ao1q+YCFkYlXCgMEFubSO6veBbABqOGcRZ61RCysqg6SqwVIdlZWvNoW5Am5EjETN8SenXZGYFV0vYqCVqSqIdRgQyVGLSLaRcnFjQ4jF6qiiDp0lmHMWmx/mAFxf1OPWz2XJEvTJaBNjOxAnz1KR6jAAzkONpVJVA2oJrgwG6ESsyCQQb4gUfaBVUPUqrUDhAUQDVTY6iwYTMAKbHmGk/Kx/vRCtN6Y1tUYogsJMFjLdAAhPy2JgY9yXEaVbkbSHlgabXMqzIYncSjQfLAAzT43rpVXROammqLNMiQRpMkTPY4RT40iGPFGY1NylNNvcUgkGCdVRbC8Edpwo8fUP4XhnWKvhkTYDTr1z/DfT/mtizy9VKgDoVYCYIv5GO3/OACoX2npsU0gkPYEMu5NIL8V5aug8iG7XP73Y0cvUZ1orVXU72IHLIVSSVBJ2mbAjc4l0+Ig0vGFJvfKaQFDyH8ObkCJE3IgC+CrxNadFKqoTTYA2hdIIkFgxEbgR3OABrhXGvEcUnEPBvYAkKjHlJ1KYqqYO2K0+0LqRr9xXq6mCzrVfEKBOmr7FwRvIX+IY0lRoBKiTEwLT8/1tip4fxuk4lglJfh1EA6o+0WIiUJ0sQbNI6YAPczkcoJR5kQGBdy0VA9JBMk6SKlQACwJMQcWFfhyOyuw1FRAkyBzKwN+oZFIPkMM8T4cajqwYKVVwDeQWgAiCNrjvzGCMNZThlRHRjV1KJJU6uuqwJc8o1KIIPui+ABPC8rlqVXTSkVNOk8zEEIFXqdJKgKD1HzxYf2ZfENS+rTp94xEztMTPXFdU4ZU0NTWsApYlToOsan1MNYftqUQOoJmDNXmKVWiQgq6qlRYeAd+W4kkAkhunxEnbEKlRU45mBW5xBrdUJZdVmY6iZ3udyTO8T0nDWW9mW3CEXLS0ASSWNjpO56j641XD+HhLIAWHvOek7hf1J6zviyTIr1lj3OIf1qi7crLwX3K1Sinc59mvZx1HKjQDMoQfukk+kYraiODHL6EMGt5An74x1V8mh6R6Yi5nhIYQYYdmAIwRjWh3Kj5PX7MJUovgc4vb3ZMyN4+rYXSy4LFiAT3mw+QJI/XTG1b2bT/y6fykfnhdLgCgyEpg94v9+O9Zino3H2b+BHqImeyfBGfL6Y1gKB21QI5bx0neOxJ2zlTKaW0kmezi48iIn7hjqtLh4+I6vwHphurwoHrI/mAP44XlhG3mvd8bpNP04ehZkVrI5xkH0M8MvMF3ncFyen84+/FrpeqwhWPKBYWt11bfKRjXrwgDYqPRB/TD68OHVifLYYuyVnFRc7JeCt9yKpRvczOU4PF2YIeyCW+vT0OrE/8AuZSP8YefLP8A8caClQVdgBhzHP0tLirvxerJpJGHz/s5J1JDsOhGl/lJv9RiL7H5cpnG1fEDEiCDpUER3hSemN/UpBtxjN+1HDZXxV9+nfVFyo/Mb+k4i4yoJypt24x4engyLgr3LfN5GnUcFidWnlAaNmVtQHcMqGfTGC9seJ0adQUcuTqAK1DrJHwgqQTBPIhY7mwMywxpfZrJ6vCra9QVXTS2qVkU1IB1QZakzbfH5X4hX4pqq1DGkl2t2uSR6gnDMZKSTXEmL9oszyEA/wDOOpfsXoUm4ajgSxmm8kkHSzGCCY3dvrjivEsxPbHQf2CGoxrQ5FNHkJBgkreLiNwTIMx6EdA6m3CcuGFMlpIMKarElRAZYLHkuJG1xhNHh2XYsFYtBIZRVJ0zaDDSLLEdI8ziZXyparTqAqAshhpliCLQZtB8jiJlMi6VncsgDagAoMxMjcxuzsTuS3YAYAF5TL0KtIBW1oDIZXIZSbjS6kMtm6H3W6g4ZZMrSqSSQ9MoQAzmC2tEJA31GpUEmZMncSJPB+HtSDa3DsxBJC6RIULMajBIXYQB0GGuKcNNWorqwVlV1DX1KXAAYQen5mIwAPPwakZkMSW1EyZNw2md9Mgcu2E8M8CkfApEiJ5ZZhaJAZpuJEieuGMlwmojoxqyqkkrzdddgS5kAOouD7gMjHtThlTS6JWUIWZl5DrBd9bAuH2u4FuomYMgEluE0/CalLhWYseckyW1MCSSdJJMja5G2Iwy+XrDw5Z9Mm7MJDEhpNtSnmB3HTphXC+FvTbU1XVKwwg3OmmA12gGUc7X1n5x63CKvhrTFdQqAKhCFW0hSBrZagJI5Wtpkr52ALpT+v1+r4p24blwmpidAZplzBJckg3uRUJgbhsRa/s9WYtGZgX0mGLLIrx8e4NdNotSUdonUeEEU2TUJ8Y1VaCblzUAYE7CY3HcQb4AE5rKP4lRxSFRydVJyQNEJpCXv72oxsdZuMHD3zRdTVUhTZlOiB7/ADcpJm1PrHMbdov98PTgy1dSLyNBDBKjuE5LmKYGk7EiTviTxjPVFqolIg66bStjpOpFSpG+kFzq8hPS4A22UqKWZaIarqYitqXUVZvdEkSVSFAaFlFviDkKjNmHap+8RfvgAbWkAtMWviw4BxjxdKEEkU1YuSOYlVYmAAPisRaVYWjFFUbVn6j0yWQqQY2kAbf6lt5z2wtiGs0L/wDL6P5HDb5elpUDDuEUjIHpheGToYMGDAAYMGDAAYMGDAAYMGDAAYMGDAAYg8WYBDO0NPpBnE7EbP5bWsesjuCIIxx7AZLhOWeplGQAkmqhUrp1LBWXGoxKwT92MJ7V/sxzVXMVKtFqalzrZGshZhLmmRJ06y0BgDbzxt5q5NwAzGiWmLTb4TIMdJjcC0Yk5vjxZtSiLC3yn8zhfDS7Cg946P8APA4jjrfs0z3+I9GmBflJY/IQPxx1X2F9mDkmQIlQoReprXQZEyV1zYgfDJLbgLdrM5pnYm8eQ7/LGg9nuIs1FqeiXpJK396dWkbWPKO+4+TJ0l8MyjrWqOU0K0/FqDHWzBlvNw19QtAAsMQc5wx1zD1KdIleV1jR+8aUqsoZhz6AgEwOZzcmC5S4wEAPiNX1AWKhYa5Kg6RLmwFM8w698LX2iB2QWMMC/MIClrQZI1QRa43wAP5H+0liK0AaPeWNGq3uidVpO/b61y5avRQGjlwKnItRgykvp1EtciRqb3jzHUbAjEw592o02LKgZytR05tAGruIB1AIZBifLDfD+JtrWk66pJhzZiCahplk0iJSmCT3IsJsAOUKWYajVpux1MvIzEAgkXBNPaD13v1w2tCqhHgUBQVmlgCnTQJYAwBpDRpkyFmL4gVOKVhUIFT7Ja8awFJKkBfB2jX4jTMTpHe+L7hGf8ekKmnQdomfv/UXHTABW02zjMpIKieYfZxBNIHqTYGuRHZJnqUcjUNDLeKhqFF+0p1GWS2mASRKtB7nrNyLo/vdhlTVatTVlqshcjktVKqNOrdlgAFhcrfCs7xdhl6VRag1kGQglajKOZUJF5YHSBBbYETIAJHCMtXpsEY/ZAREqQIVI0kc8avEHNew2xVJwjMKVZEstSq1JG0xTL+LBIDEaZ8IiLjW/lGqcEgiSttxEjzEgifkcZnIccdRNQmsTKBVKyTTbw3ZABcswLkbKkfMAuc/xNqb6NCwQCrFiBAP2pbl5dAgi/NIFt8SKefpsQqtczaDMiZBtY8psf4T2OGM34T1ArK7EShIJCrqAMNBF4AM9LbSJco8Ooq4ZRzILc5O8yWE3J1kybmcAFJxjjD1PsaYA1sQCDzEAlTIjlkqxsTygnyxO4Rw0AAfCNz/ABH+nl2jyim4OviVatYCNTQgAiNRk7dYgz3Zu+NnRphVAHTCtBZ26r47eS/ncBQGPcGDDQBgwYMABgwYMABgwYMABgwYMABgwYMABgwYMAEHimSWohBFjv8AkfUb45NxrLkV2pvulvLuI9ZkeuOz45R7aNGfYfyL+H/YYTxUFZT47Gj0XFOv6MxXGacGVlD/ACmD9xx1z2Dz9M5akGgVKgJ0yWJiVkkixOgmPI7xjk/Gl5rY6j7BrQ/s9CB9sF/m6y3Wx95jHTUYiTiOEbuxzpiKUYteJqHzsVUpaTzKx1SIBEcsbzv0i2+E5LiPiO6FGQp1aIYamUFYMgHQTcCQRFsMpUpVauzeJSncMouSkxZXujd/dxFyZy612CrV8QuytqZyBIVmIVmgLGgagIFh5YeMIseFZ41Q2pNDKQCNWrdQwgwJ96J2kGJFzH4lxRqVQJoWCAysXIEA/aluWF0LcSeaQLb4lZLJ06Q00wFHaSbAQNzMACANgIjERWpZgyQ9ksTKqyVJEiDBnRN7iAbSMAEylxKkxADXJiIO4mxkWPK1j2PbEelxQ3YqBRBZdWo6gVOm6aerAgQeg7wPBk8vTArC3hgnVrYj4iS1+YnU1zJ5sIp5KhW16qTKZ5g0rezalAMAnlJIv0NwcAErLcSpVGKq0kCdiARCmVJENZ1MiY1DuMR8pxaUFV1CUnUNTYMWJkEgFdMzpGoxPX+GcPZXh9GmRoABAgSxJiFUi57U0H+kYhVsrldCEIX8S9MIWkiCSF5hoWCZHKLwd8AEqtxygty47SASLa5kgQAPCqyTYaTOEHiwNMuiEt4hpBWBWWDlJkj3ZEyAbTubYTQ4Xlas1FWddyNTfEHBBSeW1apIgXc9cIp5jLsBSALeLUfkaTDqdTm55Ya9upBG+ACTVyS1DU0VmAeRUVdJGrTpvKkgwFtI2HnMA8GWkpYVCXRGiwnTFSBeW0/ad/hXA3DcwADT8OiwUIAjSsKj6dRNPbWyWgwAbmYw9xjhtSrUVkOjTTdSbGdZSVjfZWg9DHmMclswIXspS5EPcsfodI+4Y1OMr7HVppgfwsy/Xm/M41WKcNbqY28EAYMGDF4BgwYMABgwYMABgwYMABgwYMABgwYMABgwYMABjlftwB/eDn+Rfwx1THJ/bqr/APntf4F/DC2K7nqafRP/AL/RmP4ohmcdR/Z/kCcvQq64UL7unyg3nrbpPKBjlnGagk/rtjqX7NaNU5BQz8rodBBupLPtYW0Gn1N1Pzpwe7Heme5HmaLIZNBUdxUNQ3G68vMWgkCTBaBOwsOstZ3ggqu9TVBZUWNAYQhZhM7g6zIPUDthr+yVwAKaU6RAVZRpkKCBIZI0iTYcxncYj518zTRqlR4FO8hhDABRBGj4m1GOk7ibPt2PPpNuyJuS4OlElg5KaNMPG1pJfczBJmd/qf2YLS0FmcD3dUSAPd2G4gX3xkqntGgSlTPOKbFiWM6rMBICgDSzBxE3UeuL+ln9SyLjuNsZPSGJ7KjF7jkcNODvNWHOEZWn4dSmzRr5XFlubBhA95h964mZjgusoalVn0meZV7qYEKIukTvDMLSIxWez6JXpsSNSEsFJsGsASN9i4A856Y0Hsl7TLWY5d2ZqoBYMQAGFpiIgido2jzhvC4hTpxzPUhUw1RJzS7JOo+zKAqTUZipsdKzvSkGBFxQUGAJDN3xKo8JCUqVMVGVqS6VdQoJEQbMGW9jtuBiIOGuuVakaSsfFLKuuRBqmopJaJibjrBE3wvOcNqPQp09KllBAao2plIBCtMQTHvbG5g4bFiTlOEpSqeICRAIvGxVF5jEn92DM7k4hHgNNyR4nMSxcrEw4qDaSFkVW5ovpXeBi+KyIIkHcHY4zeW4XmKa6aZCEkiTpMKGimCNJkCmFURsZLauoBL41Udaohn0MpYqJBBpwYUgfHqAaZspgScO5XirNURGpFdU35ogariVAvokDeGBw5Wz7B3OpFp02hwwOojQHlTO/MBEGYODLcZSowVQ3NsxA0zzWkHf7N/K2+0gGXyFdqObdHUoKjGJBAnUTTImxBmJEi/kY3NGpqAOMlx+kczTLFkUK7oikHxCwbQBM31kC0CJU4d9nOPSPDqn7QWP88dR/MOo67jyVpvqp9W9nt9vscNXgwmnUDAEGQeuFYaOhgwYMABgwYMABgwYMABgwYMABgwYMABgwY8bbABkPaH27p5XMtl6lJzCK2tSL6p2BjsRM98YPOpWzlRs3SpvUptbUEtIsQvUgWEi1iJti99puDrns+jVOVKOpHCnmcAyoJ6DVPoDFjfGzy9PSqqgCqogACAANgB2AjCNecalrcL/AGG8JWlRn1iOEcUUzcGRuDvjq37N+IMMtl6XhsVYN9oQYBBYAbRso3Pxjym/zWTpVVivTp1B/OoP0JwjgtZaK+GoimCQo7LNo7jFdKrClLtPcaxmK/UwSUbNE3NZhlr0hqOhlaV07m0Et+Vt+tsUXtU1cZXMljqTSCsAArDkmwEwE079QcaTLc3Mbz+HTD1QSIxoyV1YzISySUvBnAlzYYmGx7Rggm3r92OpcT9h8pVJPhBGPWmdP3Cx+mKV/wBl9P4a9UeoU/kMZ8sLPgehp9K0H3roxylRAkfr0xc+wQL57UoMKpJP0gH640OS/ZrRX36lSp5EgD7hjV8K4TSy66aSBB1jc+pxZSw8lJNi+L6Qpzg4Qu7kinXcMdaro6FSSfmCPwnbbFLl+KOlMVCKr1GUeIjK4RXhmOkhDNxpAUGZT+KTfZj3Tiko8RdWFFSqlmJDOCVAgkgAESSQbSLSekYdMQVX4/WBYDLklZleYkwKx5YTqKNOIn96B2l1s1WaixMyKzK2gEuKYqRYaZnR2BsZEnD/AAnjIq6VKlWKzq+BrKxKmZiHU3jfFcPaFwwVwq6GqeKxUxoTxCpS9iwov3jQe4OACyGcoVH+1pqjFRpNULLK82W53gypv3GCtWy+XcL4aoSj1FKot9HvARfVFQmI6nzwxnOHUIK1KxtCnU4mHVqaKZFv3jR1JiScTs1wtajo7FjoEKtonUravd1apQdYiQRfAB5l6dCsNRppqqICysql9JuoeJkfUYzftZl6Rq0kRdLgrzBYESAgB2MfdbF1wjhtCjU0rVL1QgUhmUtCqiyQoESESYgbGL4ge2mSYBcwrGUKiD7ovY7TvE3jC+LX9J+nz+xxl7wocp/zH8cTcVPAs8tRZGzcw/MeoOLbF6aaujoYMGDHQDBgwnWO4wAKwY8BwExgA9wYR4o74PEHfAAvBjwHHuAAx4ce4ruLcRWmhY7D7z0A8zjjaSuwMhnaoHEXCgtK9IgHSrFjJsBpMnz6kjGjNSF19I6Yo+A8LNdqlaozKW20xM6g03BsCoEbG8yDh85kI7US4fT5jbpqA2OMmpJwpdbbdt8r7F1FXdj3jNappDJEg7Te/wCZ2HaZJtiFwriwrBgAQ9OA3nM3HlIb6eeF8S4Ylc09RJCTKyQCGF9mENIBB9e+K80koDwqIgTLXLMTE3JkkAfT5YzZ1VOOu/IdfV0oOWt/A1XDs/psfoPyxJXi9M9W+hxnuH1tXMTsY+4H88M8T4atVteuqpi6o5UHzjab4ewWPyLJU18BapSzrPF29LmpHEUO0/TCv71pjcn/AGnGPo8HQf4mZ/63/GH24TTj38x/1B/TGxnn+1L4Ceel+4v8X9zTtxij3P8AtOEHjlHuf9pxlKvDae2vMf8AUH9MNHhNMfFmPL7QYlml+1L4Bnp/uL/F/c178coxufocVGW4tQNRgVNRSBqGiQL2Jn8rzHfFEeHU+j1/m4/pj3gHCqbZg0y1YBkKsCwIZSLi4O467joRgzS4wkvNgpQe00/T+ToJy9NSagpqXueVRqJgDfuQAJ7AdsVvD62WqwBSRVU6lLKgAdgWYKJkOAxLW+I73xdxiiqcBohTrqNoBdnkoFOpzVOohBEOZ5SswNWqMdJEji3Dneor09IIRgSWI5v8MkaSG0y8E+7qkA4MnlMwroXcFBJYaySJ1Qo5eYCUGokE6SYuZRm6bipUbw6jkHVRKtywE91gWG76rReV7cpw/NZhnXWgCGzchUg8/MJaYOlOWCefe2ABNXIVgrJT8KZYoxJDHW+pgSFOm0iRMkA2wvIcOqwRXYOrqQ41FhNrqCAFB5pA7jtiPpqoXfw6jVQ7Q8zT0M3LChpOlCOUAGVb+KSoZ3NEgGnp25tEi5pAzz9mrSOmgX7gGXy2YfJVnpHnQN6TYcy9mgica/Je0FJx71+zcrffY/LGfzVJqhY1V0uYLDsdInYnb1OKjJcPD2V5ioyEbxDkRB66Y+7EHhKtNLqmmvB8OTFlXSbTOjf29d/vNh9cV2b9oaSyA2o9kvH+ZtgPPGKqcPcTzbTuAfSwF+m2GqOWmqglmXmJF9PwjSJVZ+LpaR12obxMtFFLfXfb2LlUja9zQ5r2pb4VAnbdm/8A5P1xH/8AEdY9D/sAwupl1RAkCUZh8rR9xAxEZja/9cX4bCqqnKU5P4cE+HMXq1pwdh/Le2DcpZdSkA3GloIm0WxLz3tWP8P/AHMLz2Vep79PMda/KZSFSk63WgTUB7lCAPKNJn1wxlckFMG5Ex6dBf1xXHD1JyUYTeV3d3vo7aPzJyrOKd9xz++67MQNYgA+9AOrULAbe6cLqcTzCESXMgH3pF+4I88MU1+2f/In41cS82Lr/kX8BhipgKSS1e++Z+JSq83c9oe1VRTz6SP5hp+hFsWtL2uTqGHpDfmMZvN0gUM9x+Iw8MihSpy9B67jEKuDqU05QqOy4NX+OhOGJb0aLXN+1w2VZ82YAfMLJxT5GvUzlfT72kjVrOlQvKSEAU7q2/nuLjCGyygSFHqcM8CDmvVNKdasWEeVJLFZ5p2juZ6TglgHbNVlm8rWXtxOwxDnK1jXcI4PVpPSLsrBEZTDtI1LS2BHMC6VGvESvaBlPbalUy75cAqSBV0sJBI1Kx1+ZLCb3N7dNhnlrPlyGBWp4qhWQGw1iG0hjbTcgm9+8Yw3ttSqqabVgdbO53JVdSUjpQkCVUqwkATHc2qxKvSaNfo5J4mKfn8mWXBeKrVWdiNwehxLOQpyWgjUbwSAO5gHrjmWSz7JmU0buwUi8EE/iJMHHT0rEEo4hh0PX0x56pSdJqVrxv8AiHsTRjGeX2PHrooCU1CgdZ6bmepnDmUaRP39/MeXniNmaYIDR1uOkGJn6DEDjXHf7PpBKuTBgdB9++w74ar1qVanGMI9ri/zl6cxCnCv17S1WmhoEAIYjeOnfCDmAbmDaQJ79+v6OK7hHFhWLQpXTeegHQHz8vI7YmMms61OkAR6/wBMXRqYyEZYZt5klbXZeF+F19hStSpTtVhbj6jNCqHdogARufWd57YjcSz2gPe66dvMny7DBTIVFLA6lmB1ieo9IxT8eJFIHSQS7E2NgJ3gW3xq4L9Sq1OnKV4Zb6rXk343fsK1FR6hyt2723+NuWgml7QKzqgElmAA23MEz9+2LKhTc5hBSYBjIksVtBAuAdiQY6xHXFN7L5ZWOqUYpf3TrUtIHNYEEA99+mLmkJzNPlZwD7ogE/UgR641sQlldhTDvtI0tfhmbZm+1UC+lvEYHatplQkWL0REkEUpPYyaPCX8JklZ8c1VlmZSPE8RQZAjtaYPNfbCeEjMKwp1VmmBEm7AhUIly3PcuJiZX61lLLZpWVlDsq1KppqxYElvF0irN9ClaYUztVIgaBjMNQsR7QeGCzutZNAYmmANJ0u7C7QQFpzEyOu4w/xjilSnUpqkMKiNHk8otMmPgJqAExbfacP57iKpUFM05MBkJKgEGRUIvI0C7EgWYRJMYfp16LMCGpsxEKRBJG5A6kdcAEHgfHlr6Ukl/DV2MQp1Kr8ontUGJlPNnx3pEppCKygHm3MlvLaI879mqHEEF9Ap0hqHiEgKNBgg9hMx6Ha0yKWapM50sjOohojUAdp6gGPngAy7Zhm1MdJYnm0XWYAMGbjpjLuKiiu6lqf2lZtRqBVgDSkS0KfEUXIFlM7gHVLpaWRQiMQVWABBAIsO4v8AP1GI3C1Fv/Uef+q2H0rxXIzG7TfMayTT4xOq9VtILTAECNzA1BrdMLY6AKguwlUHdm2nyEaj5DEkILiQAJJOwUDr5AYg+Jrqo9wgDCmDaRaWPmenYdiSMKqWePVLxd/JX+b/AJLEsr6x+nm/4FViYUkzbSZ7i8+pEnChU0aYA8R/3anYRbWw7CbDqYw/XZVpDUpeZIAG5U2FgYkGJPQ74j5BSampjqcmSelhICjooiw+e5OKIRlThVgu6m3fytdJfXyLm4ylCT3dvfxPMu81qhmZ1gf6aZB9TIP1wNvvHp8u+E5VtNKrUiTzaQdpcn+sfPDmVprs5JLAqg6kgczegt5SRjscTCja/wDZC3N9l/7OSpSqPT+5si02iqx3lE/+VTErOe8P8i/gMQuHMGao5XURRRgkxqMvAkbC/riTWrSFBNNnOkKEmbjmEamMDvbaLzhmrXjnUPBq/qyqNF5XL80Gs3ZB1Mj03GJVMEo+m5IUD11DDebRFIpNrd5XUKcQkm2osb94F/xw9l6/h0qlUXgQo7sTCgep/EYjXxVN0pNeHvw0O06ElJJ/60E18zoJRdJCCazkT0nSnb18x1No3saj06lSq4tIUSLsfDpzHkNJk/8AOFplWbTRUFms1VomCTKho21HnPkAOuJvCc2P7YR7tKmvhpqBAZjpJI/imQLddeFFJrsxer3fkt36t2XkrjMUm7taLb1/hXfmWVfjLhluAuoTYSROkKsxdmdBNgBMnGX/AGi8UStSoaQQQ530zBRWtDG3Mt9t77E6/L5jKM6qhpuaiOVjSwKjTqA/3LbyPbGU/aFnBUo0StIqGq8j2uFVh6gGSV8heLTGomqTTNHAtfqYW8Tm+RcLmqbNJ0tqIG9gTbHW+O5+nVR2VSKlFgJJHMpqPSJEHbVSbePvxyz2eVTxCiKl1LwdUabggap84x1jjXFEqZItTRQzMpSk5CkgVACY3GzGPK+KqEIypNSV14DPS0mq6yuzt9WR+H1tQt88Z/2p4Gdf9opJJ/xIuZFgwXbbeL2EdZVRzdcMp8FFX4tLifWJ/wC/0xcCt4gksAo388I4fDV8PiYyjHTzXDz8/wDYrUqRnScXLVrWzT+RH4XlVFMBZVBclhBJ6l+3p/QYsZvJFug6t2kflgy4+nwr3Pf9fPyTmal4F2I3nbvjWhBQT89W+LfmLaysl6Ibq1NRMAs+4ROw/PrOIZzzifsXA9V7gRv2JP8ApPlNnkaGnbc3J7n+mHs3QLqxUDxBsDsfIx+OLoYtwVrXCt0c5LMtyioZoiWGWcT15FJ7GC3QE3n5YjnOlKy1AACo1Ebi0ahuJ6+fkdsLPE6o/wAKna0av+d8NcM4iTmqZqJTpqGBLarDtc23jE3ipyVnTkr8eArHC5XfNHT/ALK/zOnVJIOkwYsSJE+kj8RjPZD2hZVLVwT8OlAsAoTTdhLTDVA2kCSFALReLmpxOiDeqg6HmFjzW8vcf5oexxGXO0NGumisRUNMBQs6yxQgdpNye18VDA5xAUXqBHZtUFIE6eYTBMEA8si42wuhwimjK6l5WfisSdRJYbSS7H54bzHD3Jq+HUCircyhLBtAQFWDiByodp3vezOQ4RUR1dqkkWNjLDnseaPjXp8AGAAfKZdnanqcFiTpDPoB1B2ieSZAJH8xtczKyHCadLTp1Sq6RLdLdNvgF/LDD8LqaWRKqqhYsBoOoFm1sC4ccpJYWAMEXteP/cFSeatrXllWDHZqRME1Db7Jo6jxDc3kAg16KoXRBCqYUDoIED06R2tiu4XuP/Vf/wC1sSa32RZGbUVIXUQZMKLmSTJ9TiJweuJH/qv/APa2NCPdXIzJ998x6pTDHmUNB63+mG6n7xfRvy74fFYc3+b9eWI9Sr9ov+r8sQodz1fzOS3JdduRPVvyxEWsVaQCfTe4i0kDr1OHs1VGlI7t+X6/Qwzl3llBtJA+8YryxlGqpbcfZE02pRa30GeH1SaS8hYMuuBE+6TBJI2sZ7jD2TnWatSJCmw91VFgFJ9ZJ6n5DDGRz3KCX8MQdFMKopqsGFjSSSLTebHbCmrDwDExUYok2OmTqN7+6Dv2xnVEnKUbWclb1eVaaLhz5jsbqzvotfa7+YxleQCEYOKSQ41HU41gIoAgabTq319InFjRrRmI6hAYnZoNvukYqjUBqOeZeVDZipuX/hInYfTD9d1UqFEDQptvJAMzMz574txGCnKTlm30939PyxXDERUUsu1mICVCgPiNqbTq0KqkzEiVTV98+eJ+ZcCkgRRIJYCOQaYUFu4WRy9THYkVubzT6SPEqQSBYgderKoP34fpVSKbaQulQIUzsSBbT0sDHluMW4ihLq9IpWs9H5PyXkQp1Vm1bej3/GS6KCmj1PeKKTJ3Z27+Z2+YxX+yoLZpkqVavvALNRoLBKbbElf4jHmcLr5tTSWmWBc1AWUbmIIgTZQRMntFycI4BkPGr101aZJ6TfwqemfIEhuht9exgpZ5tcUlpwS+5JSacYp+fuzZU+H0cuVcFkAhBLEqdQp0wG+VKmOg+uMv7d5ej/Z2NIktTrKpGpiELAsQoJhdxIXyxqK3CCaLUSwZWqBiGDEadQYpdp6FZm0i3TGS9vuEmhk3qeKWUVFJBF3ZhTQu5mC0rNgBztbFFXuPkaWD/wDohzRhfY6glTiCJV0lW1LpbZpEFTIvIJx2CrwrLFyJDVhLFS/NDOXuoPuzUY7dfIY5N+zqka2fUggEcxkTYEGLEQTG+Ov5nhtQ1jVBTSLhdJ1ExBMzEkhLxYAjqTiGG7gx0q74j0Q4nB6Ue4Pv/rin41wfR9rRU8t2Qem4/pi3y/EARhw5gYYu2ZqSRlRnNYhdz1Gw+v6MegxNo0QFEXPUzc4XxHJBOemIU++B+IwijNj+vLFE272NLCwhlzLcdLRhvMZnSurtjzN1FXmJGPOFZU1nFR/3YNh3/wCMRjG7LatRU434llwjhNM0g1WkpZiWM73M4reKZGgtSnylJePs9RcypkKFBYyurYSBJtE40xzA6YpMwjPXpBGVXBLSyll2IMgMp+K1xceuGbvYyLK9yYvA8vUXWCxSoCeVzpIYVAYjYRXqGx+LyGFUhl2UU9ZYVKjlRJ1BwxZ9JABXS4Y+R+mFcP4MaVTWKhIuCCLtKoJaDpmUYzp+OBHWD/4baSwq6XLOSwBt4gqAlLyrfaU5M38JbDHDpAr500b0OT7JWaeYMfCzFSW6liaQBaZM3Nhif7RFvGoFWK60am8blalSjTsejL4hYH174MGABPspxJ6n2Z0hFp04AF5anTcmZ7u3Tt5zbIsZp7sdVJbFjpGkt7q7CZMnc2nYQYMAGK4kulmWWNzdmJblJQkk3JOifKY6YicISCpn/Ef/AO1seYMORbyrkIzis75kjTGoyd8M5leZTJtP5YMGIUW8nq/mclFXHqhOhRJtq/EeWIxQyIYj0+7Bgx2k9Z8/ogkloS+DItVBmCNJKnWqnlJKw0WkA6jabYrf7Sa5WqeUAaUQbKPpcmBJ8hgwYRwrcq8k9ct0vIarpKmrcdxJpfaPc+7TH31MSMzS90yf3a/gPLHuDD1RvTmvmKpLUi5qlym53H44lUafJUudgP8A3DBgx2u31cuRyCV0JWj5np+vvxaeyA05p/PWT/pp0f64MGOVJPIToxWcuuN0NOZRhB1aTDCQHFRKSvv0FckjqVU2gzX8fR85latCoyqNLkFV60hSqKbsdyWBHYjtJ8wYUaurMfhJxkpLdHPPYt2yoqZlILqhgEWsVF7/AM33Y6xkeJVXXMAsOVWKGLj7WvTE97Ul+/BgxCirQQxjpOVeV/ErM7l1VQ1KaZ8DxTcspgEkQfiJ3fc9b3xBq8Sq0xLFWsDYFT7qnqx6nBgxYKj2T4sXA5YDWiZ/LCTUKGAbETB6Y8wYhNaDGGk1PQj5P7Yl391TZe/qcWB4yRYJERsfL0wYMSSsUyk5O7EZbO1atB6uoJpL2VdwjkQSxO4W5A62xJz2TFKjMs9VEqN4pYgk0lO4Uixg26TbYYMGOkDXsgYFTcGx9NsY3LZt6FN3QqWB0EspJKrWOXpgkMDZQWJ+JmOwtgwYD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08" name="Picture 4" descr="https://encrypted-tbn2.gstatic.com/images?q=tbn:ANd9GcTx2aWm1KXNhPPQeWTl9Dmc4Se-Jx7asmOeJNaWeuZAHeprE3jQ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 rot="21205964">
            <a:off x="1540051" y="3183908"/>
            <a:ext cx="61170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El concepto constructivista se funda en tres nociones:</a:t>
            </a:r>
          </a:p>
          <a:p>
            <a:endParaRPr lang="es-ES" dirty="0"/>
          </a:p>
        </p:txBody>
      </p:sp>
      <p:pic>
        <p:nvPicPr>
          <p:cNvPr id="7" name="6 Marcador de contenido" descr="Profesor-Dando-Clase-6063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524250"/>
            <a:ext cx="2200275" cy="3333750"/>
          </a:xfrm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3554" name="Picture 2" descr="http://i48.servimg.com/u/f48/16/68/03/45/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 rot="20952510">
            <a:off x="1737600" y="82334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chemeClr val="bg1"/>
                </a:solidFill>
              </a:rPr>
              <a:t>1. El alumno es el responsable de su propio proceso de aprendizaje.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 rot="21172222">
            <a:off x="3029717" y="2047692"/>
            <a:ext cx="2304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2. La actividad mental constructiva del alumno se aplica </a:t>
            </a:r>
            <a:r>
              <a:rPr lang="es-ES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 los </a:t>
            </a:r>
            <a:r>
              <a:rPr lang="es-ES" i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contenidos que ya posee </a:t>
            </a:r>
            <a:r>
              <a:rPr lang="es-ES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en un grado considerable de elaboración.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21008316">
            <a:off x="5766671" y="1903764"/>
            <a:ext cx="1904539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chemeClr val="bg1"/>
                </a:solidFill>
              </a:rPr>
              <a:t>3. El alumno, reconstruye objetos de conocimiento que ya están construidos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Placa">
            <a:hlinkClick r:id="rId3" action="ppaction://hlinksldjump"/>
          </p:cNvPr>
          <p:cNvSpPr/>
          <p:nvPr/>
        </p:nvSpPr>
        <p:spPr>
          <a:xfrm>
            <a:off x="395536" y="5445224"/>
            <a:ext cx="720080" cy="648072"/>
          </a:xfrm>
          <a:prstGeom prst="plaqu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encrypted-tbn1.gstatic.com/images?q=tbn:ANd9GcSsq2q4Y1Q_0nlymAdcLOn22wBd7sRzn4rJI1SIG9olHBMRYXo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546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389440"/>
            <a:ext cx="8229600" cy="18864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051720" y="908720"/>
            <a:ext cx="2987824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Bradley Hand ITC" pitchFamily="66" charset="0"/>
              </a:rPr>
              <a:t>Se refiere a todas aquellas teorías que no consideran a los seres humanos como receptores pasivos de experiencias y aprendizajes, sino como constructores activos de su realidad y experiencias. </a:t>
            </a:r>
            <a:endParaRPr lang="es-ES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2 Placa">
            <a:hlinkClick r:id="rId4" action="ppaction://hlinksldjump"/>
          </p:cNvPr>
          <p:cNvSpPr/>
          <p:nvPr/>
        </p:nvSpPr>
        <p:spPr>
          <a:xfrm>
            <a:off x="7812360" y="332656"/>
            <a:ext cx="648072" cy="7200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6 Imagen" descr="Niña hablando, conversando 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1124744"/>
            <a:ext cx="1953217" cy="252028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15616" y="0"/>
            <a:ext cx="53285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El tema a tratar es: “Teoría psicológica constructivista” </a:t>
            </a:r>
            <a:endParaRPr lang="es-ES" sz="2400" b="1" dirty="0">
              <a:solidFill>
                <a:schemeClr val="accent5">
                  <a:lumMod val="75000"/>
                </a:schemeClr>
              </a:solidFill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 descr="Sin título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4912425" cy="3572673"/>
          </a:xfrm>
          <a:prstGeom prst="rect">
            <a:avLst/>
          </a:prstGeom>
        </p:spPr>
      </p:pic>
      <p:pic>
        <p:nvPicPr>
          <p:cNvPr id="4098" name="Picture 2" descr="http://us.123rf.com/450wm/usikova/usikova1308/usikova130800011/21394488-fondo-amarillo-de-los-escolares-lugar-para-el-tex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43"/>
            <a:ext cx="9144000" cy="6834557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276872"/>
            <a:ext cx="4032448" cy="208823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En la psicología constructivista, teorías y prácticas se enfocan en el modo en que los individuos crean sistemas de significado para así dar sentido a su mundo y experiencias se centran.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3 Marcador de contenido" descr="Sin título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398295"/>
            <a:ext cx="2232248" cy="2462752"/>
          </a:xfrm>
          <a:prstGeom prst="rect">
            <a:avLst/>
          </a:prstGeom>
        </p:spPr>
      </p:pic>
      <p:sp>
        <p:nvSpPr>
          <p:cNvPr id="5" name="4 Placa">
            <a:hlinkClick r:id="rId5" action="ppaction://hlinksldjump"/>
          </p:cNvPr>
          <p:cNvSpPr/>
          <p:nvPr/>
        </p:nvSpPr>
        <p:spPr>
          <a:xfrm>
            <a:off x="251520" y="5013176"/>
            <a:ext cx="648072" cy="648072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471592" y="3861048"/>
            <a:ext cx="367240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Por lo tanto en la estructura significativa donde se construye la personalidad del ser humano.</a:t>
            </a:r>
            <a:endParaRPr lang="es-ES" sz="24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3.gstatic.com/images?q=tbn:ANd9GcR8Fk-nuHJARZqJIx6LqOHXkfAAgFVEWx0sNk5W3pQ3CCaRZYaJ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" y="0"/>
            <a:ext cx="9143248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267494"/>
            <a:ext cx="5842992" cy="1399032"/>
          </a:xfrm>
        </p:spPr>
        <p:txBody>
          <a:bodyPr>
            <a:norm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latin typeface="Curlz MT" pitchFamily="82" charset="0"/>
              </a:rPr>
              <a:t>DOS FORMAS DE CONSTRUCTIVISMO:</a:t>
            </a:r>
            <a:endParaRPr lang="es-ES" b="1" dirty="0">
              <a:solidFill>
                <a:schemeClr val="bg1"/>
              </a:solidFill>
              <a:latin typeface="Curlz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844824"/>
            <a:ext cx="6408712" cy="28083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Radical: son idealistas pues no creen que exista una realidad última más allá de la experiencia humana; lo que llamamos realidad es una construcción del ser humano. </a:t>
            </a:r>
          </a:p>
          <a:p>
            <a:endParaRPr lang="es-ES" dirty="0"/>
          </a:p>
        </p:txBody>
      </p:sp>
      <p:pic>
        <p:nvPicPr>
          <p:cNvPr id="10" name="9 Imagen" descr="Sin título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437112"/>
            <a:ext cx="2637418" cy="2204864"/>
          </a:xfrm>
          <a:prstGeom prst="rect">
            <a:avLst/>
          </a:prstGeom>
        </p:spPr>
      </p:pic>
      <p:sp>
        <p:nvSpPr>
          <p:cNvPr id="4" name="3 Placa">
            <a:hlinkClick r:id="rId5" action="ppaction://hlinksldjump"/>
          </p:cNvPr>
          <p:cNvSpPr/>
          <p:nvPr/>
        </p:nvSpPr>
        <p:spPr>
          <a:xfrm>
            <a:off x="251520" y="3429000"/>
            <a:ext cx="720080" cy="720080"/>
          </a:xfrm>
          <a:prstGeom prst="plaqu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657600" y="5267597"/>
            <a:ext cx="609600" cy="609600"/>
          </a:xfrm>
          <a:prstGeom prst="rect">
            <a:avLst/>
          </a:prstGeom>
        </p:spPr>
      </p:pic>
      <p:pic>
        <p:nvPicPr>
          <p:cNvPr id="9" name="8 Imagen" descr="40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4109343"/>
            <a:ext cx="3306456" cy="2748657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RSAdFpOdTwxWVypHXx3tQ2kn1x2DVwLatOyHUdjNpFoIzNujm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46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533456"/>
            <a:ext cx="8229600" cy="87549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21206709">
            <a:off x="5868144" y="692696"/>
            <a:ext cx="2880320" cy="54726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es-ES" dirty="0" smtClean="0">
                <a:solidFill>
                  <a:schemeClr val="bg1"/>
                </a:solidFill>
                <a:latin typeface="Eras Demi ITC" pitchFamily="34" charset="0"/>
              </a:rPr>
              <a:t>Crítica: son realistas pues tienden a creer que existe una realidad a la que la gente se aproxima cada vez más mediante sus constructos.</a:t>
            </a:r>
            <a:endParaRPr lang="es-ES" dirty="0"/>
          </a:p>
        </p:txBody>
      </p:sp>
      <p:sp>
        <p:nvSpPr>
          <p:cNvPr id="4" name="3 Placa">
            <a:hlinkClick r:id="rId3" action="ppaction://hlinksldjump"/>
          </p:cNvPr>
          <p:cNvSpPr/>
          <p:nvPr/>
        </p:nvSpPr>
        <p:spPr>
          <a:xfrm>
            <a:off x="251520" y="6093296"/>
            <a:ext cx="504056" cy="504056"/>
          </a:xfrm>
          <a:prstGeom prst="plaqu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20289479">
            <a:off x="5666" y="384303"/>
            <a:ext cx="35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Gill Sans Ultra Bold" pitchFamily="34" charset="0"/>
              </a:rPr>
              <a:t>CRITICA</a:t>
            </a:r>
            <a:endParaRPr lang="es-ES" sz="4000" dirty="0">
              <a:solidFill>
                <a:srgbClr val="00B050"/>
              </a:solidFill>
              <a:latin typeface="Gill Sans Ultra Bol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5301208"/>
            <a:ext cx="4032448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Bradley Hand ITC" pitchFamily="66" charset="0"/>
              </a:rPr>
              <a:t>Aunque nunca podamos acceder a ella totalmente.</a:t>
            </a:r>
            <a:endParaRPr lang="es-ES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416</TotalTime>
  <Words>233</Words>
  <Application>Microsoft Office PowerPoint</Application>
  <PresentationFormat>Presentación en pantalla (4:3)</PresentationFormat>
  <Paragraphs>29</Paragraphs>
  <Slides>10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ESCUELA NORMAL DE EDUCACION PREESCOLAR.  Curso: Psicología del desarrollo infantil. </vt:lpstr>
      <vt:lpstr>Diapositiva 2</vt:lpstr>
      <vt:lpstr>TEORÌA PSICOLÒGICA CONSTRUCTIVISTA</vt:lpstr>
      <vt:lpstr>Diapositiva 4</vt:lpstr>
      <vt:lpstr>Diapositiva 5</vt:lpstr>
      <vt:lpstr>Diapositiva 6</vt:lpstr>
      <vt:lpstr>.</vt:lpstr>
      <vt:lpstr>DOS FORMAS DE CONSTRUCTIVISMO: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PSICOLOGICA CONSTRUCTIVISTA.</dc:title>
  <dc:creator>MISAEL</dc:creator>
  <cp:lastModifiedBy>MISAEL</cp:lastModifiedBy>
  <cp:revision>40</cp:revision>
  <dcterms:created xsi:type="dcterms:W3CDTF">2014-10-07T01:26:30Z</dcterms:created>
  <dcterms:modified xsi:type="dcterms:W3CDTF">2015-01-20T00:57:27Z</dcterms:modified>
</cp:coreProperties>
</file>