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Estilo temático 1 - Énfasis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9241" autoAdjust="0"/>
  </p:normalViewPr>
  <p:slideViewPr>
    <p:cSldViewPr>
      <p:cViewPr>
        <p:scale>
          <a:sx n="50" d="100"/>
          <a:sy n="50" d="100"/>
        </p:scale>
        <p:origin x="-108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912C3CF1-24F5-4533-973C-E633DEDB918D}" type="datetimeFigureOut">
              <a:rPr lang="es-MX" smtClean="0"/>
              <a:pPr/>
              <a:t>02/03/2010</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88E2F910-249A-4A48-A2ED-C3883ACF260C}"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912C3CF1-24F5-4533-973C-E633DEDB918D}" type="datetimeFigureOut">
              <a:rPr lang="es-MX" smtClean="0"/>
              <a:pPr/>
              <a:t>02/03/2010</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88E2F910-249A-4A48-A2ED-C3883ACF260C}"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912C3CF1-24F5-4533-973C-E633DEDB918D}" type="datetimeFigureOut">
              <a:rPr lang="es-MX" smtClean="0"/>
              <a:pPr/>
              <a:t>02/03/2010</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88E2F910-249A-4A48-A2ED-C3883ACF260C}"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912C3CF1-24F5-4533-973C-E633DEDB918D}" type="datetimeFigureOut">
              <a:rPr lang="es-MX" smtClean="0"/>
              <a:pPr/>
              <a:t>02/03/2010</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88E2F910-249A-4A48-A2ED-C3883ACF260C}"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912C3CF1-24F5-4533-973C-E633DEDB918D}" type="datetimeFigureOut">
              <a:rPr lang="es-MX" smtClean="0"/>
              <a:pPr/>
              <a:t>02/03/2010</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88E2F910-249A-4A48-A2ED-C3883ACF260C}" type="slidenum">
              <a:rPr lang="es-MX" smtClean="0"/>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912C3CF1-24F5-4533-973C-E633DEDB918D}" type="datetimeFigureOut">
              <a:rPr lang="es-MX" smtClean="0"/>
              <a:pPr/>
              <a:t>02/03/2010</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88E2F910-249A-4A48-A2ED-C3883ACF260C}"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912C3CF1-24F5-4533-973C-E633DEDB918D}" type="datetimeFigureOut">
              <a:rPr lang="es-MX" smtClean="0"/>
              <a:pPr/>
              <a:t>02/03/2010</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88E2F910-249A-4A48-A2ED-C3883ACF260C}"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912C3CF1-24F5-4533-973C-E633DEDB918D}" type="datetimeFigureOut">
              <a:rPr lang="es-MX" smtClean="0"/>
              <a:pPr/>
              <a:t>02/03/2010</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88E2F910-249A-4A48-A2ED-C3883ACF260C}"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912C3CF1-24F5-4533-973C-E633DEDB918D}" type="datetimeFigureOut">
              <a:rPr lang="es-MX" smtClean="0"/>
              <a:pPr/>
              <a:t>02/03/2010</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88E2F910-249A-4A48-A2ED-C3883ACF260C}"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912C3CF1-24F5-4533-973C-E633DEDB918D}" type="datetimeFigureOut">
              <a:rPr lang="es-MX" smtClean="0"/>
              <a:pPr/>
              <a:t>02/03/2010</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88E2F910-249A-4A48-A2ED-C3883ACF260C}"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912C3CF1-24F5-4533-973C-E633DEDB918D}" type="datetimeFigureOut">
              <a:rPr lang="es-MX" smtClean="0"/>
              <a:pPr/>
              <a:t>02/03/2010</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88E2F910-249A-4A48-A2ED-C3883ACF260C}"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2C3CF1-24F5-4533-973C-E633DEDB918D}" type="datetimeFigureOut">
              <a:rPr lang="es-MX" smtClean="0"/>
              <a:pPr/>
              <a:t>02/03/2010</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E2F910-249A-4A48-A2ED-C3883ACF260C}"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714348" y="714356"/>
            <a:ext cx="7858180" cy="5357850"/>
          </a:xfrm>
          <a:ln w="44450"/>
        </p:spPr>
        <p:style>
          <a:lnRef idx="2">
            <a:schemeClr val="accent1"/>
          </a:lnRef>
          <a:fillRef idx="1">
            <a:schemeClr val="lt1"/>
          </a:fillRef>
          <a:effectRef idx="0">
            <a:schemeClr val="accent1"/>
          </a:effectRef>
          <a:fontRef idx="minor">
            <a:schemeClr val="dk1"/>
          </a:fontRef>
        </p:style>
        <p:txBody>
          <a:bodyPr>
            <a:normAutofit/>
          </a:bodyPr>
          <a:lstStyle/>
          <a:p>
            <a:pPr algn="l"/>
            <a:r>
              <a:rPr lang="es-MX" sz="2800" b="1" dirty="0" smtClean="0">
                <a:solidFill>
                  <a:schemeClr val="tx1"/>
                </a:solidFill>
                <a:latin typeface="Arial" pitchFamily="34" charset="0"/>
                <a:cs typeface="Arial" pitchFamily="34" charset="0"/>
              </a:rPr>
              <a:t>Propósito de la Unidad</a:t>
            </a:r>
          </a:p>
          <a:p>
            <a:pPr algn="l"/>
            <a:r>
              <a:rPr lang="es-MX" sz="2800" dirty="0" smtClean="0">
                <a:solidFill>
                  <a:schemeClr val="tx1"/>
                </a:solidFill>
                <a:latin typeface="Arial" pitchFamily="34" charset="0"/>
                <a:cs typeface="Arial" pitchFamily="34" charset="0"/>
              </a:rPr>
              <a:t>Se pretende valorizar la planificación como un elemento fundamental de la tarea docente.</a:t>
            </a:r>
          </a:p>
          <a:p>
            <a:pPr algn="l"/>
            <a:endParaRPr lang="es-MX" sz="2800" dirty="0">
              <a:solidFill>
                <a:schemeClr val="tx1"/>
              </a:solidFill>
              <a:latin typeface="Arial" pitchFamily="34" charset="0"/>
              <a:cs typeface="Arial" pitchFamily="34" charset="0"/>
            </a:endParaRPr>
          </a:p>
          <a:p>
            <a:pPr algn="l"/>
            <a:r>
              <a:rPr lang="es-MX" sz="2800" b="1" dirty="0" smtClean="0">
                <a:solidFill>
                  <a:schemeClr val="tx1"/>
                </a:solidFill>
                <a:latin typeface="Arial" pitchFamily="34" charset="0"/>
                <a:cs typeface="Arial" pitchFamily="34" charset="0"/>
              </a:rPr>
              <a:t>Objetivo:</a:t>
            </a:r>
            <a:r>
              <a:rPr lang="es-MX" sz="2800" dirty="0" smtClean="0">
                <a:solidFill>
                  <a:schemeClr val="tx1"/>
                </a:solidFill>
                <a:latin typeface="Arial" pitchFamily="34" charset="0"/>
                <a:cs typeface="Arial" pitchFamily="34" charset="0"/>
              </a:rPr>
              <a:t> metas a alcanzar por parte de los alumnos; son el porque de la enseñanza.</a:t>
            </a:r>
          </a:p>
          <a:p>
            <a:pPr algn="l"/>
            <a:endParaRPr lang="es-MX" sz="2800" dirty="0">
              <a:solidFill>
                <a:schemeClr val="tx1"/>
              </a:solidFill>
              <a:latin typeface="Arial" pitchFamily="34" charset="0"/>
              <a:cs typeface="Arial" pitchFamily="34" charset="0"/>
            </a:endParaRPr>
          </a:p>
          <a:p>
            <a:pPr algn="l"/>
            <a:r>
              <a:rPr lang="es-MX" sz="2800" b="1" dirty="0" smtClean="0">
                <a:solidFill>
                  <a:schemeClr val="tx1"/>
                </a:solidFill>
                <a:latin typeface="Arial" pitchFamily="34" charset="0"/>
                <a:cs typeface="Arial" pitchFamily="34" charset="0"/>
              </a:rPr>
              <a:t>Contenidos: </a:t>
            </a:r>
            <a:r>
              <a:rPr lang="es-MX" sz="2800" dirty="0" smtClean="0">
                <a:solidFill>
                  <a:schemeClr val="tx1"/>
                </a:solidFill>
                <a:latin typeface="Arial" pitchFamily="34" charset="0"/>
                <a:cs typeface="Arial" pitchFamily="34" charset="0"/>
              </a:rPr>
              <a:t>Son los saberes e instrumentos significativos y socialmente válidos de los cuales los niños deben apropiarse y el docente debe enseñar, son el que de la enseñanza.</a:t>
            </a:r>
          </a:p>
          <a:p>
            <a:pPr algn="l"/>
            <a:endParaRPr lang="es-MX" sz="2800" dirty="0">
              <a:solidFill>
                <a:schemeClr val="tx1"/>
              </a:solidFill>
              <a:latin typeface="Arial" pitchFamily="34" charset="0"/>
              <a:cs typeface="Arial" pitchFamily="34" charset="0"/>
            </a:endParaRPr>
          </a:p>
          <a:p>
            <a:pPr algn="l"/>
            <a:endParaRPr lang="es-MX" sz="2800" dirty="0" smtClean="0">
              <a:solidFill>
                <a:schemeClr val="tx1"/>
              </a:solidFill>
              <a:latin typeface="Arial" pitchFamily="34" charset="0"/>
              <a:cs typeface="Arial" pitchFamily="34" charset="0"/>
            </a:endParaRPr>
          </a:p>
          <a:p>
            <a:endParaRPr lang="es-MX" sz="2800" dirty="0">
              <a:latin typeface="Arial" pitchFamily="34" charset="0"/>
              <a:cs typeface="Arial"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Tabla"/>
          <p:cNvGraphicFramePr>
            <a:graphicFrameLocks noGrp="1"/>
          </p:cNvGraphicFramePr>
          <p:nvPr/>
        </p:nvGraphicFramePr>
        <p:xfrm>
          <a:off x="571472" y="642918"/>
          <a:ext cx="8001056" cy="5572164"/>
        </p:xfrm>
        <a:graphic>
          <a:graphicData uri="http://schemas.openxmlformats.org/drawingml/2006/table">
            <a:tbl>
              <a:tblPr firstRow="1" bandRow="1">
                <a:tableStyleId>{5C22544A-7EE6-4342-B048-85BDC9FD1C3A}</a:tableStyleId>
              </a:tblPr>
              <a:tblGrid>
                <a:gridCol w="8001056"/>
              </a:tblGrid>
              <a:tr h="5572164">
                <a:tc>
                  <a:txBody>
                    <a:bodyPr/>
                    <a:lstStyle/>
                    <a:p>
                      <a:pPr algn="l">
                        <a:buFontTx/>
                        <a:buChar char="-"/>
                      </a:pPr>
                      <a:r>
                        <a:rPr lang="es-MX" sz="2400" b="0" baseline="0" dirty="0" smtClean="0">
                          <a:solidFill>
                            <a:schemeClr val="tx1"/>
                          </a:solidFill>
                          <a:latin typeface="Arial" pitchFamily="34" charset="0"/>
                          <a:cs typeface="Arial" pitchFamily="34" charset="0"/>
                        </a:rPr>
                        <a:t> Recordar los objetos encontrados, conversar sobre sus características, colores, materiales, ubicación y distribución. Modelar individualmente algunos objetos: Faroles, bancos, tachos de basura, árboles. Luego darán forma al piso de Caminito, pegando papeles de diarios trozados.</a:t>
                      </a:r>
                    </a:p>
                    <a:p>
                      <a:pPr algn="l">
                        <a:buFontTx/>
                        <a:buChar char="-"/>
                      </a:pPr>
                      <a:r>
                        <a:rPr lang="es-MX" sz="2400" b="0" baseline="0" dirty="0" smtClean="0">
                          <a:solidFill>
                            <a:schemeClr val="tx1"/>
                          </a:solidFill>
                          <a:latin typeface="Arial" pitchFamily="34" charset="0"/>
                          <a:cs typeface="Arial" pitchFamily="34" charset="0"/>
                        </a:rPr>
                        <a:t> Historia de Caminito. Observar una foto de Caminito antigua, cuando pasaba por allí el tren de carga. Relatar a los chicos la secuencia histórica: Antes pasaba el tren, y luego, al clausurarse, la gente lo transformo en un basural. Quinquela Martín, un artista plástico, decidió que fuera una calle.</a:t>
                      </a:r>
                    </a:p>
                    <a:p>
                      <a:pPr algn="l">
                        <a:buFontTx/>
                        <a:buNone/>
                      </a:pPr>
                      <a:endParaRPr lang="es-MX" sz="1800" b="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s-MX" dirty="0"/>
                    </a:p>
                  </a:txBody>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Tabla"/>
          <p:cNvGraphicFramePr>
            <a:graphicFrameLocks noGrp="1"/>
          </p:cNvGraphicFramePr>
          <p:nvPr/>
        </p:nvGraphicFramePr>
        <p:xfrm>
          <a:off x="285720" y="364396"/>
          <a:ext cx="8429684" cy="5615186"/>
        </p:xfrm>
        <a:graphic>
          <a:graphicData uri="http://schemas.openxmlformats.org/drawingml/2006/table">
            <a:tbl>
              <a:tblPr firstRow="1" bandRow="1">
                <a:tableStyleId>{3C2FFA5D-87B4-456A-9821-1D502468CF0F}</a:tableStyleId>
              </a:tblPr>
              <a:tblGrid>
                <a:gridCol w="8429684"/>
              </a:tblGrid>
              <a:tr h="995592">
                <a:tc>
                  <a:txBody>
                    <a:bodyPr/>
                    <a:lstStyle/>
                    <a:p>
                      <a:pPr algn="ctr"/>
                      <a:r>
                        <a:rPr lang="es-MX" sz="7200" dirty="0" smtClean="0">
                          <a:latin typeface="Arial" pitchFamily="34" charset="0"/>
                          <a:cs typeface="Arial" pitchFamily="34" charset="0"/>
                        </a:rPr>
                        <a:t>Campo</a:t>
                      </a:r>
                      <a:r>
                        <a:rPr lang="es-MX" sz="7200" baseline="0" dirty="0" smtClean="0">
                          <a:latin typeface="Arial" pitchFamily="34" charset="0"/>
                          <a:cs typeface="Arial" pitchFamily="34" charset="0"/>
                        </a:rPr>
                        <a:t> / objetivos</a:t>
                      </a:r>
                      <a:endParaRPr lang="es-MX" sz="7200" dirty="0">
                        <a:latin typeface="Arial" pitchFamily="34" charset="0"/>
                        <a:cs typeface="Arial" pitchFamily="34" charset="0"/>
                      </a:endParaRPr>
                    </a:p>
                  </a:txBody>
                  <a:tcPr/>
                </a:tc>
              </a:tr>
              <a:tr h="4426466">
                <a:tc>
                  <a:txBody>
                    <a:bodyPr/>
                    <a:lstStyle/>
                    <a:p>
                      <a:pPr algn="ctr">
                        <a:buFontTx/>
                        <a:buNone/>
                      </a:pPr>
                      <a:r>
                        <a:rPr lang="es-MX" sz="2400" b="1" baseline="0" dirty="0" smtClean="0">
                          <a:latin typeface="Arial" pitchFamily="34" charset="0"/>
                          <a:cs typeface="Arial" pitchFamily="34" charset="0"/>
                        </a:rPr>
                        <a:t>Lenguaje</a:t>
                      </a:r>
                      <a:r>
                        <a:rPr lang="es-MX" sz="2400" baseline="0" dirty="0" smtClean="0">
                          <a:latin typeface="Arial" pitchFamily="34" charset="0"/>
                          <a:cs typeface="Arial" pitchFamily="34" charset="0"/>
                        </a:rPr>
                        <a:t> </a:t>
                      </a:r>
                    </a:p>
                    <a:p>
                      <a:pPr algn="l">
                        <a:buFontTx/>
                        <a:buChar char="-"/>
                      </a:pPr>
                      <a:r>
                        <a:rPr lang="es-MX" sz="2400" b="0" dirty="0" smtClean="0">
                          <a:latin typeface="Arial" pitchFamily="34" charset="0"/>
                          <a:cs typeface="Arial" pitchFamily="34" charset="0"/>
                        </a:rPr>
                        <a:t> Descubrir</a:t>
                      </a:r>
                      <a:r>
                        <a:rPr lang="es-MX" sz="2400" b="0" baseline="0" dirty="0" smtClean="0">
                          <a:latin typeface="Arial" pitchFamily="34" charset="0"/>
                          <a:cs typeface="Arial" pitchFamily="34" charset="0"/>
                        </a:rPr>
                        <a:t> y analizar los distintos portadores de textos presentes en Caminito.</a:t>
                      </a:r>
                    </a:p>
                    <a:p>
                      <a:pPr algn="l">
                        <a:buFontTx/>
                        <a:buChar char="-"/>
                      </a:pPr>
                      <a:r>
                        <a:rPr lang="es-MX" sz="2400" b="0" baseline="0" dirty="0" smtClean="0">
                          <a:latin typeface="Arial" pitchFamily="34" charset="0"/>
                          <a:cs typeface="Arial" pitchFamily="34" charset="0"/>
                        </a:rPr>
                        <a:t> Comprender algunas de las funciones de la lengua escrita.</a:t>
                      </a:r>
                    </a:p>
                    <a:p>
                      <a:pPr algn="l">
                        <a:buFontTx/>
                        <a:buChar char="-"/>
                      </a:pPr>
                      <a:r>
                        <a:rPr lang="es-MX" sz="2400" b="0" baseline="0" dirty="0" smtClean="0">
                          <a:latin typeface="Arial" pitchFamily="34" charset="0"/>
                          <a:cs typeface="Arial" pitchFamily="34" charset="0"/>
                        </a:rPr>
                        <a:t> Experimentar producciones de textos significativos.</a:t>
                      </a:r>
                    </a:p>
                    <a:p>
                      <a:pPr algn="l">
                        <a:buFontTx/>
                        <a:buChar char="-"/>
                      </a:pPr>
                      <a:r>
                        <a:rPr lang="es-MX" sz="2400" b="0" baseline="0" dirty="0" smtClean="0">
                          <a:latin typeface="Arial" pitchFamily="34" charset="0"/>
                          <a:cs typeface="Arial" pitchFamily="34" charset="0"/>
                        </a:rPr>
                        <a:t> Conocer y analizar la estructura y características de diferentes portadores de texto.</a:t>
                      </a:r>
                    </a:p>
                  </a:txBody>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Tabla"/>
          <p:cNvGraphicFramePr>
            <a:graphicFrameLocks noGrp="1"/>
          </p:cNvGraphicFramePr>
          <p:nvPr/>
        </p:nvGraphicFramePr>
        <p:xfrm>
          <a:off x="428596" y="500042"/>
          <a:ext cx="8072494" cy="6000792"/>
        </p:xfrm>
        <a:graphic>
          <a:graphicData uri="http://schemas.openxmlformats.org/drawingml/2006/table">
            <a:tbl>
              <a:tblPr firstRow="1" bandRow="1">
                <a:tableStyleId>{5C22544A-7EE6-4342-B048-85BDC9FD1C3A}</a:tableStyleId>
              </a:tblPr>
              <a:tblGrid>
                <a:gridCol w="8072494"/>
              </a:tblGrid>
              <a:tr h="1118792">
                <a:tc>
                  <a:txBody>
                    <a:bodyPr/>
                    <a:lstStyle/>
                    <a:p>
                      <a:pPr algn="ctr"/>
                      <a:r>
                        <a:rPr lang="es-MX" sz="6000" dirty="0" smtClean="0">
                          <a:latin typeface="Arial" pitchFamily="34" charset="0"/>
                          <a:cs typeface="Arial" pitchFamily="34" charset="0"/>
                        </a:rPr>
                        <a:t>Contenidos</a:t>
                      </a:r>
                      <a:endParaRPr lang="es-MX" sz="6000" dirty="0">
                        <a:latin typeface="Arial" pitchFamily="34" charset="0"/>
                        <a:cs typeface="Arial" pitchFamily="34" charset="0"/>
                      </a:endParaRPr>
                    </a:p>
                  </a:txBody>
                  <a:tcPr/>
                </a:tc>
              </a:tr>
              <a:tr h="4882000">
                <a:tc>
                  <a:txBody>
                    <a:bodyPr/>
                    <a:lstStyle/>
                    <a:p>
                      <a:pPr marL="0" marR="0" indent="0" algn="l" defTabSz="914400" rtl="0" eaLnBrk="1" fontAlgn="auto" latinLnBrk="0" hangingPunct="1">
                        <a:lnSpc>
                          <a:spcPct val="100000"/>
                        </a:lnSpc>
                        <a:spcBef>
                          <a:spcPts val="0"/>
                        </a:spcBef>
                        <a:spcAft>
                          <a:spcPts val="0"/>
                        </a:spcAft>
                        <a:buClrTx/>
                        <a:buSzTx/>
                        <a:buFontTx/>
                        <a:buChar char="-"/>
                        <a:tabLst/>
                        <a:defRPr/>
                      </a:pPr>
                      <a:r>
                        <a:rPr lang="es-MX" sz="2400" b="0" baseline="0" dirty="0" smtClean="0">
                          <a:latin typeface="Arial" pitchFamily="34" charset="0"/>
                          <a:cs typeface="Arial" pitchFamily="34" charset="0"/>
                        </a:rPr>
                        <a:t>Los distintos portadores de texto presentes en Caminito: placas, carteles de la calle, direcciones.</a:t>
                      </a:r>
                    </a:p>
                    <a:p>
                      <a:pPr marL="0" marR="0" indent="0" algn="l" defTabSz="914400" rtl="0" eaLnBrk="1" fontAlgn="auto" latinLnBrk="0" hangingPunct="1">
                        <a:lnSpc>
                          <a:spcPct val="100000"/>
                        </a:lnSpc>
                        <a:spcBef>
                          <a:spcPts val="0"/>
                        </a:spcBef>
                        <a:spcAft>
                          <a:spcPts val="0"/>
                        </a:spcAft>
                        <a:buClrTx/>
                        <a:buSzTx/>
                        <a:buFontTx/>
                        <a:buChar char="-"/>
                        <a:tabLst/>
                        <a:defRPr/>
                      </a:pPr>
                      <a:r>
                        <a:rPr lang="es-MX" sz="2400" b="0" baseline="0" dirty="0" smtClean="0">
                          <a:latin typeface="Arial" pitchFamily="34" charset="0"/>
                          <a:cs typeface="Arial" pitchFamily="34" charset="0"/>
                        </a:rPr>
                        <a:t> Funciones de la lengua escrita: permanencia, obtención de determinada información.</a:t>
                      </a:r>
                    </a:p>
                    <a:p>
                      <a:pPr marL="0" marR="0" indent="0" algn="l" defTabSz="914400" rtl="0" eaLnBrk="1" fontAlgn="auto" latinLnBrk="0" hangingPunct="1">
                        <a:lnSpc>
                          <a:spcPct val="100000"/>
                        </a:lnSpc>
                        <a:spcBef>
                          <a:spcPts val="0"/>
                        </a:spcBef>
                        <a:spcAft>
                          <a:spcPts val="0"/>
                        </a:spcAft>
                        <a:buClrTx/>
                        <a:buSzTx/>
                        <a:buFontTx/>
                        <a:buChar char="-"/>
                        <a:tabLst/>
                        <a:defRPr/>
                      </a:pPr>
                      <a:r>
                        <a:rPr lang="es-MX" sz="2400" b="0" baseline="0" dirty="0" smtClean="0">
                          <a:latin typeface="Arial" pitchFamily="34" charset="0"/>
                          <a:cs typeface="Arial" pitchFamily="34" charset="0"/>
                        </a:rPr>
                        <a:t> producciones de textos significativos en: elaboración de carteles para el museo( a realizarse en el salón), elaboración de una encuesta sobre Caminito, elaboración de un folleto turístico sobre Caminito.</a:t>
                      </a:r>
                    </a:p>
                    <a:p>
                      <a:pPr marL="0" marR="0" indent="0" algn="l" defTabSz="914400" rtl="0" eaLnBrk="1" fontAlgn="auto" latinLnBrk="0" hangingPunct="1">
                        <a:lnSpc>
                          <a:spcPct val="100000"/>
                        </a:lnSpc>
                        <a:spcBef>
                          <a:spcPts val="0"/>
                        </a:spcBef>
                        <a:spcAft>
                          <a:spcPts val="0"/>
                        </a:spcAft>
                        <a:buClrTx/>
                        <a:buSzTx/>
                        <a:buFontTx/>
                        <a:buChar char="-"/>
                        <a:tabLst/>
                        <a:defRPr/>
                      </a:pPr>
                      <a:r>
                        <a:rPr lang="es-MX" sz="2400" b="0" baseline="0" dirty="0" smtClean="0">
                          <a:latin typeface="Arial" pitchFamily="34" charset="0"/>
                          <a:cs typeface="Arial" pitchFamily="34" charset="0"/>
                        </a:rPr>
                        <a:t> Elaboración de invitaciones para el museo (cierre).</a:t>
                      </a:r>
                    </a:p>
                    <a:p>
                      <a:pPr marL="0" marR="0" indent="0" algn="l" defTabSz="914400" rtl="0" eaLnBrk="1" fontAlgn="auto" latinLnBrk="0" hangingPunct="1">
                        <a:lnSpc>
                          <a:spcPct val="100000"/>
                        </a:lnSpc>
                        <a:spcBef>
                          <a:spcPts val="0"/>
                        </a:spcBef>
                        <a:spcAft>
                          <a:spcPts val="0"/>
                        </a:spcAft>
                        <a:buClrTx/>
                        <a:buSzTx/>
                        <a:buFontTx/>
                        <a:buChar char="-"/>
                        <a:tabLst/>
                        <a:defRPr/>
                      </a:pPr>
                      <a:r>
                        <a:rPr lang="es-MX" sz="2400" b="0" baseline="0" dirty="0" smtClean="0">
                          <a:latin typeface="Arial" pitchFamily="34" charset="0"/>
                          <a:cs typeface="Arial" pitchFamily="34" charset="0"/>
                        </a:rPr>
                        <a:t> La encuesta, su formato comparación con la entrevista.</a:t>
                      </a:r>
                    </a:p>
                    <a:p>
                      <a:pPr marL="0" marR="0" indent="0" algn="l" defTabSz="914400" rtl="0" eaLnBrk="1" fontAlgn="auto" latinLnBrk="0" hangingPunct="1">
                        <a:lnSpc>
                          <a:spcPct val="100000"/>
                        </a:lnSpc>
                        <a:spcBef>
                          <a:spcPts val="0"/>
                        </a:spcBef>
                        <a:spcAft>
                          <a:spcPts val="0"/>
                        </a:spcAft>
                        <a:buClrTx/>
                        <a:buSzTx/>
                        <a:buFontTx/>
                        <a:buChar char="-"/>
                        <a:tabLst/>
                        <a:defRPr/>
                      </a:pPr>
                      <a:r>
                        <a:rPr lang="es-MX" sz="2400" b="0" baseline="0" dirty="0" smtClean="0">
                          <a:latin typeface="Arial" pitchFamily="34" charset="0"/>
                          <a:cs typeface="Arial" pitchFamily="34" charset="0"/>
                        </a:rPr>
                        <a:t> El folleto turístico: su formato. Su texto apelativo</a:t>
                      </a:r>
                      <a:endParaRPr lang="es-MX" sz="2400" b="0" dirty="0" smtClean="0">
                        <a:latin typeface="Arial" pitchFamily="34" charset="0"/>
                        <a:cs typeface="Arial" pitchFamily="34" charset="0"/>
                      </a:endParaRPr>
                    </a:p>
                    <a:p>
                      <a:endParaRPr lang="es-MX" dirty="0"/>
                    </a:p>
                  </a:txBody>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Tabla"/>
          <p:cNvGraphicFramePr>
            <a:graphicFrameLocks noGrp="1"/>
          </p:cNvGraphicFramePr>
          <p:nvPr/>
        </p:nvGraphicFramePr>
        <p:xfrm>
          <a:off x="571472" y="500042"/>
          <a:ext cx="8072494" cy="6000792"/>
        </p:xfrm>
        <a:graphic>
          <a:graphicData uri="http://schemas.openxmlformats.org/drawingml/2006/table">
            <a:tbl>
              <a:tblPr firstRow="1" bandRow="1">
                <a:tableStyleId>{5C22544A-7EE6-4342-B048-85BDC9FD1C3A}</a:tableStyleId>
              </a:tblPr>
              <a:tblGrid>
                <a:gridCol w="8072494"/>
              </a:tblGrid>
              <a:tr h="612090">
                <a:tc>
                  <a:txBody>
                    <a:bodyPr/>
                    <a:lstStyle/>
                    <a:p>
                      <a:pPr algn="ctr"/>
                      <a:r>
                        <a:rPr lang="es-MX" sz="3200" dirty="0" smtClean="0">
                          <a:latin typeface="Arial" pitchFamily="34" charset="0"/>
                          <a:cs typeface="Arial" pitchFamily="34" charset="0"/>
                        </a:rPr>
                        <a:t>Propuestas o Actividades</a:t>
                      </a:r>
                      <a:r>
                        <a:rPr lang="es-MX" sz="3200" baseline="0" dirty="0" smtClean="0">
                          <a:latin typeface="Arial" pitchFamily="34" charset="0"/>
                          <a:cs typeface="Arial" pitchFamily="34" charset="0"/>
                        </a:rPr>
                        <a:t> Generales</a:t>
                      </a:r>
                      <a:endParaRPr lang="es-MX" sz="3200" dirty="0">
                        <a:latin typeface="Arial" pitchFamily="34" charset="0"/>
                        <a:cs typeface="Arial" pitchFamily="34" charset="0"/>
                      </a:endParaRPr>
                    </a:p>
                  </a:txBody>
                  <a:tcPr/>
                </a:tc>
              </a:tr>
              <a:tr h="5388702">
                <a:tc>
                  <a:txBody>
                    <a:bodyPr/>
                    <a:lstStyle/>
                    <a:p>
                      <a:pPr>
                        <a:buFontTx/>
                        <a:buChar char="-"/>
                      </a:pPr>
                      <a:r>
                        <a:rPr lang="es-MX" sz="2400" baseline="0" dirty="0" smtClean="0">
                          <a:latin typeface="Arial" pitchFamily="34" charset="0"/>
                          <a:cs typeface="Arial" pitchFamily="34" charset="0"/>
                        </a:rPr>
                        <a:t>Recordar los carteles observados: preguntarse ¿Qué informaban?, confeccionar carteles para el armado del museo. Junto a los niños anotar lo que ellos sugieren como necesario e ir haciendo las correcciones.</a:t>
                      </a:r>
                    </a:p>
                    <a:p>
                      <a:pPr>
                        <a:buFontTx/>
                        <a:buChar char="-"/>
                      </a:pPr>
                      <a:r>
                        <a:rPr lang="es-MX" sz="2400" baseline="0" dirty="0" smtClean="0">
                          <a:latin typeface="Arial" pitchFamily="34" charset="0"/>
                          <a:cs typeface="Arial" pitchFamily="34" charset="0"/>
                        </a:rPr>
                        <a:t> Elaborar una encuesta para los chicos de otros salones, conversar acerca de que es una encuesta, comprar con la entrevista realizada, analizar diferencias.</a:t>
                      </a:r>
                    </a:p>
                    <a:p>
                      <a:pPr>
                        <a:buFontTx/>
                        <a:buChar char="-"/>
                      </a:pPr>
                      <a:r>
                        <a:rPr lang="es-MX" sz="2400" baseline="0" dirty="0" smtClean="0">
                          <a:latin typeface="Arial" pitchFamily="34" charset="0"/>
                          <a:cs typeface="Arial" pitchFamily="34" charset="0"/>
                        </a:rPr>
                        <a:t> Con la información obtenida elaborar un folleto turístico promoviendo la visita del lugar. Observar diferentes objetos turísticos.</a:t>
                      </a:r>
                    </a:p>
                    <a:p>
                      <a:pPr>
                        <a:buFontTx/>
                        <a:buChar char="-"/>
                      </a:pPr>
                      <a:r>
                        <a:rPr lang="es-MX" sz="2400" baseline="0" dirty="0" smtClean="0">
                          <a:latin typeface="Arial" pitchFamily="34" charset="0"/>
                          <a:cs typeface="Arial" pitchFamily="34" charset="0"/>
                        </a:rPr>
                        <a:t> Elaborar las invitaciones para el museo, analizar el formato comparando algunas invitaciones de los cumpleaños.</a:t>
                      </a:r>
                    </a:p>
                    <a:p>
                      <a:pPr>
                        <a:buFontTx/>
                        <a:buChar char="-"/>
                      </a:pPr>
                      <a:endParaRPr lang="es-MX" baseline="0" dirty="0" smtClean="0"/>
                    </a:p>
                  </a:txBody>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graphicFrame>
        <p:nvGraphicFramePr>
          <p:cNvPr id="3" name="2 Tabla"/>
          <p:cNvGraphicFramePr>
            <a:graphicFrameLocks noGrp="1"/>
          </p:cNvGraphicFramePr>
          <p:nvPr/>
        </p:nvGraphicFramePr>
        <p:xfrm>
          <a:off x="571472" y="500042"/>
          <a:ext cx="7929618" cy="5787101"/>
        </p:xfrm>
        <a:graphic>
          <a:graphicData uri="http://schemas.openxmlformats.org/drawingml/2006/table">
            <a:tbl>
              <a:tblPr firstRow="1" bandRow="1">
                <a:tableStyleId>{5C22544A-7EE6-4342-B048-85BDC9FD1C3A}</a:tableStyleId>
              </a:tblPr>
              <a:tblGrid>
                <a:gridCol w="7929618"/>
              </a:tblGrid>
              <a:tr h="556587">
                <a:tc>
                  <a:txBody>
                    <a:bodyPr/>
                    <a:lstStyle/>
                    <a:p>
                      <a:pPr algn="ctr"/>
                      <a:r>
                        <a:rPr lang="es-MX" sz="5400" dirty="0" smtClean="0">
                          <a:latin typeface="Arial" pitchFamily="34" charset="0"/>
                          <a:cs typeface="Arial" pitchFamily="34" charset="0"/>
                        </a:rPr>
                        <a:t>Campos</a:t>
                      </a:r>
                      <a:r>
                        <a:rPr lang="es-MX" sz="5400" baseline="0" dirty="0" smtClean="0">
                          <a:latin typeface="Arial" pitchFamily="34" charset="0"/>
                          <a:cs typeface="Arial" pitchFamily="34" charset="0"/>
                        </a:rPr>
                        <a:t>/ Objetivos</a:t>
                      </a:r>
                      <a:endParaRPr lang="es-MX" sz="5400" dirty="0">
                        <a:latin typeface="Arial" pitchFamily="34" charset="0"/>
                        <a:cs typeface="Arial" pitchFamily="34" charset="0"/>
                      </a:endParaRPr>
                    </a:p>
                  </a:txBody>
                  <a:tcPr/>
                </a:tc>
              </a:tr>
              <a:tr h="4872701">
                <a:tc>
                  <a:txBody>
                    <a:bodyPr/>
                    <a:lstStyle/>
                    <a:p>
                      <a:pPr algn="ctr">
                        <a:buFontTx/>
                        <a:buNone/>
                      </a:pPr>
                      <a:r>
                        <a:rPr lang="es-MX" sz="2400" b="1" baseline="0" dirty="0" smtClean="0">
                          <a:latin typeface="Arial" pitchFamily="34" charset="0"/>
                          <a:cs typeface="Arial" pitchFamily="34" charset="0"/>
                        </a:rPr>
                        <a:t>Cognitivo pensamiento matemático </a:t>
                      </a:r>
                    </a:p>
                    <a:p>
                      <a:pPr>
                        <a:buFontTx/>
                        <a:buChar char="-"/>
                      </a:pPr>
                      <a:r>
                        <a:rPr lang="es-MX" sz="2400" b="0" baseline="0" dirty="0" smtClean="0">
                          <a:latin typeface="Arial" pitchFamily="34" charset="0"/>
                          <a:cs typeface="Arial" pitchFamily="34" charset="0"/>
                        </a:rPr>
                        <a:t>Reconocer la importancia del numero en relación con su uso funcional en Caminito y Museo Quinquela.</a:t>
                      </a:r>
                    </a:p>
                    <a:p>
                      <a:pPr>
                        <a:buFontTx/>
                        <a:buChar char="-"/>
                      </a:pPr>
                      <a:r>
                        <a:rPr lang="es-MX" sz="2400" b="0" baseline="0" dirty="0" smtClean="0">
                          <a:latin typeface="Arial" pitchFamily="34" charset="0"/>
                          <a:cs typeface="Arial" pitchFamily="34" charset="0"/>
                        </a:rPr>
                        <a:t> Descubrir y analizar situaciones espaciales, en el objeto con representaciones tridimensionales.</a:t>
                      </a:r>
                    </a:p>
                    <a:p>
                      <a:pPr>
                        <a:buFontTx/>
                        <a:buChar char="-"/>
                      </a:pPr>
                      <a:r>
                        <a:rPr lang="es-MX" sz="2400" b="0" baseline="0" dirty="0" smtClean="0">
                          <a:latin typeface="Arial" pitchFamily="34" charset="0"/>
                          <a:cs typeface="Arial" pitchFamily="34" charset="0"/>
                        </a:rPr>
                        <a:t> Descubrir y analizar las relaciones espaciales entre objetos</a:t>
                      </a:r>
                    </a:p>
                    <a:p>
                      <a:pPr>
                        <a:buFontTx/>
                        <a:buNone/>
                      </a:pPr>
                      <a:endParaRPr lang="es-MX" b="0" baseline="0" dirty="0" smtClean="0"/>
                    </a:p>
                  </a:txBody>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Tabla"/>
          <p:cNvGraphicFramePr>
            <a:graphicFrameLocks noGrp="1"/>
          </p:cNvGraphicFramePr>
          <p:nvPr/>
        </p:nvGraphicFramePr>
        <p:xfrm>
          <a:off x="571472" y="500042"/>
          <a:ext cx="7929618" cy="5614496"/>
        </p:xfrm>
        <a:graphic>
          <a:graphicData uri="http://schemas.openxmlformats.org/drawingml/2006/table">
            <a:tbl>
              <a:tblPr firstRow="1" bandRow="1">
                <a:tableStyleId>{5C22544A-7EE6-4342-B048-85BDC9FD1C3A}</a:tableStyleId>
              </a:tblPr>
              <a:tblGrid>
                <a:gridCol w="7929618"/>
              </a:tblGrid>
              <a:tr h="729192">
                <a:tc>
                  <a:txBody>
                    <a:bodyPr/>
                    <a:lstStyle/>
                    <a:p>
                      <a:pPr algn="ctr"/>
                      <a:r>
                        <a:rPr lang="es-MX" sz="5400" dirty="0" smtClean="0">
                          <a:latin typeface="Arial" pitchFamily="34" charset="0"/>
                          <a:cs typeface="Arial" pitchFamily="34" charset="0"/>
                        </a:rPr>
                        <a:t>Contenidos</a:t>
                      </a:r>
                      <a:endParaRPr lang="es-MX" sz="2800" dirty="0">
                        <a:latin typeface="Arial" pitchFamily="34" charset="0"/>
                        <a:cs typeface="Arial" pitchFamily="34" charset="0"/>
                      </a:endParaRPr>
                    </a:p>
                  </a:txBody>
                  <a:tcPr/>
                </a:tc>
              </a:tr>
              <a:tr h="4700096">
                <a:tc>
                  <a:txBody>
                    <a:bodyPr/>
                    <a:lstStyle/>
                    <a:p>
                      <a:pPr>
                        <a:buFontTx/>
                        <a:buChar char="-"/>
                      </a:pPr>
                      <a:r>
                        <a:rPr lang="es-MX" baseline="0" dirty="0" smtClean="0"/>
                        <a:t> </a:t>
                      </a:r>
                      <a:r>
                        <a:rPr lang="es-MX" sz="2400" baseline="0" dirty="0" smtClean="0">
                          <a:latin typeface="Arial" pitchFamily="34" charset="0"/>
                          <a:cs typeface="Arial" pitchFamily="34" charset="0"/>
                        </a:rPr>
                        <a:t>El número y su uso funcional en Caminito y Museo Quinquela como ubicación en el tiempo y espacio.</a:t>
                      </a:r>
                    </a:p>
                    <a:p>
                      <a:pPr>
                        <a:buFontTx/>
                        <a:buChar char="-"/>
                      </a:pPr>
                      <a:r>
                        <a:rPr lang="es-MX" sz="2400" baseline="0" dirty="0" smtClean="0">
                          <a:latin typeface="Arial" pitchFamily="34" charset="0"/>
                          <a:cs typeface="Arial" pitchFamily="34" charset="0"/>
                        </a:rPr>
                        <a:t> Relaciones espaciales en el objeto: relaciones en las partes entre si para formar un todo significativo.</a:t>
                      </a:r>
                    </a:p>
                    <a:p>
                      <a:pPr>
                        <a:buFontTx/>
                        <a:buChar char="-"/>
                      </a:pPr>
                      <a:r>
                        <a:rPr lang="es-MX" sz="2400" baseline="0" dirty="0" smtClean="0">
                          <a:latin typeface="Arial" pitchFamily="34" charset="0"/>
                          <a:cs typeface="Arial" pitchFamily="34" charset="0"/>
                        </a:rPr>
                        <a:t> Relaciones espaciales entre objetos: ubicación y posición en el espacio.</a:t>
                      </a:r>
                    </a:p>
                    <a:p>
                      <a:pPr>
                        <a:buFontTx/>
                        <a:buChar char="-"/>
                      </a:pPr>
                      <a:r>
                        <a:rPr lang="es-MX" sz="2400" baseline="0" dirty="0" smtClean="0">
                          <a:latin typeface="Arial" pitchFamily="34" charset="0"/>
                          <a:cs typeface="Arial" pitchFamily="34" charset="0"/>
                        </a:rPr>
                        <a:t> El espacio tridimensional relaciones de los objetos para representar la realidad: alto – ancho.</a:t>
                      </a:r>
                    </a:p>
                    <a:p>
                      <a:pPr>
                        <a:buFontTx/>
                        <a:buChar char="-"/>
                      </a:pPr>
                      <a:r>
                        <a:rPr lang="es-MX" sz="2400" baseline="0" dirty="0" smtClean="0">
                          <a:latin typeface="Arial" pitchFamily="34" charset="0"/>
                          <a:cs typeface="Arial" pitchFamily="34" charset="0"/>
                        </a:rPr>
                        <a:t> El espacio tridimensional: figuras y diferentes formas volumétricas a través del modelo.</a:t>
                      </a:r>
                    </a:p>
                  </a:txBody>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Tabla"/>
          <p:cNvGraphicFramePr>
            <a:graphicFrameLocks noGrp="1"/>
          </p:cNvGraphicFramePr>
          <p:nvPr/>
        </p:nvGraphicFramePr>
        <p:xfrm>
          <a:off x="571472" y="500042"/>
          <a:ext cx="7929618" cy="5663711"/>
        </p:xfrm>
        <a:graphic>
          <a:graphicData uri="http://schemas.openxmlformats.org/drawingml/2006/table">
            <a:tbl>
              <a:tblPr firstRow="1" bandRow="1">
                <a:tableStyleId>{5C22544A-7EE6-4342-B048-85BDC9FD1C3A}</a:tableStyleId>
              </a:tblPr>
              <a:tblGrid>
                <a:gridCol w="7929618"/>
              </a:tblGrid>
              <a:tr h="739983">
                <a:tc>
                  <a:txBody>
                    <a:bodyPr/>
                    <a:lstStyle/>
                    <a:p>
                      <a:pPr algn="ctr"/>
                      <a:r>
                        <a:rPr lang="es-MX" sz="3600" dirty="0" smtClean="0">
                          <a:latin typeface="Arial" pitchFamily="34" charset="0"/>
                          <a:cs typeface="Arial" pitchFamily="34" charset="0"/>
                        </a:rPr>
                        <a:t>Propuestas o Actividades</a:t>
                      </a:r>
                      <a:r>
                        <a:rPr lang="es-MX" sz="3600" baseline="0" dirty="0" smtClean="0">
                          <a:latin typeface="Arial" pitchFamily="34" charset="0"/>
                          <a:cs typeface="Arial" pitchFamily="34" charset="0"/>
                        </a:rPr>
                        <a:t> Generales</a:t>
                      </a:r>
                      <a:endParaRPr lang="es-MX" sz="3600" dirty="0">
                        <a:latin typeface="Arial" pitchFamily="34" charset="0"/>
                        <a:cs typeface="Arial" pitchFamily="34" charset="0"/>
                      </a:endParaRPr>
                    </a:p>
                  </a:txBody>
                  <a:tcPr/>
                </a:tc>
              </a:tr>
              <a:tr h="4474991">
                <a:tc>
                  <a:txBody>
                    <a:bodyPr/>
                    <a:lstStyle/>
                    <a:p>
                      <a:pPr>
                        <a:buFontTx/>
                        <a:buChar char="-"/>
                      </a:pPr>
                      <a:r>
                        <a:rPr lang="es-MX" sz="2400" baseline="0" dirty="0" smtClean="0">
                          <a:latin typeface="Arial" pitchFamily="34" charset="0"/>
                          <a:cs typeface="Arial" pitchFamily="34" charset="0"/>
                        </a:rPr>
                        <a:t> Ubicar los objetos  y las casas en la maqueta en función de las relaciones espaciales.</a:t>
                      </a:r>
                    </a:p>
                    <a:p>
                      <a:pPr>
                        <a:buFontTx/>
                        <a:buChar char="-"/>
                      </a:pPr>
                      <a:r>
                        <a:rPr lang="es-MX" sz="2400" baseline="0" dirty="0" smtClean="0">
                          <a:latin typeface="Arial" pitchFamily="34" charset="0"/>
                          <a:cs typeface="Arial" pitchFamily="34" charset="0"/>
                        </a:rPr>
                        <a:t> Analizar la función de los números que indican la fecha en que fue realizada una obra de arte o el nacimiento del pintor y colocar la dirección de la casa de Quinquela, en el folleto y analizar la función de ese numero.</a:t>
                      </a:r>
                    </a:p>
                  </a:txBody>
                  <a:tcPr/>
                </a:tc>
              </a:tr>
            </a:tbl>
          </a:graphicData>
        </a:graphic>
      </p:graphicFrame>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85720" y="285728"/>
            <a:ext cx="8429684" cy="6215106"/>
          </a:xfrm>
          <a:ln w="44450">
            <a:solidFill>
              <a:schemeClr val="accent1"/>
            </a:solidFill>
          </a:ln>
        </p:spPr>
        <p:txBody>
          <a:bodyPr>
            <a:normAutofit fontScale="90000"/>
          </a:bodyPr>
          <a:lstStyle/>
          <a:p>
            <a:pPr algn="l"/>
            <a:r>
              <a:rPr lang="es-MX" sz="3100" b="1" dirty="0" smtClean="0">
                <a:latin typeface="Arial" pitchFamily="34" charset="0"/>
                <a:cs typeface="Arial" pitchFamily="34" charset="0"/>
              </a:rPr>
              <a:t>Se divide en: </a:t>
            </a:r>
            <a:r>
              <a:rPr lang="es-MX" dirty="0" smtClean="0">
                <a:latin typeface="Arial" pitchFamily="34" charset="0"/>
                <a:cs typeface="Arial" pitchFamily="34" charset="0"/>
              </a:rPr>
              <a:t/>
            </a:r>
            <a:br>
              <a:rPr lang="es-MX" dirty="0" smtClean="0">
                <a:latin typeface="Arial" pitchFamily="34" charset="0"/>
                <a:cs typeface="Arial" pitchFamily="34" charset="0"/>
              </a:rPr>
            </a:br>
            <a:r>
              <a:rPr lang="es-MX" sz="3100" dirty="0" smtClean="0">
                <a:latin typeface="Arial" pitchFamily="34" charset="0"/>
                <a:cs typeface="Arial" pitchFamily="34" charset="0"/>
              </a:rPr>
              <a:t>Mapa de oportunidades</a:t>
            </a:r>
            <a:br>
              <a:rPr lang="es-MX" sz="3100" dirty="0" smtClean="0">
                <a:latin typeface="Arial" pitchFamily="34" charset="0"/>
                <a:cs typeface="Arial" pitchFamily="34" charset="0"/>
              </a:rPr>
            </a:br>
            <a:r>
              <a:rPr lang="es-MX" sz="2400" dirty="0" smtClean="0">
                <a:latin typeface="Arial" pitchFamily="34" charset="0"/>
                <a:cs typeface="Arial" pitchFamily="34" charset="0"/>
              </a:rPr>
              <a:t>análisis de la situación y del ambiente que rodea al niño</a:t>
            </a:r>
            <a:r>
              <a:rPr lang="es-MX" sz="3100" dirty="0" smtClean="0">
                <a:latin typeface="Arial" pitchFamily="34" charset="0"/>
                <a:cs typeface="Arial" pitchFamily="34" charset="0"/>
              </a:rPr>
              <a:t/>
            </a:r>
            <a:br>
              <a:rPr lang="es-MX" sz="3100" dirty="0" smtClean="0">
                <a:latin typeface="Arial" pitchFamily="34" charset="0"/>
                <a:cs typeface="Arial" pitchFamily="34" charset="0"/>
              </a:rPr>
            </a:br>
            <a:r>
              <a:rPr lang="es-MX" sz="3100" dirty="0" smtClean="0">
                <a:latin typeface="Arial" pitchFamily="34" charset="0"/>
                <a:cs typeface="Arial" pitchFamily="34" charset="0"/>
              </a:rPr>
              <a:t>Recorte: </a:t>
            </a:r>
            <a:r>
              <a:rPr lang="es-MX" sz="2400" dirty="0" smtClean="0">
                <a:latin typeface="Arial" pitchFamily="34" charset="0"/>
                <a:cs typeface="Arial" pitchFamily="34" charset="0"/>
              </a:rPr>
              <a:t>características; parte de lo que rodea al niño, ser significativo, con una óptica infantil y evitar el análisis abstracto.</a:t>
            </a:r>
            <a:r>
              <a:rPr lang="es-MX" sz="3100" dirty="0" smtClean="0">
                <a:latin typeface="Arial" pitchFamily="34" charset="0"/>
                <a:cs typeface="Arial" pitchFamily="34" charset="0"/>
              </a:rPr>
              <a:t/>
            </a:r>
            <a:br>
              <a:rPr lang="es-MX" sz="3100" dirty="0" smtClean="0">
                <a:latin typeface="Arial" pitchFamily="34" charset="0"/>
                <a:cs typeface="Arial" pitchFamily="34" charset="0"/>
              </a:rPr>
            </a:br>
            <a:r>
              <a:rPr lang="es-MX" sz="3100" dirty="0" smtClean="0">
                <a:latin typeface="Arial" pitchFamily="34" charset="0"/>
                <a:cs typeface="Arial" pitchFamily="34" charset="0"/>
              </a:rPr>
              <a:t>Torbellino de ideas</a:t>
            </a:r>
            <a:br>
              <a:rPr lang="es-MX" sz="3100" dirty="0" smtClean="0">
                <a:latin typeface="Arial" pitchFamily="34" charset="0"/>
                <a:cs typeface="Arial" pitchFamily="34" charset="0"/>
              </a:rPr>
            </a:br>
            <a:r>
              <a:rPr lang="es-MX" sz="2400" dirty="0" smtClean="0">
                <a:latin typeface="Arial" pitchFamily="34" charset="0"/>
                <a:cs typeface="Arial" pitchFamily="34" charset="0"/>
              </a:rPr>
              <a:t>para saber que quieren saber los alumnos, educadora selecciona y organiza para la red de contenidos</a:t>
            </a:r>
            <a:r>
              <a:rPr lang="es-MX" sz="3100" dirty="0" smtClean="0">
                <a:latin typeface="Arial" pitchFamily="34" charset="0"/>
                <a:cs typeface="Arial" pitchFamily="34" charset="0"/>
              </a:rPr>
              <a:t/>
            </a:r>
            <a:br>
              <a:rPr lang="es-MX" sz="3100" dirty="0" smtClean="0">
                <a:latin typeface="Arial" pitchFamily="34" charset="0"/>
                <a:cs typeface="Arial" pitchFamily="34" charset="0"/>
              </a:rPr>
            </a:br>
            <a:r>
              <a:rPr lang="es-MX" sz="3100" dirty="0" smtClean="0">
                <a:latin typeface="Arial" pitchFamily="34" charset="0"/>
                <a:cs typeface="Arial" pitchFamily="34" charset="0"/>
              </a:rPr>
              <a:t>Red de Contenidos</a:t>
            </a:r>
            <a:br>
              <a:rPr lang="es-MX" sz="3100" dirty="0" smtClean="0">
                <a:latin typeface="Arial" pitchFamily="34" charset="0"/>
                <a:cs typeface="Arial" pitchFamily="34" charset="0"/>
              </a:rPr>
            </a:br>
            <a:r>
              <a:rPr lang="es-MX" sz="2400" dirty="0" smtClean="0">
                <a:latin typeface="Arial" pitchFamily="34" charset="0"/>
                <a:cs typeface="Arial" pitchFamily="34" charset="0"/>
              </a:rPr>
              <a:t>implica el planteo de contenidos a trabajar y sus relaciones</a:t>
            </a:r>
            <a:r>
              <a:rPr lang="es-MX" sz="3100" dirty="0" smtClean="0">
                <a:latin typeface="Arial" pitchFamily="34" charset="0"/>
                <a:cs typeface="Arial" pitchFamily="34" charset="0"/>
              </a:rPr>
              <a:t/>
            </a:r>
            <a:br>
              <a:rPr lang="es-MX" sz="3100" dirty="0" smtClean="0">
                <a:latin typeface="Arial" pitchFamily="34" charset="0"/>
                <a:cs typeface="Arial" pitchFamily="34" charset="0"/>
              </a:rPr>
            </a:br>
            <a:r>
              <a:rPr lang="es-MX" sz="3100" dirty="0" smtClean="0">
                <a:latin typeface="Arial" pitchFamily="34" charset="0"/>
                <a:cs typeface="Arial" pitchFamily="34" charset="0"/>
              </a:rPr>
              <a:t>Actividades</a:t>
            </a:r>
            <a:br>
              <a:rPr lang="es-MX" sz="3100" dirty="0" smtClean="0">
                <a:latin typeface="Arial" pitchFamily="34" charset="0"/>
                <a:cs typeface="Arial" pitchFamily="34" charset="0"/>
              </a:rPr>
            </a:br>
            <a:r>
              <a:rPr lang="es-MX" sz="2700" dirty="0" smtClean="0">
                <a:latin typeface="Arial" pitchFamily="34" charset="0"/>
                <a:cs typeface="Arial" pitchFamily="34" charset="0"/>
              </a:rPr>
              <a:t>se relacionan con los campos. En una mañana de trabajo no necesariamente se ven todas relacionadas a la unidad; hay actividades que se ven por separado: música, </a:t>
            </a:r>
            <a:r>
              <a:rPr lang="es-MX" sz="2700" dirty="0" err="1" smtClean="0">
                <a:latin typeface="Arial" pitchFamily="34" charset="0"/>
                <a:cs typeface="Arial" pitchFamily="34" charset="0"/>
              </a:rPr>
              <a:t>educ</a:t>
            </a:r>
            <a:r>
              <a:rPr lang="es-MX" sz="2700" dirty="0" smtClean="0">
                <a:latin typeface="Arial" pitchFamily="34" charset="0"/>
                <a:cs typeface="Arial" pitchFamily="34" charset="0"/>
              </a:rPr>
              <a:t>. física etc.</a:t>
            </a:r>
            <a:endParaRPr lang="es-MX" sz="2700" dirty="0">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5511816"/>
          </a:xfrm>
          <a:solidFill>
            <a:schemeClr val="lt1"/>
          </a:solidFill>
          <a:ln w="44450">
            <a:solidFill>
              <a:schemeClr val="accent1"/>
            </a:solidFill>
          </a:ln>
        </p:spPr>
        <p:txBody>
          <a:bodyPr>
            <a:normAutofit/>
          </a:bodyPr>
          <a:lstStyle/>
          <a:p>
            <a:pPr algn="l"/>
            <a:r>
              <a:rPr lang="es-MX" sz="2800" dirty="0" smtClean="0">
                <a:latin typeface="Arial" pitchFamily="34" charset="0"/>
                <a:cs typeface="Arial" pitchFamily="34" charset="0"/>
              </a:rPr>
              <a:t>Evaluación: </a:t>
            </a:r>
            <a:r>
              <a:rPr lang="es-MX" sz="2400" dirty="0" smtClean="0">
                <a:latin typeface="Arial" pitchFamily="34" charset="0"/>
                <a:cs typeface="Arial" pitchFamily="34" charset="0"/>
              </a:rPr>
              <a:t>Es la consideración constante de los procesos, de los productos y de todos los componentes didácticos.</a:t>
            </a:r>
            <a:br>
              <a:rPr lang="es-MX" sz="2400" dirty="0" smtClean="0">
                <a:latin typeface="Arial" pitchFamily="34" charset="0"/>
                <a:cs typeface="Arial" pitchFamily="34" charset="0"/>
              </a:rPr>
            </a:br>
            <a:r>
              <a:rPr lang="es-MX" sz="2400" dirty="0" smtClean="0">
                <a:latin typeface="Arial" pitchFamily="34" charset="0"/>
                <a:cs typeface="Arial" pitchFamily="34" charset="0"/>
              </a:rPr>
              <a:t/>
            </a:r>
            <a:br>
              <a:rPr lang="es-MX" sz="2400" dirty="0" smtClean="0">
                <a:latin typeface="Arial" pitchFamily="34" charset="0"/>
                <a:cs typeface="Arial" pitchFamily="34" charset="0"/>
              </a:rPr>
            </a:br>
            <a:r>
              <a:rPr lang="es-MX" sz="2800" dirty="0" smtClean="0">
                <a:latin typeface="Arial" pitchFamily="34" charset="0"/>
                <a:cs typeface="Arial" pitchFamily="34" charset="0"/>
              </a:rPr>
              <a:t>Para planear una unidad se considera</a:t>
            </a:r>
            <a:r>
              <a:rPr lang="es-MX" sz="2400" dirty="0" smtClean="0">
                <a:latin typeface="Arial" pitchFamily="34" charset="0"/>
                <a:cs typeface="Arial" pitchFamily="34" charset="0"/>
              </a:rPr>
              <a:t>:</a:t>
            </a:r>
            <a:br>
              <a:rPr lang="es-MX" sz="2400" dirty="0" smtClean="0">
                <a:latin typeface="Arial" pitchFamily="34" charset="0"/>
                <a:cs typeface="Arial" pitchFamily="34" charset="0"/>
              </a:rPr>
            </a:br>
            <a:r>
              <a:rPr lang="es-MX" sz="2400" dirty="0" smtClean="0">
                <a:latin typeface="Arial" pitchFamily="34" charset="0"/>
                <a:cs typeface="Arial" pitchFamily="34" charset="0"/>
              </a:rPr>
              <a:t> - Objetivos</a:t>
            </a:r>
            <a:br>
              <a:rPr lang="es-MX" sz="2400" dirty="0" smtClean="0">
                <a:latin typeface="Arial" pitchFamily="34" charset="0"/>
                <a:cs typeface="Arial" pitchFamily="34" charset="0"/>
              </a:rPr>
            </a:br>
            <a:r>
              <a:rPr lang="es-MX" sz="2400" dirty="0" smtClean="0">
                <a:latin typeface="Arial" pitchFamily="34" charset="0"/>
                <a:cs typeface="Arial" pitchFamily="34" charset="0"/>
              </a:rPr>
              <a:t> - Contenidos</a:t>
            </a:r>
            <a:br>
              <a:rPr lang="es-MX" sz="2400" dirty="0" smtClean="0">
                <a:latin typeface="Arial" pitchFamily="34" charset="0"/>
                <a:cs typeface="Arial" pitchFamily="34" charset="0"/>
              </a:rPr>
            </a:br>
            <a:r>
              <a:rPr lang="es-MX" sz="2400" dirty="0">
                <a:latin typeface="Arial" pitchFamily="34" charset="0"/>
                <a:cs typeface="Arial" pitchFamily="34" charset="0"/>
              </a:rPr>
              <a:t> </a:t>
            </a:r>
            <a:r>
              <a:rPr lang="es-MX" sz="2400" dirty="0" smtClean="0">
                <a:latin typeface="Arial" pitchFamily="34" charset="0"/>
                <a:cs typeface="Arial" pitchFamily="34" charset="0"/>
              </a:rPr>
              <a:t>- Estrategias básicas de aprendizaje</a:t>
            </a:r>
            <a:br>
              <a:rPr lang="es-MX" sz="2400" dirty="0" smtClean="0">
                <a:latin typeface="Arial" pitchFamily="34" charset="0"/>
                <a:cs typeface="Arial" pitchFamily="34" charset="0"/>
              </a:rPr>
            </a:br>
            <a:r>
              <a:rPr lang="es-MX" sz="2400" dirty="0">
                <a:latin typeface="Arial" pitchFamily="34" charset="0"/>
                <a:cs typeface="Arial" pitchFamily="34" charset="0"/>
              </a:rPr>
              <a:t> </a:t>
            </a:r>
            <a:r>
              <a:rPr lang="es-MX" sz="2400" dirty="0" smtClean="0">
                <a:latin typeface="Arial" pitchFamily="34" charset="0"/>
                <a:cs typeface="Arial" pitchFamily="34" charset="0"/>
              </a:rPr>
              <a:t>- Actividades (recursos, materiales, tiempo, espacio y    evaluación</a:t>
            </a:r>
            <a:endParaRPr lang="es-MX" sz="2400" dirty="0">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596" y="274638"/>
            <a:ext cx="8429684" cy="6297634"/>
          </a:xfrm>
          <a:ln w="44450">
            <a:solidFill>
              <a:schemeClr val="accent1"/>
            </a:solidFill>
          </a:ln>
        </p:spPr>
        <p:txBody>
          <a:bodyPr>
            <a:normAutofit/>
          </a:bodyPr>
          <a:lstStyle/>
          <a:p>
            <a:pPr algn="l"/>
            <a:r>
              <a:rPr lang="es-MX" sz="3200" dirty="0" smtClean="0">
                <a:latin typeface="Arial" pitchFamily="34" charset="0"/>
                <a:cs typeface="Arial" pitchFamily="34" charset="0"/>
              </a:rPr>
              <a:t>E</a:t>
            </a:r>
            <a:r>
              <a:rPr lang="es-MX" sz="3200" dirty="0" smtClean="0">
                <a:latin typeface="Arial" pitchFamily="34" charset="0"/>
                <a:cs typeface="Arial" pitchFamily="34" charset="0"/>
              </a:rPr>
              <a:t>l docente debe estructurar los siguientes planes:</a:t>
            </a:r>
            <a:br>
              <a:rPr lang="es-MX" sz="3200" dirty="0" smtClean="0">
                <a:latin typeface="Arial" pitchFamily="34" charset="0"/>
                <a:cs typeface="Arial" pitchFamily="34" charset="0"/>
              </a:rPr>
            </a:br>
            <a:r>
              <a:rPr lang="es-MX" sz="2800" dirty="0" smtClean="0">
                <a:latin typeface="Arial" pitchFamily="34" charset="0"/>
                <a:cs typeface="Arial" pitchFamily="34" charset="0"/>
              </a:rPr>
              <a:t>- Nombre</a:t>
            </a:r>
            <a:br>
              <a:rPr lang="es-MX" sz="2800" dirty="0" smtClean="0">
                <a:latin typeface="Arial" pitchFamily="34" charset="0"/>
                <a:cs typeface="Arial" pitchFamily="34" charset="0"/>
              </a:rPr>
            </a:br>
            <a:r>
              <a:rPr lang="es-MX" sz="2800" dirty="0" smtClean="0">
                <a:latin typeface="Arial" pitchFamily="34" charset="0"/>
                <a:cs typeface="Arial" pitchFamily="34" charset="0"/>
              </a:rPr>
              <a:t>- Dirección</a:t>
            </a:r>
            <a:br>
              <a:rPr lang="es-MX" sz="2800" dirty="0" smtClean="0">
                <a:latin typeface="Arial" pitchFamily="34" charset="0"/>
                <a:cs typeface="Arial" pitchFamily="34" charset="0"/>
              </a:rPr>
            </a:br>
            <a:r>
              <a:rPr lang="es-MX" sz="2800" dirty="0" smtClean="0">
                <a:latin typeface="Arial" pitchFamily="34" charset="0"/>
                <a:cs typeface="Arial" pitchFamily="34" charset="0"/>
              </a:rPr>
              <a:t>- Grado</a:t>
            </a:r>
            <a:br>
              <a:rPr lang="es-MX" sz="2800" dirty="0" smtClean="0">
                <a:latin typeface="Arial" pitchFamily="34" charset="0"/>
                <a:cs typeface="Arial" pitchFamily="34" charset="0"/>
              </a:rPr>
            </a:br>
            <a:r>
              <a:rPr lang="es-MX" sz="2800" dirty="0" smtClean="0">
                <a:latin typeface="Arial" pitchFamily="34" charset="0"/>
                <a:cs typeface="Arial" pitchFamily="34" charset="0"/>
              </a:rPr>
              <a:t>- Campo – Objetivos – Contenidos – Propuesta  y Actividades</a:t>
            </a:r>
            <a:br>
              <a:rPr lang="es-MX" sz="2800" dirty="0" smtClean="0">
                <a:latin typeface="Arial" pitchFamily="34" charset="0"/>
                <a:cs typeface="Arial" pitchFamily="34" charset="0"/>
              </a:rPr>
            </a:br>
            <a:r>
              <a:rPr lang="es-MX" sz="2800" dirty="0" smtClean="0">
                <a:latin typeface="Arial" pitchFamily="34" charset="0"/>
                <a:cs typeface="Arial" pitchFamily="34" charset="0"/>
              </a:rPr>
              <a:t> </a:t>
            </a:r>
            <a:r>
              <a:rPr lang="es-MX" sz="2800" dirty="0" smtClean="0">
                <a:latin typeface="Arial" pitchFamily="34" charset="0"/>
                <a:cs typeface="Arial" pitchFamily="34" charset="0"/>
              </a:rPr>
              <a:t>Unidad: _______________</a:t>
            </a:r>
            <a:br>
              <a:rPr lang="es-MX" sz="2800" dirty="0" smtClean="0">
                <a:latin typeface="Arial" pitchFamily="34" charset="0"/>
                <a:cs typeface="Arial" pitchFamily="34" charset="0"/>
              </a:rPr>
            </a:br>
            <a:r>
              <a:rPr lang="es-MX" sz="2800" dirty="0" smtClean="0">
                <a:latin typeface="Arial" pitchFamily="34" charset="0"/>
                <a:cs typeface="Arial" pitchFamily="34" charset="0"/>
              </a:rPr>
              <a:t>Semana del ____ al ______</a:t>
            </a:r>
            <a:r>
              <a:rPr lang="es-MX" sz="3200" dirty="0" smtClean="0">
                <a:latin typeface="Arial" pitchFamily="34" charset="0"/>
                <a:cs typeface="Arial" pitchFamily="34" charset="0"/>
              </a:rPr>
              <a:t/>
            </a:r>
            <a:br>
              <a:rPr lang="es-MX" sz="3200" dirty="0" smtClean="0">
                <a:latin typeface="Arial" pitchFamily="34" charset="0"/>
                <a:cs typeface="Arial" pitchFamily="34" charset="0"/>
              </a:rPr>
            </a:br>
            <a:r>
              <a:rPr lang="es-MX" sz="3200" dirty="0" smtClean="0">
                <a:latin typeface="Arial" pitchFamily="34" charset="0"/>
                <a:cs typeface="Arial" pitchFamily="34" charset="0"/>
              </a:rPr>
              <a:t/>
            </a:r>
            <a:br>
              <a:rPr lang="es-MX" sz="3200" dirty="0" smtClean="0">
                <a:latin typeface="Arial" pitchFamily="34" charset="0"/>
                <a:cs typeface="Arial" pitchFamily="34" charset="0"/>
              </a:rPr>
            </a:br>
            <a:endParaRPr lang="es-MX" sz="3200" dirty="0">
              <a:latin typeface="Arial" pitchFamily="34" charset="0"/>
              <a:cs typeface="Arial" pitchFamily="34" charset="0"/>
            </a:endParaRPr>
          </a:p>
        </p:txBody>
      </p:sp>
      <p:graphicFrame>
        <p:nvGraphicFramePr>
          <p:cNvPr id="4" name="3 Tabla"/>
          <p:cNvGraphicFramePr>
            <a:graphicFrameLocks noGrp="1"/>
          </p:cNvGraphicFramePr>
          <p:nvPr/>
        </p:nvGraphicFramePr>
        <p:xfrm>
          <a:off x="500034" y="5000636"/>
          <a:ext cx="8286809" cy="1428760"/>
        </p:xfrm>
        <a:graphic>
          <a:graphicData uri="http://schemas.openxmlformats.org/drawingml/2006/table">
            <a:tbl>
              <a:tblPr firstRow="1" bandRow="1">
                <a:tableStyleId>{5C22544A-7EE6-4342-B048-85BDC9FD1C3A}</a:tableStyleId>
              </a:tblPr>
              <a:tblGrid>
                <a:gridCol w="1641271"/>
                <a:gridCol w="1641271"/>
                <a:gridCol w="1641271"/>
                <a:gridCol w="1641271"/>
                <a:gridCol w="1721725"/>
              </a:tblGrid>
              <a:tr h="590140">
                <a:tc>
                  <a:txBody>
                    <a:bodyPr/>
                    <a:lstStyle/>
                    <a:p>
                      <a:pPr algn="ctr"/>
                      <a:r>
                        <a:rPr lang="es-MX" sz="1600" dirty="0" smtClean="0">
                          <a:latin typeface="Arial" pitchFamily="34" charset="0"/>
                          <a:cs typeface="Arial" pitchFamily="34" charset="0"/>
                        </a:rPr>
                        <a:t>Lunes </a:t>
                      </a:r>
                      <a:endParaRPr lang="es-MX" sz="1600" dirty="0">
                        <a:latin typeface="Arial" pitchFamily="34" charset="0"/>
                        <a:cs typeface="Arial" pitchFamily="34" charset="0"/>
                      </a:endParaRPr>
                    </a:p>
                  </a:txBody>
                  <a:tcPr/>
                </a:tc>
                <a:tc>
                  <a:txBody>
                    <a:bodyPr/>
                    <a:lstStyle/>
                    <a:p>
                      <a:pPr algn="ctr"/>
                      <a:r>
                        <a:rPr lang="es-MX" sz="1600" dirty="0" smtClean="0">
                          <a:latin typeface="Arial" pitchFamily="34" charset="0"/>
                          <a:cs typeface="Arial" pitchFamily="34" charset="0"/>
                        </a:rPr>
                        <a:t>Martes </a:t>
                      </a:r>
                      <a:endParaRPr lang="es-MX" sz="1600" dirty="0">
                        <a:latin typeface="Arial" pitchFamily="34" charset="0"/>
                        <a:cs typeface="Arial" pitchFamily="34" charset="0"/>
                      </a:endParaRPr>
                    </a:p>
                  </a:txBody>
                  <a:tcPr/>
                </a:tc>
                <a:tc>
                  <a:txBody>
                    <a:bodyPr/>
                    <a:lstStyle/>
                    <a:p>
                      <a:pPr algn="ctr"/>
                      <a:r>
                        <a:rPr lang="es-MX" sz="1600" dirty="0" smtClean="0">
                          <a:latin typeface="Arial" pitchFamily="34" charset="0"/>
                          <a:cs typeface="Arial" pitchFamily="34" charset="0"/>
                        </a:rPr>
                        <a:t>Miércoles</a:t>
                      </a:r>
                      <a:r>
                        <a:rPr lang="es-MX" sz="1600" baseline="0" dirty="0" smtClean="0">
                          <a:latin typeface="Arial" pitchFamily="34" charset="0"/>
                          <a:cs typeface="Arial" pitchFamily="34" charset="0"/>
                        </a:rPr>
                        <a:t> </a:t>
                      </a:r>
                      <a:endParaRPr lang="es-MX" sz="1600" dirty="0">
                        <a:latin typeface="Arial" pitchFamily="34" charset="0"/>
                        <a:cs typeface="Arial" pitchFamily="34" charset="0"/>
                      </a:endParaRPr>
                    </a:p>
                  </a:txBody>
                  <a:tcPr/>
                </a:tc>
                <a:tc>
                  <a:txBody>
                    <a:bodyPr/>
                    <a:lstStyle/>
                    <a:p>
                      <a:pPr algn="ctr"/>
                      <a:r>
                        <a:rPr lang="es-MX" sz="1600" dirty="0" smtClean="0">
                          <a:latin typeface="Arial" pitchFamily="34" charset="0"/>
                          <a:cs typeface="Arial" pitchFamily="34" charset="0"/>
                        </a:rPr>
                        <a:t>Jueves</a:t>
                      </a:r>
                    </a:p>
                    <a:p>
                      <a:pPr algn="ctr"/>
                      <a:endParaRPr lang="es-MX" sz="1600" dirty="0">
                        <a:latin typeface="Arial" pitchFamily="34" charset="0"/>
                        <a:cs typeface="Arial" pitchFamily="34" charset="0"/>
                      </a:endParaRPr>
                    </a:p>
                  </a:txBody>
                  <a:tcPr/>
                </a:tc>
                <a:tc>
                  <a:txBody>
                    <a:bodyPr/>
                    <a:lstStyle/>
                    <a:p>
                      <a:pPr algn="ctr"/>
                      <a:r>
                        <a:rPr lang="es-MX" sz="1600" dirty="0" smtClean="0">
                          <a:latin typeface="Arial" pitchFamily="34" charset="0"/>
                          <a:cs typeface="Arial" pitchFamily="34" charset="0"/>
                        </a:rPr>
                        <a:t>Viernes </a:t>
                      </a:r>
                      <a:endParaRPr lang="es-MX" sz="1600" dirty="0">
                        <a:latin typeface="Arial" pitchFamily="34" charset="0"/>
                        <a:cs typeface="Arial" pitchFamily="34" charset="0"/>
                      </a:endParaRPr>
                    </a:p>
                  </a:txBody>
                  <a:tcPr/>
                </a:tc>
              </a:tr>
              <a:tr h="838620">
                <a:tc>
                  <a:txBody>
                    <a:bodyPr/>
                    <a:lstStyle/>
                    <a:p>
                      <a:pPr algn="l"/>
                      <a:r>
                        <a:rPr lang="es-MX" sz="1600" dirty="0" smtClean="0">
                          <a:latin typeface="Arial" pitchFamily="34" charset="0"/>
                          <a:cs typeface="Arial" pitchFamily="34" charset="0"/>
                        </a:rPr>
                        <a:t>Elaborar</a:t>
                      </a:r>
                      <a:r>
                        <a:rPr lang="es-MX" sz="1600" baseline="0" dirty="0" smtClean="0">
                          <a:latin typeface="Arial" pitchFamily="34" charset="0"/>
                          <a:cs typeface="Arial" pitchFamily="34" charset="0"/>
                        </a:rPr>
                        <a:t> entrevistas</a:t>
                      </a:r>
                      <a:endParaRPr lang="es-MX" sz="1600" dirty="0">
                        <a:latin typeface="Arial" pitchFamily="34" charset="0"/>
                        <a:cs typeface="Arial" pitchFamily="34" charset="0"/>
                      </a:endParaRPr>
                    </a:p>
                  </a:txBody>
                  <a:tcPr/>
                </a:tc>
                <a:tc>
                  <a:txBody>
                    <a:bodyPr/>
                    <a:lstStyle/>
                    <a:p>
                      <a:pPr algn="l">
                        <a:buFontTx/>
                        <a:buChar char="-"/>
                      </a:pPr>
                      <a:r>
                        <a:rPr lang="es-MX" sz="1600" dirty="0" smtClean="0">
                          <a:latin typeface="Arial" pitchFamily="34" charset="0"/>
                          <a:cs typeface="Arial" pitchFamily="34" charset="0"/>
                        </a:rPr>
                        <a:t>Entrevistar </a:t>
                      </a:r>
                    </a:p>
                    <a:p>
                      <a:pPr algn="l">
                        <a:buFontTx/>
                        <a:buChar char="-"/>
                      </a:pPr>
                      <a:r>
                        <a:rPr lang="es-MX" sz="1600" dirty="0" smtClean="0">
                          <a:latin typeface="Arial" pitchFamily="34" charset="0"/>
                          <a:cs typeface="Arial" pitchFamily="34" charset="0"/>
                        </a:rPr>
                        <a:t> Planear visita</a:t>
                      </a:r>
                      <a:endParaRPr lang="es-MX" sz="1600" dirty="0">
                        <a:latin typeface="Arial" pitchFamily="34" charset="0"/>
                        <a:cs typeface="Arial" pitchFamily="34" charset="0"/>
                      </a:endParaRPr>
                    </a:p>
                  </a:txBody>
                  <a:tcPr/>
                </a:tc>
                <a:tc>
                  <a:txBody>
                    <a:bodyPr/>
                    <a:lstStyle/>
                    <a:p>
                      <a:pPr algn="l">
                        <a:buFontTx/>
                        <a:buChar char="-"/>
                      </a:pPr>
                      <a:r>
                        <a:rPr lang="es-MX" sz="1600" dirty="0" smtClean="0">
                          <a:latin typeface="Arial" pitchFamily="34" charset="0"/>
                          <a:cs typeface="Arial" pitchFamily="34" charset="0"/>
                        </a:rPr>
                        <a:t>Entrevista</a:t>
                      </a:r>
                    </a:p>
                    <a:p>
                      <a:pPr algn="l">
                        <a:buFontTx/>
                        <a:buChar char="-"/>
                      </a:pPr>
                      <a:r>
                        <a:rPr lang="es-MX" sz="1600" baseline="0" dirty="0" smtClean="0">
                          <a:latin typeface="Arial" pitchFamily="34" charset="0"/>
                          <a:cs typeface="Arial" pitchFamily="34" charset="0"/>
                        </a:rPr>
                        <a:t> Planear visita</a:t>
                      </a:r>
                      <a:endParaRPr lang="es-MX" sz="1600" dirty="0">
                        <a:latin typeface="Arial" pitchFamily="34" charset="0"/>
                        <a:cs typeface="Arial" pitchFamily="34" charset="0"/>
                      </a:endParaRPr>
                    </a:p>
                  </a:txBody>
                  <a:tcPr/>
                </a:tc>
                <a:tc>
                  <a:txBody>
                    <a:bodyPr/>
                    <a:lstStyle/>
                    <a:p>
                      <a:pPr algn="l"/>
                      <a:r>
                        <a:rPr lang="es-MX" sz="1600" dirty="0" smtClean="0">
                          <a:latin typeface="Arial" pitchFamily="34" charset="0"/>
                          <a:cs typeface="Arial" pitchFamily="34" charset="0"/>
                        </a:rPr>
                        <a:t>- Planear visita</a:t>
                      </a:r>
                      <a:endParaRPr lang="es-MX" sz="1600" dirty="0">
                        <a:latin typeface="Arial" pitchFamily="34" charset="0"/>
                        <a:cs typeface="Arial" pitchFamily="34" charset="0"/>
                      </a:endParaRPr>
                    </a:p>
                  </a:txBody>
                  <a:tcPr/>
                </a:tc>
                <a:tc>
                  <a:txBody>
                    <a:bodyPr/>
                    <a:lstStyle/>
                    <a:p>
                      <a:pPr algn="l">
                        <a:buFontTx/>
                        <a:buChar char="-"/>
                      </a:pPr>
                      <a:r>
                        <a:rPr lang="es-MX" sz="1600" dirty="0" smtClean="0">
                          <a:latin typeface="Arial" pitchFamily="34" charset="0"/>
                          <a:cs typeface="Arial" pitchFamily="34" charset="0"/>
                        </a:rPr>
                        <a:t>Aplicar entrevistar</a:t>
                      </a:r>
                    </a:p>
                    <a:p>
                      <a:pPr algn="l">
                        <a:buFontTx/>
                        <a:buChar char="-"/>
                      </a:pPr>
                      <a:r>
                        <a:rPr lang="es-MX" sz="1600" dirty="0" smtClean="0">
                          <a:latin typeface="Arial" pitchFamily="34" charset="0"/>
                          <a:cs typeface="Arial" pitchFamily="34" charset="0"/>
                        </a:rPr>
                        <a:t>Realizar Visita</a:t>
                      </a:r>
                      <a:endParaRPr lang="es-MX" sz="1600" dirty="0">
                        <a:latin typeface="Arial" pitchFamily="34" charset="0"/>
                        <a:cs typeface="Arial" pitchFamily="34" charset="0"/>
                      </a:endParaRPr>
                    </a:p>
                  </a:txBody>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57158" y="500042"/>
            <a:ext cx="8229600" cy="6072230"/>
          </a:xfrm>
          <a:solidFill>
            <a:schemeClr val="lt1"/>
          </a:solidFill>
          <a:ln w="44450">
            <a:solidFill>
              <a:schemeClr val="accent1"/>
            </a:solidFill>
          </a:ln>
        </p:spPr>
        <p:txBody>
          <a:bodyPr>
            <a:normAutofit fontScale="90000"/>
          </a:bodyPr>
          <a:lstStyle/>
          <a:p>
            <a:pPr algn="l">
              <a:buFont typeface="Arial" pitchFamily="34" charset="0"/>
              <a:buChar char="•"/>
            </a:pPr>
            <a:r>
              <a:rPr lang="es-MX" sz="3200" b="1" dirty="0" smtClean="0">
                <a:latin typeface="Arial" pitchFamily="34" charset="0"/>
                <a:cs typeface="Arial" pitchFamily="34" charset="0"/>
              </a:rPr>
              <a:t/>
            </a:r>
            <a:br>
              <a:rPr lang="es-MX" sz="3200" b="1" dirty="0" smtClean="0">
                <a:latin typeface="Arial" pitchFamily="34" charset="0"/>
                <a:cs typeface="Arial" pitchFamily="34" charset="0"/>
              </a:rPr>
            </a:br>
            <a:r>
              <a:rPr lang="es-MX" sz="3200" b="1" dirty="0" smtClean="0">
                <a:latin typeface="Arial" pitchFamily="34" charset="0"/>
                <a:cs typeface="Arial" pitchFamily="34" charset="0"/>
              </a:rPr>
              <a:t/>
            </a:r>
            <a:br>
              <a:rPr lang="es-MX" sz="3200" b="1" dirty="0" smtClean="0">
                <a:latin typeface="Arial" pitchFamily="34" charset="0"/>
                <a:cs typeface="Arial" pitchFamily="34" charset="0"/>
              </a:rPr>
            </a:br>
            <a:r>
              <a:rPr lang="es-MX" sz="3200" b="1" dirty="0" smtClean="0">
                <a:latin typeface="Arial" pitchFamily="34" charset="0"/>
                <a:cs typeface="Arial" pitchFamily="34" charset="0"/>
              </a:rPr>
              <a:t>Caminito y </a:t>
            </a:r>
            <a:r>
              <a:rPr lang="es-MX" sz="3200" b="1" dirty="0" smtClean="0">
                <a:latin typeface="Arial" pitchFamily="34" charset="0"/>
                <a:cs typeface="Arial" pitchFamily="34" charset="0"/>
              </a:rPr>
              <a:t>e</a:t>
            </a:r>
            <a:r>
              <a:rPr lang="es-MX" sz="3200" b="1" dirty="0" smtClean="0">
                <a:latin typeface="Arial" pitchFamily="34" charset="0"/>
                <a:cs typeface="Arial" pitchFamily="34" charset="0"/>
              </a:rPr>
              <a:t>l Museo Quinquela  Martin</a:t>
            </a:r>
            <a:br>
              <a:rPr lang="es-MX" sz="3200" b="1" dirty="0" smtClean="0">
                <a:latin typeface="Arial" pitchFamily="34" charset="0"/>
                <a:cs typeface="Arial" pitchFamily="34" charset="0"/>
              </a:rPr>
            </a:br>
            <a:r>
              <a:rPr lang="es-MX" sz="3200" dirty="0" smtClean="0">
                <a:latin typeface="Arial" pitchFamily="34" charset="0"/>
                <a:cs typeface="Arial" pitchFamily="34" charset="0"/>
              </a:rPr>
              <a:t/>
            </a:r>
            <a:br>
              <a:rPr lang="es-MX" sz="3200" dirty="0" smtClean="0">
                <a:latin typeface="Arial" pitchFamily="34" charset="0"/>
                <a:cs typeface="Arial" pitchFamily="34" charset="0"/>
              </a:rPr>
            </a:br>
            <a:r>
              <a:rPr lang="es-MX" sz="3200" dirty="0" smtClean="0">
                <a:latin typeface="Arial" pitchFamily="34" charset="0"/>
                <a:cs typeface="Arial" pitchFamily="34" charset="0"/>
              </a:rPr>
              <a:t>- En el barrio de la Boca de la Ciudad de Buenos Aires.</a:t>
            </a:r>
            <a:br>
              <a:rPr lang="es-MX" sz="3200" dirty="0" smtClean="0">
                <a:latin typeface="Arial" pitchFamily="34" charset="0"/>
                <a:cs typeface="Arial" pitchFamily="34" charset="0"/>
              </a:rPr>
            </a:br>
            <a:r>
              <a:rPr lang="es-MX" sz="3200" dirty="0" smtClean="0">
                <a:latin typeface="Arial" pitchFamily="34" charset="0"/>
                <a:cs typeface="Arial" pitchFamily="34" charset="0"/>
              </a:rPr>
              <a:t>- Unidad desarrollada en una sala de 4 años.</a:t>
            </a:r>
            <a:br>
              <a:rPr lang="es-MX" sz="3200" dirty="0" smtClean="0">
                <a:latin typeface="Arial" pitchFamily="34" charset="0"/>
                <a:cs typeface="Arial" pitchFamily="34" charset="0"/>
              </a:rPr>
            </a:br>
            <a:r>
              <a:rPr lang="es-MX" sz="3200" b="1" dirty="0" smtClean="0">
                <a:latin typeface="Arial" pitchFamily="34" charset="0"/>
                <a:cs typeface="Arial" pitchFamily="34" charset="0"/>
              </a:rPr>
              <a:t>Actividades fuera del Recorte:</a:t>
            </a:r>
            <a:br>
              <a:rPr lang="es-MX" sz="3200" b="1" dirty="0" smtClean="0">
                <a:latin typeface="Arial" pitchFamily="34" charset="0"/>
                <a:cs typeface="Arial" pitchFamily="34" charset="0"/>
              </a:rPr>
            </a:br>
            <a:r>
              <a:rPr lang="es-MX" sz="2400" dirty="0" smtClean="0">
                <a:latin typeface="Arial" pitchFamily="34" charset="0"/>
                <a:cs typeface="Arial" pitchFamily="34" charset="0"/>
              </a:rPr>
              <a:t>Se</a:t>
            </a:r>
            <a:r>
              <a:rPr lang="es-MX" sz="2400" b="1" dirty="0" smtClean="0">
                <a:latin typeface="Arial" pitchFamily="34" charset="0"/>
                <a:cs typeface="Arial" pitchFamily="34" charset="0"/>
              </a:rPr>
              <a:t> </a:t>
            </a:r>
            <a:r>
              <a:rPr lang="es-MX" sz="2400" dirty="0" smtClean="0">
                <a:latin typeface="Arial" pitchFamily="34" charset="0"/>
                <a:cs typeface="Arial" pitchFamily="34" charset="0"/>
              </a:rPr>
              <a:t> abordan otros contenidos proponiendo</a:t>
            </a:r>
            <a:br>
              <a:rPr lang="es-MX" sz="2400" dirty="0" smtClean="0">
                <a:latin typeface="Arial" pitchFamily="34" charset="0"/>
                <a:cs typeface="Arial" pitchFamily="34" charset="0"/>
              </a:rPr>
            </a:br>
            <a:r>
              <a:rPr lang="es-MX" sz="2400" dirty="0" smtClean="0">
                <a:latin typeface="Arial" pitchFamily="34" charset="0"/>
                <a:cs typeface="Arial" pitchFamily="34" charset="0"/>
              </a:rPr>
              <a:t>- Comprar semillas </a:t>
            </a:r>
            <a:br>
              <a:rPr lang="es-MX" sz="2400" dirty="0" smtClean="0">
                <a:latin typeface="Arial" pitchFamily="34" charset="0"/>
                <a:cs typeface="Arial" pitchFamily="34" charset="0"/>
              </a:rPr>
            </a:br>
            <a:r>
              <a:rPr lang="es-MX" sz="2400" dirty="0" smtClean="0">
                <a:latin typeface="Arial" pitchFamily="34" charset="0"/>
                <a:cs typeface="Arial" pitchFamily="34" charset="0"/>
              </a:rPr>
              <a:t>- Preparar germinadores (conocimiento del medio natural y social).</a:t>
            </a:r>
            <a:br>
              <a:rPr lang="es-MX" sz="2400" dirty="0" smtClean="0">
                <a:latin typeface="Arial" pitchFamily="34" charset="0"/>
                <a:cs typeface="Arial" pitchFamily="34" charset="0"/>
              </a:rPr>
            </a:br>
            <a:r>
              <a:rPr lang="es-MX" sz="2400" dirty="0" smtClean="0">
                <a:latin typeface="Arial" pitchFamily="34" charset="0"/>
                <a:cs typeface="Arial" pitchFamily="34" charset="0"/>
              </a:rPr>
              <a:t>- Narración de distintos tipos de cuentos (lenguaje)</a:t>
            </a:r>
            <a:br>
              <a:rPr lang="es-MX" sz="2400" dirty="0" smtClean="0">
                <a:latin typeface="Arial" pitchFamily="34" charset="0"/>
                <a:cs typeface="Arial" pitchFamily="34" charset="0"/>
              </a:rPr>
            </a:br>
            <a:r>
              <a:rPr lang="es-MX" sz="2400" dirty="0" smtClean="0">
                <a:latin typeface="Arial" pitchFamily="34" charset="0"/>
                <a:cs typeface="Arial" pitchFamily="34" charset="0"/>
              </a:rPr>
              <a:t>- Análisis de los personajes de los cuentos (lenguaje)</a:t>
            </a:r>
            <a:br>
              <a:rPr lang="es-MX" sz="2400" dirty="0" smtClean="0">
                <a:latin typeface="Arial" pitchFamily="34" charset="0"/>
                <a:cs typeface="Arial" pitchFamily="34" charset="0"/>
              </a:rPr>
            </a:br>
            <a:r>
              <a:rPr lang="es-MX" sz="2400" dirty="0" smtClean="0">
                <a:latin typeface="Arial" pitchFamily="34" charset="0"/>
                <a:cs typeface="Arial" pitchFamily="34" charset="0"/>
              </a:rPr>
              <a:t>- Juego de pistas con un dado y carritos (matemáticas)</a:t>
            </a:r>
            <a:br>
              <a:rPr lang="es-MX" sz="2400" dirty="0" smtClean="0">
                <a:latin typeface="Arial" pitchFamily="34" charset="0"/>
                <a:cs typeface="Arial" pitchFamily="34" charset="0"/>
              </a:rPr>
            </a:br>
            <a:r>
              <a:rPr lang="es-MX" sz="2400" dirty="0" smtClean="0">
                <a:latin typeface="Arial" pitchFamily="34" charset="0"/>
                <a:cs typeface="Arial" pitchFamily="34" charset="0"/>
              </a:rPr>
              <a:t/>
            </a:r>
            <a:br>
              <a:rPr lang="es-MX" sz="2400" dirty="0" smtClean="0">
                <a:latin typeface="Arial" pitchFamily="34" charset="0"/>
                <a:cs typeface="Arial" pitchFamily="34" charset="0"/>
              </a:rPr>
            </a:br>
            <a:r>
              <a:rPr lang="es-MX" sz="2400" dirty="0" smtClean="0">
                <a:latin typeface="Arial" pitchFamily="34" charset="0"/>
                <a:cs typeface="Arial" pitchFamily="34" charset="0"/>
              </a:rPr>
              <a:t>- Se apoya en rincones y talleres.</a:t>
            </a:r>
            <a:r>
              <a:rPr lang="es-MX" sz="3200" b="1" dirty="0" smtClean="0">
                <a:latin typeface="Arial" pitchFamily="34" charset="0"/>
                <a:cs typeface="Arial" pitchFamily="34" charset="0"/>
              </a:rPr>
              <a:t/>
            </a:r>
            <a:br>
              <a:rPr lang="es-MX" sz="3200" b="1" dirty="0" smtClean="0">
                <a:latin typeface="Arial" pitchFamily="34" charset="0"/>
                <a:cs typeface="Arial" pitchFamily="34" charset="0"/>
              </a:rPr>
            </a:br>
            <a:r>
              <a:rPr lang="es-MX" sz="3200" dirty="0" smtClean="0">
                <a:latin typeface="Arial" pitchFamily="34" charset="0"/>
                <a:cs typeface="Arial" pitchFamily="34" charset="0"/>
              </a:rPr>
              <a:t/>
            </a:r>
            <a:br>
              <a:rPr lang="es-MX" sz="3200" dirty="0" smtClean="0">
                <a:latin typeface="Arial" pitchFamily="34" charset="0"/>
                <a:cs typeface="Arial" pitchFamily="34" charset="0"/>
              </a:rPr>
            </a:br>
            <a:r>
              <a:rPr lang="es-MX" sz="3200" dirty="0" smtClean="0">
                <a:latin typeface="Arial" pitchFamily="34" charset="0"/>
                <a:cs typeface="Arial" pitchFamily="34" charset="0"/>
              </a:rPr>
              <a:t/>
            </a:r>
            <a:br>
              <a:rPr lang="es-MX" sz="3200" dirty="0" smtClean="0">
                <a:latin typeface="Arial" pitchFamily="34" charset="0"/>
                <a:cs typeface="Arial" pitchFamily="34" charset="0"/>
              </a:rPr>
            </a:br>
            <a:endParaRPr lang="es-MX" sz="3200" dirty="0">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226196"/>
          </a:xfrm>
          <a:solidFill>
            <a:schemeClr val="lt1"/>
          </a:solidFill>
          <a:ln w="44450">
            <a:solidFill>
              <a:schemeClr val="bg1"/>
            </a:solidFill>
          </a:ln>
        </p:spPr>
        <p:txBody>
          <a:bodyPr/>
          <a:lstStyle/>
          <a:p>
            <a:endParaRPr lang="es-MX" dirty="0"/>
          </a:p>
        </p:txBody>
      </p:sp>
      <p:graphicFrame>
        <p:nvGraphicFramePr>
          <p:cNvPr id="3" name="2 Tabla"/>
          <p:cNvGraphicFramePr>
            <a:graphicFrameLocks noGrp="1"/>
          </p:cNvGraphicFramePr>
          <p:nvPr/>
        </p:nvGraphicFramePr>
        <p:xfrm>
          <a:off x="357158" y="500042"/>
          <a:ext cx="8501122" cy="5857916"/>
        </p:xfrm>
        <a:graphic>
          <a:graphicData uri="http://schemas.openxmlformats.org/drawingml/2006/table">
            <a:tbl>
              <a:tblPr firstRow="1" bandRow="1">
                <a:tableStyleId>{5C22544A-7EE6-4342-B048-85BDC9FD1C3A}</a:tableStyleId>
              </a:tblPr>
              <a:tblGrid>
                <a:gridCol w="8501122"/>
              </a:tblGrid>
              <a:tr h="733155">
                <a:tc>
                  <a:txBody>
                    <a:bodyPr/>
                    <a:lstStyle/>
                    <a:p>
                      <a:pPr algn="ctr"/>
                      <a:r>
                        <a:rPr lang="es-MX" sz="4000" dirty="0" smtClean="0">
                          <a:latin typeface="Arial" pitchFamily="34" charset="0"/>
                          <a:cs typeface="Arial" pitchFamily="34" charset="0"/>
                        </a:rPr>
                        <a:t>Campo/ Objetivos</a:t>
                      </a:r>
                      <a:endParaRPr lang="es-MX" sz="4000" dirty="0">
                        <a:latin typeface="Arial" pitchFamily="34" charset="0"/>
                        <a:cs typeface="Arial" pitchFamily="34" charset="0"/>
                      </a:endParaRPr>
                    </a:p>
                  </a:txBody>
                  <a:tcPr/>
                </a:tc>
              </a:tr>
              <a:tr h="5124761">
                <a:tc>
                  <a:txBody>
                    <a:bodyPr/>
                    <a:lstStyle/>
                    <a:p>
                      <a:pPr algn="ctr"/>
                      <a:r>
                        <a:rPr lang="es-MX" sz="2400" b="1" dirty="0" smtClean="0">
                          <a:latin typeface="Arial" pitchFamily="34" charset="0"/>
                          <a:cs typeface="Arial" pitchFamily="34" charset="0"/>
                        </a:rPr>
                        <a:t>Socialización y Afectividad</a:t>
                      </a:r>
                    </a:p>
                    <a:p>
                      <a:pPr>
                        <a:buFontTx/>
                        <a:buChar char="-"/>
                      </a:pPr>
                      <a:r>
                        <a:rPr lang="es-MX" sz="2400" b="0" dirty="0" smtClean="0">
                          <a:latin typeface="Arial" pitchFamily="34" charset="0"/>
                          <a:cs typeface="Arial" pitchFamily="34" charset="0"/>
                        </a:rPr>
                        <a:t>Conocer la función de caminito</a:t>
                      </a:r>
                      <a:r>
                        <a:rPr lang="es-MX" sz="2400" b="0" baseline="0" dirty="0" smtClean="0">
                          <a:latin typeface="Arial" pitchFamily="34" charset="0"/>
                          <a:cs typeface="Arial" pitchFamily="34" charset="0"/>
                        </a:rPr>
                        <a:t> en relación con las necesidades sociales, culturales y económicas</a:t>
                      </a:r>
                    </a:p>
                    <a:p>
                      <a:pPr>
                        <a:buFontTx/>
                        <a:buChar char="-"/>
                      </a:pPr>
                      <a:r>
                        <a:rPr lang="es-MX" sz="2400" b="0" baseline="0" dirty="0" smtClean="0">
                          <a:latin typeface="Arial" pitchFamily="34" charset="0"/>
                          <a:cs typeface="Arial" pitchFamily="34" charset="0"/>
                        </a:rPr>
                        <a:t> Conocer los diversos roles y funciones de las diferentes personas que concurren “Caminito”</a:t>
                      </a:r>
                    </a:p>
                    <a:p>
                      <a:pPr>
                        <a:buFontTx/>
                        <a:buChar char="-"/>
                      </a:pPr>
                      <a:r>
                        <a:rPr lang="es-MX" sz="2400" b="0" baseline="0" dirty="0" smtClean="0">
                          <a:latin typeface="Arial" pitchFamily="34" charset="0"/>
                          <a:cs typeface="Arial" pitchFamily="34" charset="0"/>
                        </a:rPr>
                        <a:t> Comprender la dinámica de funcionamiento de este museo</a:t>
                      </a:r>
                    </a:p>
                    <a:p>
                      <a:pPr>
                        <a:buFontTx/>
                        <a:buChar char="-"/>
                      </a:pPr>
                      <a:r>
                        <a:rPr lang="es-MX" sz="2400" b="0" baseline="0" dirty="0" smtClean="0">
                          <a:latin typeface="Arial" pitchFamily="34" charset="0"/>
                          <a:cs typeface="Arial" pitchFamily="34" charset="0"/>
                        </a:rPr>
                        <a:t> Analizar las características y uso de los espacios</a:t>
                      </a:r>
                    </a:p>
                    <a:p>
                      <a:pPr>
                        <a:buFontTx/>
                        <a:buChar char="-"/>
                      </a:pPr>
                      <a:r>
                        <a:rPr lang="es-MX" sz="2400" b="0" baseline="0" dirty="0" smtClean="0">
                          <a:latin typeface="Arial" pitchFamily="34" charset="0"/>
                          <a:cs typeface="Arial" pitchFamily="34" charset="0"/>
                        </a:rPr>
                        <a:t> Conocer la historia de “Caminito” y su relación con Benito Quinquela Martín.</a:t>
                      </a:r>
                    </a:p>
                    <a:p>
                      <a:pPr>
                        <a:buFontTx/>
                        <a:buChar char="-"/>
                      </a:pPr>
                      <a:r>
                        <a:rPr lang="es-MX" sz="2400" b="0" baseline="0" dirty="0" smtClean="0">
                          <a:latin typeface="Arial" pitchFamily="34" charset="0"/>
                          <a:cs typeface="Arial" pitchFamily="34" charset="0"/>
                        </a:rPr>
                        <a:t> Conocer brevemente la historia de Benito Quinquela y su importancia para “Caminito” y para el Barrio de la Boca.</a:t>
                      </a:r>
                    </a:p>
                    <a:p>
                      <a:pPr>
                        <a:buFontTx/>
                        <a:buNone/>
                      </a:pPr>
                      <a:endParaRPr lang="es-MX" sz="2000" b="1" dirty="0" smtClean="0">
                        <a:latin typeface="Arial" pitchFamily="34" charset="0"/>
                        <a:cs typeface="Arial" pitchFamily="34" charset="0"/>
                      </a:endParaRPr>
                    </a:p>
                    <a:p>
                      <a:endParaRPr lang="es-MX" sz="2000" b="1" dirty="0" smtClean="0">
                        <a:latin typeface="Arial" pitchFamily="34" charset="0"/>
                        <a:cs typeface="Arial" pitchFamily="34" charset="0"/>
                      </a:endParaRPr>
                    </a:p>
                    <a:p>
                      <a:endParaRPr lang="es-MX" sz="2000" b="0" dirty="0">
                        <a:latin typeface="Arial" pitchFamily="34" charset="0"/>
                        <a:cs typeface="Arial" pitchFamily="34" charset="0"/>
                      </a:endParaRPr>
                    </a:p>
                  </a:txBody>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329642" cy="6083320"/>
          </a:xfrm>
        </p:spPr>
        <p:txBody>
          <a:bodyPr/>
          <a:lstStyle/>
          <a:p>
            <a:endParaRPr lang="es-MX" dirty="0"/>
          </a:p>
        </p:txBody>
      </p:sp>
      <p:graphicFrame>
        <p:nvGraphicFramePr>
          <p:cNvPr id="3" name="2 Tabla"/>
          <p:cNvGraphicFramePr>
            <a:graphicFrameLocks noGrp="1"/>
          </p:cNvGraphicFramePr>
          <p:nvPr/>
        </p:nvGraphicFramePr>
        <p:xfrm>
          <a:off x="285720" y="364396"/>
          <a:ext cx="8429684" cy="6199526"/>
        </p:xfrm>
        <a:graphic>
          <a:graphicData uri="http://schemas.openxmlformats.org/drawingml/2006/table">
            <a:tbl>
              <a:tblPr firstRow="1" bandRow="1">
                <a:tableStyleId>{3C2FFA5D-87B4-456A-9821-1D502468CF0F}</a:tableStyleId>
              </a:tblPr>
              <a:tblGrid>
                <a:gridCol w="8429684"/>
              </a:tblGrid>
              <a:tr h="697792">
                <a:tc>
                  <a:txBody>
                    <a:bodyPr/>
                    <a:lstStyle/>
                    <a:p>
                      <a:pPr algn="ctr"/>
                      <a:r>
                        <a:rPr lang="es-MX" sz="5400" dirty="0" smtClean="0">
                          <a:latin typeface="Arial" pitchFamily="34" charset="0"/>
                          <a:cs typeface="Arial" pitchFamily="34" charset="0"/>
                        </a:rPr>
                        <a:t>Contenidos</a:t>
                      </a:r>
                      <a:endParaRPr lang="es-MX" sz="4400" dirty="0">
                        <a:latin typeface="Arial" pitchFamily="34" charset="0"/>
                        <a:cs typeface="Arial" pitchFamily="34" charset="0"/>
                      </a:endParaRPr>
                    </a:p>
                  </a:txBody>
                  <a:tcPr/>
                </a:tc>
              </a:tr>
              <a:tr h="5285126">
                <a:tc>
                  <a:txBody>
                    <a:bodyPr/>
                    <a:lstStyle/>
                    <a:p>
                      <a:pPr>
                        <a:buFontTx/>
                        <a:buChar char="-"/>
                      </a:pPr>
                      <a:r>
                        <a:rPr lang="es-MX" sz="2400" dirty="0" smtClean="0">
                          <a:latin typeface="Arial" pitchFamily="34" charset="0"/>
                          <a:cs typeface="Arial" pitchFamily="34" charset="0"/>
                        </a:rPr>
                        <a:t>Función de “Caminito” en relación con las necesidades sociales,</a:t>
                      </a:r>
                      <a:r>
                        <a:rPr lang="es-MX" sz="2400" baseline="0" dirty="0" smtClean="0">
                          <a:latin typeface="Arial" pitchFamily="34" charset="0"/>
                          <a:cs typeface="Arial" pitchFamily="34" charset="0"/>
                        </a:rPr>
                        <a:t> económicas y culturales. Preservación de un lugar  histórico cultural. Sitio turístico de la Ciudad.</a:t>
                      </a:r>
                    </a:p>
                    <a:p>
                      <a:pPr>
                        <a:buFontTx/>
                        <a:buChar char="-"/>
                      </a:pPr>
                      <a:r>
                        <a:rPr lang="es-MX" sz="2400" baseline="0" dirty="0" smtClean="0">
                          <a:latin typeface="Arial" pitchFamily="34" charset="0"/>
                          <a:cs typeface="Arial" pitchFamily="34" charset="0"/>
                        </a:rPr>
                        <a:t> Roles y Funciones de las personas:</a:t>
                      </a:r>
                    </a:p>
                    <a:p>
                      <a:pPr>
                        <a:buFontTx/>
                        <a:buNone/>
                      </a:pPr>
                      <a:r>
                        <a:rPr lang="es-MX" sz="2400" baseline="0" dirty="0" smtClean="0">
                          <a:latin typeface="Arial" pitchFamily="34" charset="0"/>
                          <a:cs typeface="Arial" pitchFamily="34" charset="0"/>
                        </a:rPr>
                        <a:t>   Los que trabajan: pintores, escultores, vendedores de comestibles, vendedores de artesanías en comercio, cantantes de tango.  </a:t>
                      </a:r>
                    </a:p>
                    <a:p>
                      <a:pPr>
                        <a:buFontTx/>
                        <a:buNone/>
                      </a:pPr>
                      <a:r>
                        <a:rPr lang="es-MX" sz="2400" baseline="0" dirty="0" smtClean="0">
                          <a:latin typeface="Arial" pitchFamily="34" charset="0"/>
                          <a:cs typeface="Arial" pitchFamily="34" charset="0"/>
                        </a:rPr>
                        <a:t>   Los que transitan: visitantes, turistas, vecinos.</a:t>
                      </a:r>
                    </a:p>
                    <a:p>
                      <a:pPr>
                        <a:buFontTx/>
                        <a:buNone/>
                      </a:pPr>
                      <a:r>
                        <a:rPr lang="es-MX" sz="2400" baseline="0" dirty="0" smtClean="0">
                          <a:latin typeface="Arial" pitchFamily="34" charset="0"/>
                          <a:cs typeface="Arial" pitchFamily="34" charset="0"/>
                        </a:rPr>
                        <a:t>1.-  Dinámica de funcionamiento de Caminito museo en calle peatonal, libre y gratuito, abierto permanentemente.</a:t>
                      </a:r>
                    </a:p>
                    <a:p>
                      <a:pPr>
                        <a:buFontTx/>
                        <a:buNone/>
                      </a:pPr>
                      <a:endParaRPr lang="es-MX" sz="2400" baseline="0" dirty="0" smtClean="0">
                        <a:latin typeface="Arial" pitchFamily="34" charset="0"/>
                        <a:cs typeface="Arial" pitchFamily="34" charset="0"/>
                      </a:endParaRPr>
                    </a:p>
                    <a:p>
                      <a:pPr>
                        <a:buFontTx/>
                        <a:buChar char="-"/>
                      </a:pPr>
                      <a:endParaRPr lang="es-MX" dirty="0"/>
                    </a:p>
                  </a:txBody>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Tabla"/>
          <p:cNvGraphicFramePr>
            <a:graphicFrameLocks noGrp="1"/>
          </p:cNvGraphicFramePr>
          <p:nvPr/>
        </p:nvGraphicFramePr>
        <p:xfrm>
          <a:off x="642910" y="500042"/>
          <a:ext cx="7858180" cy="5715040"/>
        </p:xfrm>
        <a:graphic>
          <a:graphicData uri="http://schemas.openxmlformats.org/drawingml/2006/table">
            <a:tbl>
              <a:tblPr firstRow="1" bandRow="1">
                <a:tableStyleId>{5C22544A-7EE6-4342-B048-85BDC9FD1C3A}</a:tableStyleId>
              </a:tblPr>
              <a:tblGrid>
                <a:gridCol w="7858180"/>
              </a:tblGrid>
              <a:tr h="57150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2400" b="0" baseline="0" dirty="0" smtClean="0">
                          <a:latin typeface="Arial" pitchFamily="34" charset="0"/>
                          <a:cs typeface="Arial" pitchFamily="34" charset="0"/>
                        </a:rPr>
                        <a:t>2.-  Características y usos de los objetos presentes  en caminito: Pinturas , esculturas, bajorrelieves, carteles (placas recordatorias y homenajes), faroles, bancos, piso de adoquín, casa, (formato, antigüedad materiales, colores) árboles, comercios (recuerdos del lugar, bares típicos).</a:t>
                      </a:r>
                    </a:p>
                    <a:p>
                      <a:pPr marL="0" marR="0" indent="0" algn="l" defTabSz="914400" rtl="0" eaLnBrk="1" fontAlgn="auto" latinLnBrk="0" hangingPunct="1">
                        <a:lnSpc>
                          <a:spcPct val="100000"/>
                        </a:lnSpc>
                        <a:spcBef>
                          <a:spcPts val="0"/>
                        </a:spcBef>
                        <a:spcAft>
                          <a:spcPts val="0"/>
                        </a:spcAft>
                        <a:buClrTx/>
                        <a:buSzTx/>
                        <a:buFontTx/>
                        <a:buNone/>
                        <a:tabLst/>
                        <a:defRPr/>
                      </a:pPr>
                      <a:r>
                        <a:rPr lang="es-MX" sz="2400" b="0" baseline="0" dirty="0" smtClean="0">
                          <a:latin typeface="Arial" pitchFamily="34" charset="0"/>
                          <a:cs typeface="Arial" pitchFamily="34" charset="0"/>
                        </a:rPr>
                        <a:t>3.- Características y uso de los espacios  en Caminito: calle empedrada, casa, puestos de venta, comercios de sourvenirs.</a:t>
                      </a:r>
                    </a:p>
                    <a:p>
                      <a:pPr marL="0" marR="0" indent="0" algn="l" defTabSz="914400" rtl="0" eaLnBrk="1" fontAlgn="auto" latinLnBrk="0" hangingPunct="1">
                        <a:lnSpc>
                          <a:spcPct val="100000"/>
                        </a:lnSpc>
                        <a:spcBef>
                          <a:spcPts val="0"/>
                        </a:spcBef>
                        <a:spcAft>
                          <a:spcPts val="0"/>
                        </a:spcAft>
                        <a:buClrTx/>
                        <a:buSzTx/>
                        <a:buFontTx/>
                        <a:buNone/>
                        <a:tabLst/>
                        <a:defRPr/>
                      </a:pPr>
                      <a:r>
                        <a:rPr lang="es-MX" sz="2400" b="0" baseline="0" dirty="0" smtClean="0">
                          <a:latin typeface="Arial" pitchFamily="34" charset="0"/>
                          <a:cs typeface="Arial" pitchFamily="34" charset="0"/>
                        </a:rPr>
                        <a:t>4.- La memoria colectiva: historia de Caminito, ¿qué era antes? Secuencia histórica: ferrocarril, basural, Caminito. </a:t>
                      </a:r>
                    </a:p>
                    <a:p>
                      <a:pPr algn="ctr"/>
                      <a:endParaRPr lang="es-MX" dirty="0"/>
                    </a:p>
                  </a:txBody>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Tabla"/>
          <p:cNvGraphicFramePr>
            <a:graphicFrameLocks noGrp="1"/>
          </p:cNvGraphicFramePr>
          <p:nvPr/>
        </p:nvGraphicFramePr>
        <p:xfrm>
          <a:off x="285720" y="364396"/>
          <a:ext cx="8429684" cy="5982918"/>
        </p:xfrm>
        <a:graphic>
          <a:graphicData uri="http://schemas.openxmlformats.org/drawingml/2006/table">
            <a:tbl>
              <a:tblPr firstRow="1" bandRow="1">
                <a:tableStyleId>{3C2FFA5D-87B4-456A-9821-1D502468CF0F}</a:tableStyleId>
              </a:tblPr>
              <a:tblGrid>
                <a:gridCol w="8429684"/>
              </a:tblGrid>
              <a:tr h="697792">
                <a:tc>
                  <a:txBody>
                    <a:bodyPr/>
                    <a:lstStyle/>
                    <a:p>
                      <a:pPr algn="ctr"/>
                      <a:r>
                        <a:rPr lang="es-MX" sz="3600" dirty="0" smtClean="0">
                          <a:latin typeface="Arial" pitchFamily="34" charset="0"/>
                          <a:cs typeface="Arial" pitchFamily="34" charset="0"/>
                        </a:rPr>
                        <a:t>Propuestas</a:t>
                      </a:r>
                      <a:r>
                        <a:rPr lang="es-MX" sz="3600" baseline="0" dirty="0" smtClean="0">
                          <a:latin typeface="Arial" pitchFamily="34" charset="0"/>
                          <a:cs typeface="Arial" pitchFamily="34" charset="0"/>
                        </a:rPr>
                        <a:t> o Actividades Generales</a:t>
                      </a:r>
                      <a:endParaRPr lang="es-MX" sz="3600" dirty="0">
                        <a:latin typeface="Arial" pitchFamily="34" charset="0"/>
                        <a:cs typeface="Arial" pitchFamily="34" charset="0"/>
                      </a:endParaRPr>
                    </a:p>
                  </a:txBody>
                  <a:tcPr/>
                </a:tc>
              </a:tr>
              <a:tr h="5285126">
                <a:tc>
                  <a:txBody>
                    <a:bodyPr/>
                    <a:lstStyle/>
                    <a:p>
                      <a:pPr>
                        <a:buFontTx/>
                        <a:buNone/>
                      </a:pPr>
                      <a:endParaRPr lang="es-MX" sz="2400" baseline="0" dirty="0" smtClean="0">
                        <a:latin typeface="Arial" pitchFamily="34" charset="0"/>
                        <a:cs typeface="Arial" pitchFamily="34" charset="0"/>
                      </a:endParaRPr>
                    </a:p>
                    <a:p>
                      <a:pPr algn="ctr">
                        <a:buFontTx/>
                        <a:buNone/>
                      </a:pPr>
                      <a:r>
                        <a:rPr lang="es-MX" sz="2400" b="1" dirty="0" smtClean="0">
                          <a:latin typeface="Arial" pitchFamily="34" charset="0"/>
                          <a:cs typeface="Arial" pitchFamily="34" charset="0"/>
                        </a:rPr>
                        <a:t>Social</a:t>
                      </a:r>
                    </a:p>
                    <a:p>
                      <a:pPr algn="l">
                        <a:buFontTx/>
                        <a:buChar char="-"/>
                      </a:pPr>
                      <a:r>
                        <a:rPr lang="es-MX" sz="2400" b="0" baseline="0" dirty="0" smtClean="0">
                          <a:latin typeface="Arial" pitchFamily="34" charset="0"/>
                          <a:cs typeface="Arial" pitchFamily="34" charset="0"/>
                        </a:rPr>
                        <a:t> Recordar las personas, volver sobre el cartel y comentar las características y las funciones de las personas encontradas. Los chicos las modelarán con masa de colores y luego las colocarán en una maqueta.</a:t>
                      </a:r>
                    </a:p>
                    <a:p>
                      <a:pPr algn="l">
                        <a:buFontTx/>
                        <a:buChar char="-"/>
                      </a:pPr>
                      <a:r>
                        <a:rPr lang="es-MX" sz="2400" b="0" baseline="0" dirty="0" smtClean="0">
                          <a:latin typeface="Arial" pitchFamily="34" charset="0"/>
                          <a:cs typeface="Arial" pitchFamily="34" charset="0"/>
                        </a:rPr>
                        <a:t> Mirar varias fotos tomadas durante la experiencia de las casas de Caminito, su estructura los materiales con que están hechas, los colores. Compararlas con las del barrio donde viven. Construir las casa con varios materiales, los chicos recortarán el cartón y lo pegarán en las cajitas, armando las casas.</a:t>
                      </a:r>
                    </a:p>
                    <a:p>
                      <a:pPr algn="l">
                        <a:buFontTx/>
                        <a:buChar char="-"/>
                      </a:pPr>
                      <a:endParaRPr lang="es-MX" sz="2000" b="0" dirty="0">
                        <a:latin typeface="Arial" pitchFamily="34" charset="0"/>
                        <a:cs typeface="Arial" pitchFamily="34" charset="0"/>
                      </a:endParaRPr>
                    </a:p>
                  </a:txBody>
                  <a:tcPr/>
                </a:tc>
              </a:tr>
            </a:tbl>
          </a:graphicData>
        </a:graphic>
      </p:graphicFrame>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182</TotalTime>
  <Words>1067</Words>
  <Application>Microsoft Office PowerPoint</Application>
  <PresentationFormat>Presentación en pantalla (4:3)</PresentationFormat>
  <Paragraphs>81</Paragraphs>
  <Slides>16</Slides>
  <Notes>0</Notes>
  <HiddenSlides>0</HiddenSlides>
  <MMClips>0</MMClips>
  <ScaleCrop>false</ScaleCrop>
  <HeadingPairs>
    <vt:vector size="4" baseType="variant">
      <vt:variant>
        <vt:lpstr>Tema</vt:lpstr>
      </vt:variant>
      <vt:variant>
        <vt:i4>1</vt:i4>
      </vt:variant>
      <vt:variant>
        <vt:lpstr>Títulos de diapositiva</vt:lpstr>
      </vt:variant>
      <vt:variant>
        <vt:i4>16</vt:i4>
      </vt:variant>
    </vt:vector>
  </HeadingPairs>
  <TitlesOfParts>
    <vt:vector size="17" baseType="lpstr">
      <vt:lpstr>Tema de Office</vt:lpstr>
      <vt:lpstr>Diapositiva 1</vt:lpstr>
      <vt:lpstr>Se divide en:  Mapa de oportunidades análisis de la situación y del ambiente que rodea al niño Recorte: características; parte de lo que rodea al niño, ser significativo, con una óptica infantil y evitar el análisis abstracto. Torbellino de ideas para saber que quieren saber los alumnos, educadora selecciona y organiza para la red de contenidos Red de Contenidos implica el planteo de contenidos a trabajar y sus relaciones Actividades se relacionan con los campos. En una mañana de trabajo no necesariamente se ven todas relacionadas a la unidad; hay actividades que se ven por separado: música, educ. física etc.</vt:lpstr>
      <vt:lpstr>Evaluación: Es la consideración constante de los procesos, de los productos y de todos los componentes didácticos.  Para planear una unidad se considera:  - Objetivos  - Contenidos  - Estrategias básicas de aprendizaje  - Actividades (recursos, materiales, tiempo, espacio y    evaluación</vt:lpstr>
      <vt:lpstr>El docente debe estructurar los siguientes planes: - Nombre - Dirección - Grado - Campo – Objetivos – Contenidos – Propuesta  y Actividades  Unidad: _______________ Semana del ____ al ______  </vt:lpstr>
      <vt:lpstr>  Caminito y el Museo Quinquela  Martin  - En el barrio de la Boca de la Ciudad de Buenos Aires. - Unidad desarrollada en una sala de 4 años. Actividades fuera del Recorte: Se  abordan otros contenidos proponiendo - Comprar semillas  - Preparar germinadores (conocimiento del medio natural y social). - Narración de distintos tipos de cuentos (lenguaje) - Análisis de los personajes de los cuentos (lenguaje) - Juego de pistas con un dado y carritos (matemáticas)  - Se apoya en rincones y talleres.   </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vector>
  </TitlesOfParts>
  <Company>casa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Profra.Eloisa</dc:creator>
  <cp:lastModifiedBy>Profra.Eloisa</cp:lastModifiedBy>
  <cp:revision>27</cp:revision>
  <dcterms:created xsi:type="dcterms:W3CDTF">2010-03-02T22:04:11Z</dcterms:created>
  <dcterms:modified xsi:type="dcterms:W3CDTF">2010-03-03T02:04:49Z</dcterms:modified>
</cp:coreProperties>
</file>