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454C8-D9F2-4329-830F-A41E049F9BC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9F3B964D-9E84-43FC-98D8-C54AB3A07F56}">
      <dgm:prSet phldrT="[Texto]"/>
      <dgm:spPr/>
      <dgm:t>
        <a:bodyPr/>
        <a:lstStyle/>
        <a:p>
          <a:r>
            <a:rPr lang="es-MX" dirty="0" smtClean="0"/>
            <a:t>Reactivo simple o independiente</a:t>
          </a:r>
          <a:endParaRPr lang="es-MX" dirty="0"/>
        </a:p>
      </dgm:t>
    </dgm:pt>
    <dgm:pt modelId="{3ECBA279-6E18-4227-8AC8-B64A0D6279A3}" type="parTrans" cxnId="{AECBBAF0-9C2D-4FA6-A6CD-FBFC43F15C3A}">
      <dgm:prSet/>
      <dgm:spPr/>
      <dgm:t>
        <a:bodyPr/>
        <a:lstStyle/>
        <a:p>
          <a:endParaRPr lang="es-MX"/>
        </a:p>
      </dgm:t>
    </dgm:pt>
    <dgm:pt modelId="{E5608AF6-B848-4ABB-9938-81EFF0361F26}" type="sibTrans" cxnId="{AECBBAF0-9C2D-4FA6-A6CD-FBFC43F15C3A}">
      <dgm:prSet/>
      <dgm:spPr/>
      <dgm:t>
        <a:bodyPr/>
        <a:lstStyle/>
        <a:p>
          <a:endParaRPr lang="es-MX"/>
        </a:p>
      </dgm:t>
    </dgm:pt>
    <dgm:pt modelId="{EF6FBF79-D486-4A0E-808B-9D4649824710}">
      <dgm:prSet phldrT="[Texto]"/>
      <dgm:spPr/>
      <dgm:t>
        <a:bodyPr/>
        <a:lstStyle/>
        <a:p>
          <a:r>
            <a:rPr lang="es-MX" dirty="0" err="1" smtClean="0"/>
            <a:t>multirreactivo</a:t>
          </a:r>
          <a:endParaRPr lang="es-MX" dirty="0"/>
        </a:p>
      </dgm:t>
    </dgm:pt>
    <dgm:pt modelId="{8723E0F3-4A38-4760-ADED-BC0FFE8A252A}" type="parTrans" cxnId="{22E908B0-C3F5-4253-95B0-6B27ACCF057B}">
      <dgm:prSet/>
      <dgm:spPr/>
      <dgm:t>
        <a:bodyPr/>
        <a:lstStyle/>
        <a:p>
          <a:endParaRPr lang="es-MX"/>
        </a:p>
      </dgm:t>
    </dgm:pt>
    <dgm:pt modelId="{0EF4E542-3BDA-4153-B585-51B792F781DA}" type="sibTrans" cxnId="{22E908B0-C3F5-4253-95B0-6B27ACCF057B}">
      <dgm:prSet/>
      <dgm:spPr/>
      <dgm:t>
        <a:bodyPr/>
        <a:lstStyle/>
        <a:p>
          <a:endParaRPr lang="es-MX"/>
        </a:p>
      </dgm:t>
    </dgm:pt>
    <dgm:pt modelId="{BB511996-BE49-4DAB-9927-D8F7295A7898}" type="pres">
      <dgm:prSet presAssocID="{CB1454C8-D9F2-4329-830F-A41E049F9BC5}" presName="linear" presStyleCnt="0">
        <dgm:presLayoutVars>
          <dgm:dir/>
          <dgm:animLvl val="lvl"/>
          <dgm:resizeHandles val="exact"/>
        </dgm:presLayoutVars>
      </dgm:prSet>
      <dgm:spPr/>
      <dgm:t>
        <a:bodyPr/>
        <a:lstStyle/>
        <a:p>
          <a:endParaRPr lang="es-MX"/>
        </a:p>
      </dgm:t>
    </dgm:pt>
    <dgm:pt modelId="{96C7AFCC-3657-4FFA-995E-AF57570231B7}" type="pres">
      <dgm:prSet presAssocID="{9F3B964D-9E84-43FC-98D8-C54AB3A07F56}" presName="parentLin" presStyleCnt="0"/>
      <dgm:spPr/>
    </dgm:pt>
    <dgm:pt modelId="{2099E2DE-AF15-491F-AE93-6AB7F6ABB6D7}" type="pres">
      <dgm:prSet presAssocID="{9F3B964D-9E84-43FC-98D8-C54AB3A07F56}" presName="parentLeftMargin" presStyleLbl="node1" presStyleIdx="0" presStyleCnt="2"/>
      <dgm:spPr/>
      <dgm:t>
        <a:bodyPr/>
        <a:lstStyle/>
        <a:p>
          <a:endParaRPr lang="es-MX"/>
        </a:p>
      </dgm:t>
    </dgm:pt>
    <dgm:pt modelId="{51A824C9-302C-4D65-AE32-B329BFAF272D}" type="pres">
      <dgm:prSet presAssocID="{9F3B964D-9E84-43FC-98D8-C54AB3A07F56}" presName="parentText" presStyleLbl="node1" presStyleIdx="0" presStyleCnt="2">
        <dgm:presLayoutVars>
          <dgm:chMax val="0"/>
          <dgm:bulletEnabled val="1"/>
        </dgm:presLayoutVars>
      </dgm:prSet>
      <dgm:spPr/>
      <dgm:t>
        <a:bodyPr/>
        <a:lstStyle/>
        <a:p>
          <a:endParaRPr lang="es-MX"/>
        </a:p>
      </dgm:t>
    </dgm:pt>
    <dgm:pt modelId="{67049CA4-1ECF-447B-8E3E-76B81AB9B4C4}" type="pres">
      <dgm:prSet presAssocID="{9F3B964D-9E84-43FC-98D8-C54AB3A07F56}" presName="negativeSpace" presStyleCnt="0"/>
      <dgm:spPr/>
    </dgm:pt>
    <dgm:pt modelId="{755E14D1-A066-486B-A3BB-069FF283162D}" type="pres">
      <dgm:prSet presAssocID="{9F3B964D-9E84-43FC-98D8-C54AB3A07F56}" presName="childText" presStyleLbl="conFgAcc1" presStyleIdx="0" presStyleCnt="2">
        <dgm:presLayoutVars>
          <dgm:bulletEnabled val="1"/>
        </dgm:presLayoutVars>
      </dgm:prSet>
      <dgm:spPr/>
    </dgm:pt>
    <dgm:pt modelId="{2976FF82-D6AC-4F56-872C-C9F50EEA83F4}" type="pres">
      <dgm:prSet presAssocID="{E5608AF6-B848-4ABB-9938-81EFF0361F26}" presName="spaceBetweenRectangles" presStyleCnt="0"/>
      <dgm:spPr/>
    </dgm:pt>
    <dgm:pt modelId="{7BC86FE5-F71A-437A-9632-D4DE20FB2148}" type="pres">
      <dgm:prSet presAssocID="{EF6FBF79-D486-4A0E-808B-9D4649824710}" presName="parentLin" presStyleCnt="0"/>
      <dgm:spPr/>
    </dgm:pt>
    <dgm:pt modelId="{4D8629EA-C7A5-4467-979F-3C9B6A11A0A1}" type="pres">
      <dgm:prSet presAssocID="{EF6FBF79-D486-4A0E-808B-9D4649824710}" presName="parentLeftMargin" presStyleLbl="node1" presStyleIdx="0" presStyleCnt="2"/>
      <dgm:spPr/>
      <dgm:t>
        <a:bodyPr/>
        <a:lstStyle/>
        <a:p>
          <a:endParaRPr lang="es-MX"/>
        </a:p>
      </dgm:t>
    </dgm:pt>
    <dgm:pt modelId="{FE319D53-232A-400E-8EF3-41BA88BBCC7A}" type="pres">
      <dgm:prSet presAssocID="{EF6FBF79-D486-4A0E-808B-9D4649824710}" presName="parentText" presStyleLbl="node1" presStyleIdx="1" presStyleCnt="2">
        <dgm:presLayoutVars>
          <dgm:chMax val="0"/>
          <dgm:bulletEnabled val="1"/>
        </dgm:presLayoutVars>
      </dgm:prSet>
      <dgm:spPr/>
      <dgm:t>
        <a:bodyPr/>
        <a:lstStyle/>
        <a:p>
          <a:endParaRPr lang="es-MX"/>
        </a:p>
      </dgm:t>
    </dgm:pt>
    <dgm:pt modelId="{22095DE9-881A-4501-ABD0-8EF3909E1D23}" type="pres">
      <dgm:prSet presAssocID="{EF6FBF79-D486-4A0E-808B-9D4649824710}" presName="negativeSpace" presStyleCnt="0"/>
      <dgm:spPr/>
    </dgm:pt>
    <dgm:pt modelId="{18177035-A0D1-4A8E-884F-4CE701F8DB24}" type="pres">
      <dgm:prSet presAssocID="{EF6FBF79-D486-4A0E-808B-9D4649824710}" presName="childText" presStyleLbl="conFgAcc1" presStyleIdx="1" presStyleCnt="2">
        <dgm:presLayoutVars>
          <dgm:bulletEnabled val="1"/>
        </dgm:presLayoutVars>
      </dgm:prSet>
      <dgm:spPr/>
    </dgm:pt>
  </dgm:ptLst>
  <dgm:cxnLst>
    <dgm:cxn modelId="{AECBBAF0-9C2D-4FA6-A6CD-FBFC43F15C3A}" srcId="{CB1454C8-D9F2-4329-830F-A41E049F9BC5}" destId="{9F3B964D-9E84-43FC-98D8-C54AB3A07F56}" srcOrd="0" destOrd="0" parTransId="{3ECBA279-6E18-4227-8AC8-B64A0D6279A3}" sibTransId="{E5608AF6-B848-4ABB-9938-81EFF0361F26}"/>
    <dgm:cxn modelId="{05DDBDD9-BCBA-4A5F-A109-8272368F2BC2}" type="presOf" srcId="{9F3B964D-9E84-43FC-98D8-C54AB3A07F56}" destId="{2099E2DE-AF15-491F-AE93-6AB7F6ABB6D7}" srcOrd="0" destOrd="0" presId="urn:microsoft.com/office/officeart/2005/8/layout/list1"/>
    <dgm:cxn modelId="{42716979-1254-4CEF-BFEE-E68095CAB988}" type="presOf" srcId="{EF6FBF79-D486-4A0E-808B-9D4649824710}" destId="{4D8629EA-C7A5-4467-979F-3C9B6A11A0A1}" srcOrd="0" destOrd="0" presId="urn:microsoft.com/office/officeart/2005/8/layout/list1"/>
    <dgm:cxn modelId="{48FF107B-2F52-496B-92D6-12D7826F5B19}" type="presOf" srcId="{9F3B964D-9E84-43FC-98D8-C54AB3A07F56}" destId="{51A824C9-302C-4D65-AE32-B329BFAF272D}" srcOrd="1" destOrd="0" presId="urn:microsoft.com/office/officeart/2005/8/layout/list1"/>
    <dgm:cxn modelId="{0D6BD5B5-8F88-4256-8E9B-E0DFAB88F73A}" type="presOf" srcId="{EF6FBF79-D486-4A0E-808B-9D4649824710}" destId="{FE319D53-232A-400E-8EF3-41BA88BBCC7A}" srcOrd="1" destOrd="0" presId="urn:microsoft.com/office/officeart/2005/8/layout/list1"/>
    <dgm:cxn modelId="{22E908B0-C3F5-4253-95B0-6B27ACCF057B}" srcId="{CB1454C8-D9F2-4329-830F-A41E049F9BC5}" destId="{EF6FBF79-D486-4A0E-808B-9D4649824710}" srcOrd="1" destOrd="0" parTransId="{8723E0F3-4A38-4760-ADED-BC0FFE8A252A}" sibTransId="{0EF4E542-3BDA-4153-B585-51B792F781DA}"/>
    <dgm:cxn modelId="{CDE739EF-3595-4DFA-AEE2-1CA2020B401A}" type="presOf" srcId="{CB1454C8-D9F2-4329-830F-A41E049F9BC5}" destId="{BB511996-BE49-4DAB-9927-D8F7295A7898}" srcOrd="0" destOrd="0" presId="urn:microsoft.com/office/officeart/2005/8/layout/list1"/>
    <dgm:cxn modelId="{3AC83F2C-1ABA-4AAA-A17D-9AE68E97E95F}" type="presParOf" srcId="{BB511996-BE49-4DAB-9927-D8F7295A7898}" destId="{96C7AFCC-3657-4FFA-995E-AF57570231B7}" srcOrd="0" destOrd="0" presId="urn:microsoft.com/office/officeart/2005/8/layout/list1"/>
    <dgm:cxn modelId="{1010DDDA-423C-4603-B459-452F32005CAB}" type="presParOf" srcId="{96C7AFCC-3657-4FFA-995E-AF57570231B7}" destId="{2099E2DE-AF15-491F-AE93-6AB7F6ABB6D7}" srcOrd="0" destOrd="0" presId="urn:microsoft.com/office/officeart/2005/8/layout/list1"/>
    <dgm:cxn modelId="{2ED74CEE-7737-4FB7-ABDA-4F970525FA55}" type="presParOf" srcId="{96C7AFCC-3657-4FFA-995E-AF57570231B7}" destId="{51A824C9-302C-4D65-AE32-B329BFAF272D}" srcOrd="1" destOrd="0" presId="urn:microsoft.com/office/officeart/2005/8/layout/list1"/>
    <dgm:cxn modelId="{78A1DEC0-3B91-44CE-AED2-C9F66F06EEC3}" type="presParOf" srcId="{BB511996-BE49-4DAB-9927-D8F7295A7898}" destId="{67049CA4-1ECF-447B-8E3E-76B81AB9B4C4}" srcOrd="1" destOrd="0" presId="urn:microsoft.com/office/officeart/2005/8/layout/list1"/>
    <dgm:cxn modelId="{F4A2A27B-418B-400C-AEDA-3441913DA924}" type="presParOf" srcId="{BB511996-BE49-4DAB-9927-D8F7295A7898}" destId="{755E14D1-A066-486B-A3BB-069FF283162D}" srcOrd="2" destOrd="0" presId="urn:microsoft.com/office/officeart/2005/8/layout/list1"/>
    <dgm:cxn modelId="{EBC023F7-5C00-4759-9F04-E8EF12C0D6EF}" type="presParOf" srcId="{BB511996-BE49-4DAB-9927-D8F7295A7898}" destId="{2976FF82-D6AC-4F56-872C-C9F50EEA83F4}" srcOrd="3" destOrd="0" presId="urn:microsoft.com/office/officeart/2005/8/layout/list1"/>
    <dgm:cxn modelId="{439B995F-02C2-4FBA-B197-13C28462BD00}" type="presParOf" srcId="{BB511996-BE49-4DAB-9927-D8F7295A7898}" destId="{7BC86FE5-F71A-437A-9632-D4DE20FB2148}" srcOrd="4" destOrd="0" presId="urn:microsoft.com/office/officeart/2005/8/layout/list1"/>
    <dgm:cxn modelId="{83B7E572-42C5-4CD5-8C98-B1C4721E79DD}" type="presParOf" srcId="{7BC86FE5-F71A-437A-9632-D4DE20FB2148}" destId="{4D8629EA-C7A5-4467-979F-3C9B6A11A0A1}" srcOrd="0" destOrd="0" presId="urn:microsoft.com/office/officeart/2005/8/layout/list1"/>
    <dgm:cxn modelId="{1278ABF1-9FC5-47A5-A462-48EC5B5DDE1E}" type="presParOf" srcId="{7BC86FE5-F71A-437A-9632-D4DE20FB2148}" destId="{FE319D53-232A-400E-8EF3-41BA88BBCC7A}" srcOrd="1" destOrd="0" presId="urn:microsoft.com/office/officeart/2005/8/layout/list1"/>
    <dgm:cxn modelId="{4D4BFF75-F794-4C04-BB93-4FF9AD73B2AE}" type="presParOf" srcId="{BB511996-BE49-4DAB-9927-D8F7295A7898}" destId="{22095DE9-881A-4501-ABD0-8EF3909E1D23}" srcOrd="5" destOrd="0" presId="urn:microsoft.com/office/officeart/2005/8/layout/list1"/>
    <dgm:cxn modelId="{08DCE217-F7FB-44D5-933C-B7737789AF53}" type="presParOf" srcId="{BB511996-BE49-4DAB-9927-D8F7295A7898}" destId="{18177035-A0D1-4A8E-884F-4CE701F8DB24}"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248B41-F114-4A67-8BC9-6F88F34F908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DCAD2434-273F-40AD-869D-B44D0684305B}">
      <dgm:prSet phldrT="[Texto]"/>
      <dgm:spPr/>
      <dgm:t>
        <a:bodyPr/>
        <a:lstStyle/>
        <a:p>
          <a:r>
            <a:rPr lang="es-MX" dirty="0" smtClean="0"/>
            <a:t>Es el eje de  la asignatura de ciencias naturales al que corresponden los contenidos: ciclos naturales del agua y del carbono y evolución del universo.</a:t>
          </a:r>
          <a:endParaRPr lang="es-MX" dirty="0"/>
        </a:p>
      </dgm:t>
    </dgm:pt>
    <dgm:pt modelId="{04450B4B-13B3-411D-A5C1-3937DB37F2F6}" type="parTrans" cxnId="{C93DDEE3-262C-4D73-AEF8-A663E8A564BC}">
      <dgm:prSet/>
      <dgm:spPr/>
      <dgm:t>
        <a:bodyPr/>
        <a:lstStyle/>
        <a:p>
          <a:endParaRPr lang="es-MX"/>
        </a:p>
      </dgm:t>
    </dgm:pt>
    <dgm:pt modelId="{77C10136-1CA5-4BFA-A953-678EB45BC9BA}" type="sibTrans" cxnId="{C93DDEE3-262C-4D73-AEF8-A663E8A564BC}">
      <dgm:prSet/>
      <dgm:spPr/>
      <dgm:t>
        <a:bodyPr/>
        <a:lstStyle/>
        <a:p>
          <a:endParaRPr lang="es-MX"/>
        </a:p>
      </dgm:t>
    </dgm:pt>
    <dgm:pt modelId="{7E37A60C-DE55-495D-81FD-BA987D8CCF3D}">
      <dgm:prSet phldrT="[Texto]"/>
      <dgm:spPr/>
      <dgm:t>
        <a:bodyPr/>
        <a:lstStyle/>
        <a:p>
          <a:r>
            <a:rPr lang="es-MX" dirty="0" smtClean="0"/>
            <a:t>A) Ciencia, Tecnología y Sociedad</a:t>
          </a:r>
          <a:endParaRPr lang="es-MX" dirty="0"/>
        </a:p>
      </dgm:t>
    </dgm:pt>
    <dgm:pt modelId="{030BBDA1-19A7-4845-A426-83A100DE6E3D}" type="parTrans" cxnId="{5ED50037-8ECA-46A6-B614-D33C750B3648}">
      <dgm:prSet/>
      <dgm:spPr/>
      <dgm:t>
        <a:bodyPr/>
        <a:lstStyle/>
        <a:p>
          <a:endParaRPr lang="es-MX"/>
        </a:p>
      </dgm:t>
    </dgm:pt>
    <dgm:pt modelId="{E9D3F471-E554-4EA9-B19A-365724147A95}" type="sibTrans" cxnId="{5ED50037-8ECA-46A6-B614-D33C750B3648}">
      <dgm:prSet/>
      <dgm:spPr/>
      <dgm:t>
        <a:bodyPr/>
        <a:lstStyle/>
        <a:p>
          <a:endParaRPr lang="es-MX"/>
        </a:p>
      </dgm:t>
    </dgm:pt>
    <dgm:pt modelId="{4B558F50-DE92-4FD0-A811-49DAF24FB5F5}">
      <dgm:prSet phldrT="[Texto]"/>
      <dgm:spPr/>
      <dgm:t>
        <a:bodyPr/>
        <a:lstStyle/>
        <a:p>
          <a:r>
            <a:rPr lang="es-MX" dirty="0" smtClean="0"/>
            <a:t>B) El ambiente y su protección</a:t>
          </a:r>
          <a:endParaRPr lang="es-MX" dirty="0"/>
        </a:p>
      </dgm:t>
    </dgm:pt>
    <dgm:pt modelId="{575A1766-B8CE-4963-85E0-95C19AFA569B}" type="parTrans" cxnId="{DD407748-DAF5-41A0-BFD8-58333BDD7ED6}">
      <dgm:prSet/>
      <dgm:spPr/>
    </dgm:pt>
    <dgm:pt modelId="{2A0DD076-51D0-448D-94DF-DC1AD74AA23D}" type="sibTrans" cxnId="{DD407748-DAF5-41A0-BFD8-58333BDD7ED6}">
      <dgm:prSet/>
      <dgm:spPr/>
    </dgm:pt>
    <dgm:pt modelId="{95BA520E-5452-46B4-A000-062BA275AD70}">
      <dgm:prSet phldrT="[Texto]"/>
      <dgm:spPr/>
      <dgm:t>
        <a:bodyPr/>
        <a:lstStyle/>
        <a:p>
          <a:r>
            <a:rPr lang="es-MX" dirty="0" smtClean="0"/>
            <a:t>C) Materia, energía y cambio</a:t>
          </a:r>
          <a:endParaRPr lang="es-MX" dirty="0"/>
        </a:p>
      </dgm:t>
    </dgm:pt>
    <dgm:pt modelId="{BC72A83E-1620-4CE6-ABD1-EE1E0FEF53FE}" type="parTrans" cxnId="{62ECF8D6-48EA-4E07-B941-652DE0719B76}">
      <dgm:prSet/>
      <dgm:spPr/>
    </dgm:pt>
    <dgm:pt modelId="{6C2047AC-1424-48B0-86C6-C47F856C58DC}" type="sibTrans" cxnId="{62ECF8D6-48EA-4E07-B941-652DE0719B76}">
      <dgm:prSet/>
      <dgm:spPr/>
    </dgm:pt>
    <dgm:pt modelId="{6ACE9D3A-BC48-4CEE-9FF7-93677BC5E738}">
      <dgm:prSet phldrT="[Texto]"/>
      <dgm:spPr/>
      <dgm:t>
        <a:bodyPr/>
        <a:lstStyle/>
        <a:p>
          <a:r>
            <a:rPr lang="es-MX" dirty="0" smtClean="0"/>
            <a:t>D) Los seres vivos</a:t>
          </a:r>
          <a:endParaRPr lang="es-MX" dirty="0"/>
        </a:p>
      </dgm:t>
    </dgm:pt>
    <dgm:pt modelId="{3E12AC29-E258-498E-A9A2-4BA634B0CB44}" type="parTrans" cxnId="{322ABEEE-8640-4A82-9DCE-F5D81B7DC781}">
      <dgm:prSet/>
      <dgm:spPr/>
    </dgm:pt>
    <dgm:pt modelId="{EEDAD1BC-1D20-4BDB-9DF9-636F7BFBDE42}" type="sibTrans" cxnId="{322ABEEE-8640-4A82-9DCE-F5D81B7DC781}">
      <dgm:prSet/>
      <dgm:spPr/>
    </dgm:pt>
    <dgm:pt modelId="{CABB8ACE-DA86-4B28-B7B5-A31BBB04DCD5}" type="pres">
      <dgm:prSet presAssocID="{4D248B41-F114-4A67-8BC9-6F88F34F9083}" presName="linear" presStyleCnt="0">
        <dgm:presLayoutVars>
          <dgm:animLvl val="lvl"/>
          <dgm:resizeHandles val="exact"/>
        </dgm:presLayoutVars>
      </dgm:prSet>
      <dgm:spPr/>
      <dgm:t>
        <a:bodyPr/>
        <a:lstStyle/>
        <a:p>
          <a:endParaRPr lang="es-MX"/>
        </a:p>
      </dgm:t>
    </dgm:pt>
    <dgm:pt modelId="{600AEEBC-4184-494B-BB78-1BF032C7BA95}" type="pres">
      <dgm:prSet presAssocID="{DCAD2434-273F-40AD-869D-B44D0684305B}" presName="parentText" presStyleLbl="node1" presStyleIdx="0" presStyleCnt="1">
        <dgm:presLayoutVars>
          <dgm:chMax val="0"/>
          <dgm:bulletEnabled val="1"/>
        </dgm:presLayoutVars>
      </dgm:prSet>
      <dgm:spPr/>
      <dgm:t>
        <a:bodyPr/>
        <a:lstStyle/>
        <a:p>
          <a:endParaRPr lang="es-MX"/>
        </a:p>
      </dgm:t>
    </dgm:pt>
    <dgm:pt modelId="{365E3FAA-6ADC-4BAD-8B61-66623D5BEE6B}" type="pres">
      <dgm:prSet presAssocID="{DCAD2434-273F-40AD-869D-B44D0684305B}" presName="childText" presStyleLbl="revTx" presStyleIdx="0" presStyleCnt="1">
        <dgm:presLayoutVars>
          <dgm:bulletEnabled val="1"/>
        </dgm:presLayoutVars>
      </dgm:prSet>
      <dgm:spPr/>
      <dgm:t>
        <a:bodyPr/>
        <a:lstStyle/>
        <a:p>
          <a:endParaRPr lang="es-MX"/>
        </a:p>
      </dgm:t>
    </dgm:pt>
  </dgm:ptLst>
  <dgm:cxnLst>
    <dgm:cxn modelId="{3F4793A4-F4E0-46DB-90DA-02D6D34D3C02}" type="presOf" srcId="{6ACE9D3A-BC48-4CEE-9FF7-93677BC5E738}" destId="{365E3FAA-6ADC-4BAD-8B61-66623D5BEE6B}" srcOrd="0" destOrd="3" presId="urn:microsoft.com/office/officeart/2005/8/layout/vList2"/>
    <dgm:cxn modelId="{62ECF8D6-48EA-4E07-B941-652DE0719B76}" srcId="{DCAD2434-273F-40AD-869D-B44D0684305B}" destId="{95BA520E-5452-46B4-A000-062BA275AD70}" srcOrd="2" destOrd="0" parTransId="{BC72A83E-1620-4CE6-ABD1-EE1E0FEF53FE}" sibTransId="{6C2047AC-1424-48B0-86C6-C47F856C58DC}"/>
    <dgm:cxn modelId="{5ED50037-8ECA-46A6-B614-D33C750B3648}" srcId="{DCAD2434-273F-40AD-869D-B44D0684305B}" destId="{7E37A60C-DE55-495D-81FD-BA987D8CCF3D}" srcOrd="0" destOrd="0" parTransId="{030BBDA1-19A7-4845-A426-83A100DE6E3D}" sibTransId="{E9D3F471-E554-4EA9-B19A-365724147A95}"/>
    <dgm:cxn modelId="{B0C930AF-5BC0-48A8-AEA7-DA00636E25AB}" type="presOf" srcId="{7E37A60C-DE55-495D-81FD-BA987D8CCF3D}" destId="{365E3FAA-6ADC-4BAD-8B61-66623D5BEE6B}" srcOrd="0" destOrd="0" presId="urn:microsoft.com/office/officeart/2005/8/layout/vList2"/>
    <dgm:cxn modelId="{DD407748-DAF5-41A0-BFD8-58333BDD7ED6}" srcId="{DCAD2434-273F-40AD-869D-B44D0684305B}" destId="{4B558F50-DE92-4FD0-A811-49DAF24FB5F5}" srcOrd="1" destOrd="0" parTransId="{575A1766-B8CE-4963-85E0-95C19AFA569B}" sibTransId="{2A0DD076-51D0-448D-94DF-DC1AD74AA23D}"/>
    <dgm:cxn modelId="{C21290DF-02AD-4158-9E74-9383FD5620E1}" type="presOf" srcId="{95BA520E-5452-46B4-A000-062BA275AD70}" destId="{365E3FAA-6ADC-4BAD-8B61-66623D5BEE6B}" srcOrd="0" destOrd="2" presId="urn:microsoft.com/office/officeart/2005/8/layout/vList2"/>
    <dgm:cxn modelId="{322ABEEE-8640-4A82-9DCE-F5D81B7DC781}" srcId="{DCAD2434-273F-40AD-869D-B44D0684305B}" destId="{6ACE9D3A-BC48-4CEE-9FF7-93677BC5E738}" srcOrd="3" destOrd="0" parTransId="{3E12AC29-E258-498E-A9A2-4BA634B0CB44}" sibTransId="{EEDAD1BC-1D20-4BDB-9DF9-636F7BFBDE42}"/>
    <dgm:cxn modelId="{B718E466-6463-4CE8-BCB1-92003872DCA2}" type="presOf" srcId="{DCAD2434-273F-40AD-869D-B44D0684305B}" destId="{600AEEBC-4184-494B-BB78-1BF032C7BA95}" srcOrd="0" destOrd="0" presId="urn:microsoft.com/office/officeart/2005/8/layout/vList2"/>
    <dgm:cxn modelId="{7BAA9071-CB8E-4262-9D79-048AB1BD288A}" type="presOf" srcId="{4B558F50-DE92-4FD0-A811-49DAF24FB5F5}" destId="{365E3FAA-6ADC-4BAD-8B61-66623D5BEE6B}" srcOrd="0" destOrd="1" presId="urn:microsoft.com/office/officeart/2005/8/layout/vList2"/>
    <dgm:cxn modelId="{C93DDEE3-262C-4D73-AEF8-A663E8A564BC}" srcId="{4D248B41-F114-4A67-8BC9-6F88F34F9083}" destId="{DCAD2434-273F-40AD-869D-B44D0684305B}" srcOrd="0" destOrd="0" parTransId="{04450B4B-13B3-411D-A5C1-3937DB37F2F6}" sibTransId="{77C10136-1CA5-4BFA-A953-678EB45BC9BA}"/>
    <dgm:cxn modelId="{C6D60125-382E-4B3E-B30A-51F69465657C}" type="presOf" srcId="{4D248B41-F114-4A67-8BC9-6F88F34F9083}" destId="{CABB8ACE-DA86-4B28-B7B5-A31BBB04DCD5}" srcOrd="0" destOrd="0" presId="urn:microsoft.com/office/officeart/2005/8/layout/vList2"/>
    <dgm:cxn modelId="{297ABDF2-43CA-445F-A995-C992BE2A7983}" type="presParOf" srcId="{CABB8ACE-DA86-4B28-B7B5-A31BBB04DCD5}" destId="{600AEEBC-4184-494B-BB78-1BF032C7BA95}" srcOrd="0" destOrd="0" presId="urn:microsoft.com/office/officeart/2005/8/layout/vList2"/>
    <dgm:cxn modelId="{F36E3FC5-6C03-449D-95FD-CAC9D1A7D512}" type="presParOf" srcId="{CABB8ACE-DA86-4B28-B7B5-A31BBB04DCD5}" destId="{365E3FAA-6ADC-4BAD-8B61-66623D5BEE6B}"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5E14D1-A066-486B-A3BB-069FF283162D}">
      <dsp:nvSpPr>
        <dsp:cNvPr id="0" name=""/>
        <dsp:cNvSpPr/>
      </dsp:nvSpPr>
      <dsp:spPr>
        <a:xfrm>
          <a:off x="0" y="807299"/>
          <a:ext cx="7772400" cy="133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A824C9-302C-4D65-AE32-B329BFAF272D}">
      <dsp:nvSpPr>
        <dsp:cNvPr id="0" name=""/>
        <dsp:cNvSpPr/>
      </dsp:nvSpPr>
      <dsp:spPr>
        <a:xfrm>
          <a:off x="388620" y="25019"/>
          <a:ext cx="5440680" cy="1564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2355850">
            <a:lnSpc>
              <a:spcPct val="90000"/>
            </a:lnSpc>
            <a:spcBef>
              <a:spcPct val="0"/>
            </a:spcBef>
            <a:spcAft>
              <a:spcPct val="35000"/>
            </a:spcAft>
          </a:pPr>
          <a:r>
            <a:rPr lang="es-MX" sz="5300" kern="1200" dirty="0" smtClean="0"/>
            <a:t>Reactivo simple o independiente</a:t>
          </a:r>
          <a:endParaRPr lang="es-MX" sz="5300" kern="1200" dirty="0"/>
        </a:p>
      </dsp:txBody>
      <dsp:txXfrm>
        <a:off x="388620" y="25019"/>
        <a:ext cx="5440680" cy="1564560"/>
      </dsp:txXfrm>
    </dsp:sp>
    <dsp:sp modelId="{18177035-A0D1-4A8E-884F-4CE701F8DB24}">
      <dsp:nvSpPr>
        <dsp:cNvPr id="0" name=""/>
        <dsp:cNvSpPr/>
      </dsp:nvSpPr>
      <dsp:spPr>
        <a:xfrm>
          <a:off x="0" y="3211380"/>
          <a:ext cx="7772400" cy="1335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319D53-232A-400E-8EF3-41BA88BBCC7A}">
      <dsp:nvSpPr>
        <dsp:cNvPr id="0" name=""/>
        <dsp:cNvSpPr/>
      </dsp:nvSpPr>
      <dsp:spPr>
        <a:xfrm>
          <a:off x="388620" y="2429099"/>
          <a:ext cx="5440680" cy="1564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2355850">
            <a:lnSpc>
              <a:spcPct val="90000"/>
            </a:lnSpc>
            <a:spcBef>
              <a:spcPct val="0"/>
            </a:spcBef>
            <a:spcAft>
              <a:spcPct val="35000"/>
            </a:spcAft>
          </a:pPr>
          <a:r>
            <a:rPr lang="es-MX" sz="5300" kern="1200" dirty="0" err="1" smtClean="0"/>
            <a:t>multirreactivo</a:t>
          </a:r>
          <a:endParaRPr lang="es-MX" sz="5300" kern="1200" dirty="0"/>
        </a:p>
      </dsp:txBody>
      <dsp:txXfrm>
        <a:off x="388620" y="2429099"/>
        <a:ext cx="5440680" cy="15645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0AEEBC-4184-494B-BB78-1BF032C7BA95}">
      <dsp:nvSpPr>
        <dsp:cNvPr id="0" name=""/>
        <dsp:cNvSpPr/>
      </dsp:nvSpPr>
      <dsp:spPr>
        <a:xfrm>
          <a:off x="0" y="16784"/>
          <a:ext cx="7772400" cy="26009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s-MX" sz="3900" kern="1200" dirty="0" smtClean="0"/>
            <a:t>Es el eje de  la asignatura de ciencias naturales al que corresponden los contenidos: ciclos naturales del agua y del carbono y evolución del universo.</a:t>
          </a:r>
          <a:endParaRPr lang="es-MX" sz="3900" kern="1200" dirty="0"/>
        </a:p>
      </dsp:txBody>
      <dsp:txXfrm>
        <a:off x="0" y="16784"/>
        <a:ext cx="7772400" cy="2600910"/>
      </dsp:txXfrm>
    </dsp:sp>
    <dsp:sp modelId="{365E3FAA-6ADC-4BAD-8B61-66623D5BEE6B}">
      <dsp:nvSpPr>
        <dsp:cNvPr id="0" name=""/>
        <dsp:cNvSpPr/>
      </dsp:nvSpPr>
      <dsp:spPr>
        <a:xfrm>
          <a:off x="0" y="2617695"/>
          <a:ext cx="7772400" cy="1937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77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s-MX" sz="3000" kern="1200" dirty="0" smtClean="0"/>
            <a:t>A) Ciencia, Tecnología y Sociedad</a:t>
          </a:r>
          <a:endParaRPr lang="es-MX" sz="3000" kern="1200" dirty="0"/>
        </a:p>
        <a:p>
          <a:pPr marL="285750" lvl="1" indent="-285750" algn="l" defTabSz="1333500">
            <a:lnSpc>
              <a:spcPct val="90000"/>
            </a:lnSpc>
            <a:spcBef>
              <a:spcPct val="0"/>
            </a:spcBef>
            <a:spcAft>
              <a:spcPct val="20000"/>
            </a:spcAft>
            <a:buChar char="••"/>
          </a:pPr>
          <a:r>
            <a:rPr lang="es-MX" sz="3000" kern="1200" dirty="0" smtClean="0"/>
            <a:t>B) El ambiente y su protección</a:t>
          </a:r>
          <a:endParaRPr lang="es-MX" sz="3000" kern="1200" dirty="0"/>
        </a:p>
        <a:p>
          <a:pPr marL="285750" lvl="1" indent="-285750" algn="l" defTabSz="1333500">
            <a:lnSpc>
              <a:spcPct val="90000"/>
            </a:lnSpc>
            <a:spcBef>
              <a:spcPct val="0"/>
            </a:spcBef>
            <a:spcAft>
              <a:spcPct val="20000"/>
            </a:spcAft>
            <a:buChar char="••"/>
          </a:pPr>
          <a:r>
            <a:rPr lang="es-MX" sz="3000" kern="1200" dirty="0" smtClean="0"/>
            <a:t>C) Materia, energía y cambio</a:t>
          </a:r>
          <a:endParaRPr lang="es-MX" sz="3000" kern="1200" dirty="0"/>
        </a:p>
        <a:p>
          <a:pPr marL="285750" lvl="1" indent="-285750" algn="l" defTabSz="1333500">
            <a:lnSpc>
              <a:spcPct val="90000"/>
            </a:lnSpc>
            <a:spcBef>
              <a:spcPct val="0"/>
            </a:spcBef>
            <a:spcAft>
              <a:spcPct val="20000"/>
            </a:spcAft>
            <a:buChar char="••"/>
          </a:pPr>
          <a:r>
            <a:rPr lang="es-MX" sz="3000" kern="1200" dirty="0" smtClean="0"/>
            <a:t>D) Los seres vivos</a:t>
          </a:r>
          <a:endParaRPr lang="es-MX" sz="3000" kern="1200" dirty="0"/>
        </a:p>
      </dsp:txBody>
      <dsp:txXfrm>
        <a:off x="0" y="2617695"/>
        <a:ext cx="7772400" cy="19375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88B81A69-314A-4191-BF31-B7024B559C5E}" type="slidenum">
              <a:rPr lang="es-MX" smtClean="0"/>
              <a:pPr/>
              <a:t>‹Nº›</a:t>
            </a:fld>
            <a:endParaRPr lang="es-MX"/>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5" name="4 Marcador de pie de página"/>
          <p:cNvSpPr>
            <a:spLocks noGrp="1"/>
          </p:cNvSpPr>
          <p:nvPr>
            <p:ph type="ftr" sz="quarter" idx="11"/>
          </p:nvPr>
        </p:nvSpPr>
        <p:spPr>
          <a:xfrm>
            <a:off x="800100" y="6172200"/>
            <a:ext cx="4000500" cy="457200"/>
          </a:xfrm>
        </p:spPr>
        <p:txBody>
          <a:bodyPr/>
          <a:lstStyle/>
          <a:p>
            <a:endParaRPr lang="es-MX"/>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88B81A69-314A-4191-BF31-B7024B559C5E}"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B81A69-314A-4191-BF31-B7024B559C5E}" type="slidenum">
              <a:rPr lang="es-MX" smtClean="0"/>
              <a:pPr/>
              <a:t>‹Nº›</a:t>
            </a:fld>
            <a:endParaRPr lang="es-MX"/>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8B8A69E-A2EE-4EB8-8D4F-0F465CAB55FC}" type="datetimeFigureOut">
              <a:rPr lang="es-MX" smtClean="0"/>
              <a:pPr/>
              <a:t>03/02/2010</a:t>
            </a:fld>
            <a:endParaRPr lang="es-MX"/>
          </a:p>
        </p:txBody>
      </p:sp>
      <p:sp>
        <p:nvSpPr>
          <p:cNvPr id="6" name="5 Marcador de pie de página"/>
          <p:cNvSpPr>
            <a:spLocks noGrp="1"/>
          </p:cNvSpPr>
          <p:nvPr>
            <p:ph type="ftr" sz="quarter" idx="11"/>
          </p:nvPr>
        </p:nvSpPr>
        <p:spPr>
          <a:xfrm>
            <a:off x="914400" y="6172200"/>
            <a:ext cx="3886200" cy="457200"/>
          </a:xfrm>
        </p:spPr>
        <p:txBody>
          <a:bodyPr/>
          <a:lstStyle/>
          <a:p>
            <a:endParaRPr lang="es-MX"/>
          </a:p>
        </p:txBody>
      </p:sp>
      <p:sp>
        <p:nvSpPr>
          <p:cNvPr id="7" name="6 Marcador de número de diapositiva"/>
          <p:cNvSpPr>
            <a:spLocks noGrp="1"/>
          </p:cNvSpPr>
          <p:nvPr>
            <p:ph type="sldNum" sz="quarter" idx="12"/>
          </p:nvPr>
        </p:nvSpPr>
        <p:spPr>
          <a:xfrm>
            <a:off x="146304" y="6208776"/>
            <a:ext cx="457200" cy="457200"/>
          </a:xfrm>
        </p:spPr>
        <p:txBody>
          <a:bodyPr/>
          <a:lstStyle/>
          <a:p>
            <a:fld id="{88B81A69-314A-4191-BF31-B7024B559C5E}" type="slidenum">
              <a:rPr lang="es-MX" smtClean="0"/>
              <a:pPr/>
              <a:t>‹Nº›</a:t>
            </a:fld>
            <a:endParaRPr lang="es-MX"/>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8B8A69E-A2EE-4EB8-8D4F-0F465CAB55FC}" type="datetimeFigureOut">
              <a:rPr lang="es-MX" smtClean="0"/>
              <a:pPr/>
              <a:t>03/02/2010</a:t>
            </a:fld>
            <a:endParaRPr lang="es-MX"/>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MX"/>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8B81A69-314A-4191-BF31-B7024B559C5E}"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r>
              <a:rPr lang="es-MX" sz="5400" dirty="0" smtClean="0"/>
              <a:t>¿qué es un reactivo?</a:t>
            </a:r>
            <a:endParaRPr lang="es-MX" sz="5400" dirty="0"/>
          </a:p>
        </p:txBody>
      </p:sp>
      <p:sp>
        <p:nvSpPr>
          <p:cNvPr id="2" name="1 Título"/>
          <p:cNvSpPr>
            <a:spLocks noGrp="1"/>
          </p:cNvSpPr>
          <p:nvPr>
            <p:ph type="ctrTitle"/>
          </p:nvPr>
        </p:nvSpPr>
        <p:spPr/>
        <p:txBody>
          <a:bodyPr/>
          <a:lstStyle/>
          <a:p>
            <a:r>
              <a:rPr lang="es-MX" dirty="0" smtClean="0"/>
              <a:t>ELABORACIÓN DE REACTIVOS</a:t>
            </a: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Elección de elementos de un listado</a:t>
            </a:r>
            <a:endParaRPr lang="es-MX" dirty="0"/>
          </a:p>
        </p:txBody>
      </p:sp>
      <p:sp>
        <p:nvSpPr>
          <p:cNvPr id="3" name="2 Marcador de contenido"/>
          <p:cNvSpPr>
            <a:spLocks noGrp="1"/>
          </p:cNvSpPr>
          <p:nvPr>
            <p:ph sz="quarter" idx="1"/>
          </p:nvPr>
        </p:nvSpPr>
        <p:spPr>
          <a:xfrm>
            <a:off x="914400" y="2143116"/>
            <a:ext cx="7772400" cy="3071834"/>
          </a:xfrm>
        </p:spPr>
        <p:txBody>
          <a:bodyPr>
            <a:noAutofit/>
          </a:bodyPr>
          <a:lstStyle/>
          <a:p>
            <a:pPr algn="just"/>
            <a:r>
              <a:rPr lang="es-MX" sz="3600" dirty="0" smtClean="0"/>
              <a:t>Se presenta una pregunta, instrucción o afirmación, seguida de varios  elementos que la responden o caracterizan; sin embargo no todos los elementos son parte de la respuesta correcta.</a:t>
            </a:r>
            <a:endParaRPr lang="es-MX"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1357298"/>
            <a:ext cx="7772400" cy="1143000"/>
          </a:xfrm>
        </p:spPr>
        <p:txBody>
          <a:bodyPr>
            <a:normAutofit fontScale="90000"/>
          </a:bodyPr>
          <a:lstStyle/>
          <a:p>
            <a:pPr algn="just"/>
            <a:r>
              <a:rPr lang="es-MX" sz="3600" dirty="0" smtClean="0"/>
              <a:t>Es un planteamiento que demanda cierta tarea del individuo.</a:t>
            </a:r>
            <a:endParaRPr lang="es-MX" sz="3600" dirty="0"/>
          </a:p>
        </p:txBody>
      </p:sp>
      <p:sp>
        <p:nvSpPr>
          <p:cNvPr id="3" name="2 Marcador de contenido"/>
          <p:cNvSpPr>
            <a:spLocks noGrp="1"/>
          </p:cNvSpPr>
          <p:nvPr>
            <p:ph sz="quarter" idx="1"/>
          </p:nvPr>
        </p:nvSpPr>
        <p:spPr>
          <a:xfrm>
            <a:off x="500034" y="3214686"/>
            <a:ext cx="8329642" cy="2000264"/>
          </a:xfrm>
        </p:spPr>
        <p:txBody>
          <a:bodyPr>
            <a:normAutofit/>
          </a:bodyPr>
          <a:lstStyle/>
          <a:p>
            <a:r>
              <a:rPr lang="es-MX" sz="3600" dirty="0" smtClean="0"/>
              <a:t>Su propósito es evidenciar la presencia o ausencia de un conocimiento, habilidad o destreza.</a:t>
            </a:r>
            <a:endParaRPr lang="es-MX" sz="36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Tipos  de reactivos que emplea CENEVAL:</a:t>
            </a:r>
            <a:endParaRPr lang="es-MX" dirty="0"/>
          </a:p>
        </p:txBody>
      </p:sp>
      <p:graphicFrame>
        <p:nvGraphicFramePr>
          <p:cNvPr id="4" name="3 Marcador de contenido"/>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Tipos de reactivo de opción múltiple:</a:t>
            </a:r>
            <a:endParaRPr lang="es-MX" dirty="0"/>
          </a:p>
        </p:txBody>
      </p:sp>
      <p:sp>
        <p:nvSpPr>
          <p:cNvPr id="3" name="2 Marcador de contenido"/>
          <p:cNvSpPr>
            <a:spLocks noGrp="1"/>
          </p:cNvSpPr>
          <p:nvPr>
            <p:ph sz="quarter" idx="1"/>
          </p:nvPr>
        </p:nvSpPr>
        <p:spPr>
          <a:xfrm>
            <a:off x="285720" y="1447800"/>
            <a:ext cx="8401080" cy="4572000"/>
          </a:xfrm>
        </p:spPr>
        <p:txBody>
          <a:bodyPr/>
          <a:lstStyle/>
          <a:p>
            <a:endParaRPr lang="es-MX" dirty="0" smtClean="0"/>
          </a:p>
          <a:p>
            <a:endParaRPr lang="es-MX" dirty="0" smtClean="0"/>
          </a:p>
          <a:p>
            <a:r>
              <a:rPr lang="es-MX" sz="3600" dirty="0" smtClean="0"/>
              <a:t>Formato </a:t>
            </a:r>
          </a:p>
          <a:p>
            <a:r>
              <a:rPr lang="es-MX" sz="3600" dirty="0" smtClean="0"/>
              <a:t>De</a:t>
            </a:r>
          </a:p>
          <a:p>
            <a:r>
              <a:rPr lang="es-MX" sz="3600" dirty="0" smtClean="0"/>
              <a:t> reactivos</a:t>
            </a:r>
          </a:p>
        </p:txBody>
      </p:sp>
      <p:sp>
        <p:nvSpPr>
          <p:cNvPr id="4" name="3 Abrir llave"/>
          <p:cNvSpPr/>
          <p:nvPr/>
        </p:nvSpPr>
        <p:spPr>
          <a:xfrm>
            <a:off x="2928926" y="1643050"/>
            <a:ext cx="1000132" cy="3714776"/>
          </a:xfrm>
          <a:prstGeom prst="leftBrace">
            <a:avLst>
              <a:gd name="adj1" fmla="val 41558"/>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5" name="4 CuadroTexto"/>
          <p:cNvSpPr txBox="1"/>
          <p:nvPr/>
        </p:nvSpPr>
        <p:spPr>
          <a:xfrm>
            <a:off x="4143372" y="1571612"/>
            <a:ext cx="4429156" cy="4955203"/>
          </a:xfrm>
          <a:prstGeom prst="rect">
            <a:avLst/>
          </a:prstGeom>
          <a:noFill/>
        </p:spPr>
        <p:txBody>
          <a:bodyPr wrap="square" rtlCol="0">
            <a:spAutoFit/>
          </a:bodyPr>
          <a:lstStyle/>
          <a:p>
            <a:r>
              <a:rPr lang="es-MX" sz="2800" dirty="0" smtClean="0"/>
              <a:t>*</a:t>
            </a:r>
            <a:r>
              <a:rPr lang="es-MX" sz="2800" b="1" dirty="0" smtClean="0"/>
              <a:t>Cuestionamiento directo o simple.</a:t>
            </a:r>
          </a:p>
          <a:p>
            <a:r>
              <a:rPr lang="es-MX" sz="2800" b="1" dirty="0" smtClean="0"/>
              <a:t>*Jerarquización u ordenamiento</a:t>
            </a:r>
          </a:p>
          <a:p>
            <a:r>
              <a:rPr lang="es-MX" sz="2800" b="1" dirty="0" smtClean="0"/>
              <a:t>*Completar enunciados u oraciones.</a:t>
            </a:r>
          </a:p>
          <a:p>
            <a:r>
              <a:rPr lang="es-MX" sz="2800" b="1" dirty="0" smtClean="0"/>
              <a:t>*relación de columnas.</a:t>
            </a:r>
          </a:p>
          <a:p>
            <a:r>
              <a:rPr lang="es-MX" sz="2800" b="1" dirty="0" smtClean="0"/>
              <a:t>*elección de elementos de un listado.</a:t>
            </a:r>
          </a:p>
          <a:p>
            <a:endParaRPr lang="es-MX" sz="2800" dirty="0" smtClean="0"/>
          </a:p>
          <a:p>
            <a:endParaRPr lang="es-MX" dirty="0" smtClean="0"/>
          </a:p>
          <a:p>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Cuestionamiento directo:</a:t>
            </a:r>
            <a:endParaRPr lang="es-MX" dirty="0"/>
          </a:p>
        </p:txBody>
      </p:sp>
      <p:sp>
        <p:nvSpPr>
          <p:cNvPr id="3" name="2 Marcador de contenido"/>
          <p:cNvSpPr>
            <a:spLocks noGrp="1"/>
          </p:cNvSpPr>
          <p:nvPr>
            <p:ph sz="quarter" idx="1"/>
          </p:nvPr>
        </p:nvSpPr>
        <p:spPr>
          <a:xfrm>
            <a:off x="914400" y="2285992"/>
            <a:ext cx="7772400" cy="3733808"/>
          </a:xfrm>
        </p:spPr>
        <p:txBody>
          <a:bodyPr>
            <a:normAutofit/>
          </a:bodyPr>
          <a:lstStyle/>
          <a:p>
            <a:pPr algn="just"/>
            <a:r>
              <a:rPr lang="es-MX" sz="3600" dirty="0" smtClean="0"/>
              <a:t>Es un  enunciado interrogativo, una afirmación directa sobre un contenido específico, o una frase que requiere ser completada en su parte final. En éste último caso se pondrán dos punto(:) o tres puntos suspensivos(…) al final de la oración.</a:t>
            </a:r>
            <a:endParaRPr lang="es-MX"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772400" cy="725470"/>
          </a:xfrm>
        </p:spPr>
        <p:txBody>
          <a:bodyPr>
            <a:normAutofit fontScale="90000"/>
          </a:bodyPr>
          <a:lstStyle/>
          <a:p>
            <a:pPr algn="ctr"/>
            <a:r>
              <a:rPr lang="es-MX" b="1" dirty="0" smtClean="0"/>
              <a:t>Cuestionamiento directo:</a:t>
            </a:r>
            <a:endParaRPr lang="es-MX" b="1" dirty="0"/>
          </a:p>
        </p:txBody>
      </p:sp>
      <p:graphicFrame>
        <p:nvGraphicFramePr>
          <p:cNvPr id="4" name="3 Marcador de contenido"/>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Jerarquización u ordenamiento</a:t>
            </a:r>
            <a:endParaRPr lang="es-MX" b="1" dirty="0"/>
          </a:p>
        </p:txBody>
      </p:sp>
      <p:sp>
        <p:nvSpPr>
          <p:cNvPr id="3" name="2 Marcador de contenido"/>
          <p:cNvSpPr>
            <a:spLocks noGrp="1"/>
          </p:cNvSpPr>
          <p:nvPr>
            <p:ph sz="quarter" idx="1"/>
          </p:nvPr>
        </p:nvSpPr>
        <p:spPr/>
        <p:txBody>
          <a:bodyPr/>
          <a:lstStyle/>
          <a:p>
            <a:pPr algn="just"/>
            <a:r>
              <a:rPr lang="es-MX" sz="3600" dirty="0" smtClean="0"/>
              <a:t>Presenta un listado de elementos que deben ordenarse de acuerdo con un criterio determinado. Las opciones de respuesta presentan  los elementos de la lista en distinto  orden,  por lo que la tarea del sustentante consistirá en seleccionar aquella en la que los elementos aparezcan en el orden correcto</a:t>
            </a:r>
            <a:r>
              <a:rPr lang="es-MX" dirty="0" smtClean="0"/>
              <a:t>. </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Completar enunciados u oraciones</a:t>
            </a:r>
            <a:endParaRPr lang="es-MX" dirty="0"/>
          </a:p>
        </p:txBody>
      </p:sp>
      <p:sp>
        <p:nvSpPr>
          <p:cNvPr id="3" name="2 Marcador de contenido"/>
          <p:cNvSpPr>
            <a:spLocks noGrp="1"/>
          </p:cNvSpPr>
          <p:nvPr>
            <p:ph sz="quarter" idx="1"/>
          </p:nvPr>
        </p:nvSpPr>
        <p:spPr>
          <a:xfrm>
            <a:off x="914400" y="2571744"/>
            <a:ext cx="7772400" cy="3448056"/>
          </a:xfrm>
        </p:spPr>
        <p:txBody>
          <a:bodyPr/>
          <a:lstStyle/>
          <a:p>
            <a:r>
              <a:rPr lang="es-MX" sz="4000" dirty="0" smtClean="0"/>
              <a:t>Son enunciados en los que se omiten una o varias palabras en diferentes partes del texto.</a:t>
            </a:r>
          </a:p>
          <a:p>
            <a:endParaRPr lang="es-MX" sz="4000" dirty="0" smtClean="0"/>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Relación de columnas:</a:t>
            </a:r>
            <a:endParaRPr lang="es-MX" dirty="0"/>
          </a:p>
        </p:txBody>
      </p:sp>
      <p:sp>
        <p:nvSpPr>
          <p:cNvPr id="3" name="2 Marcador de contenido"/>
          <p:cNvSpPr>
            <a:spLocks noGrp="1"/>
          </p:cNvSpPr>
          <p:nvPr>
            <p:ph sz="quarter" idx="1"/>
          </p:nvPr>
        </p:nvSpPr>
        <p:spPr>
          <a:xfrm>
            <a:off x="914400" y="1857364"/>
            <a:ext cx="7772400" cy="4162436"/>
          </a:xfrm>
        </p:spPr>
        <p:txBody>
          <a:bodyPr>
            <a:normAutofit/>
          </a:bodyPr>
          <a:lstStyle/>
          <a:p>
            <a:pPr algn="just"/>
            <a:r>
              <a:rPr lang="es-MX" sz="3600" dirty="0" smtClean="0"/>
              <a:t>En este formato se presentan dos listados de elementos que han de vincularse entre si, conforme a ciertos criterios, que deben especificarse en las instrucciones del reactivo.</a:t>
            </a:r>
            <a:endParaRPr lang="es-MX"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147</TotalTime>
  <Words>338</Words>
  <Application>Microsoft Office PowerPoint</Application>
  <PresentationFormat>Presentación en pantalla (4:3)</PresentationFormat>
  <Paragraphs>35</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Equidad</vt:lpstr>
      <vt:lpstr>ELABORACIÓN DE REACTIVOS</vt:lpstr>
      <vt:lpstr>Es un planteamiento que demanda cierta tarea del individuo.</vt:lpstr>
      <vt:lpstr>Tipos  de reactivos que emplea CENEVAL:</vt:lpstr>
      <vt:lpstr>Tipos de reactivo de opción múltiple:</vt:lpstr>
      <vt:lpstr>Cuestionamiento directo:</vt:lpstr>
      <vt:lpstr>Cuestionamiento directo:</vt:lpstr>
      <vt:lpstr>Jerarquización u ordenamiento</vt:lpstr>
      <vt:lpstr>Completar enunciados u oraciones</vt:lpstr>
      <vt:lpstr>Relación de columnas:</vt:lpstr>
      <vt:lpstr>Elección de elementos de un listado</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ELABORACIÓN DE REACTIVOS</dc:title>
  <dc:creator>Valued Acer Customer</dc:creator>
  <cp:lastModifiedBy>Valued Acer Customer</cp:lastModifiedBy>
  <cp:revision>16</cp:revision>
  <dcterms:created xsi:type="dcterms:W3CDTF">2010-02-03T00:38:38Z</dcterms:created>
  <dcterms:modified xsi:type="dcterms:W3CDTF">2010-02-04T05:10:15Z</dcterms:modified>
</cp:coreProperties>
</file>