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60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255DC-9980-417D-A57C-7A8340060C3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11770EC-7F1A-4046-8480-D853F52A6702}">
      <dgm:prSet phldrT="[Texto]"/>
      <dgm:spPr/>
      <dgm:t>
        <a:bodyPr/>
        <a:lstStyle/>
        <a:p>
          <a:r>
            <a:rPr lang="es-MX" dirty="0" smtClean="0"/>
            <a:t>Errores que comenten los niños al nombrar los números. </a:t>
          </a:r>
          <a:endParaRPr lang="es-MX" dirty="0"/>
        </a:p>
      </dgm:t>
    </dgm:pt>
    <dgm:pt modelId="{20D02B18-FAC3-48D9-85D9-5466050A3110}" type="parTrans" cxnId="{1FCBF512-13F5-4905-AF3B-F1E6B84884D2}">
      <dgm:prSet/>
      <dgm:spPr/>
      <dgm:t>
        <a:bodyPr/>
        <a:lstStyle/>
        <a:p>
          <a:endParaRPr lang="es-MX"/>
        </a:p>
      </dgm:t>
    </dgm:pt>
    <dgm:pt modelId="{BD65E05C-A333-4A46-9EEA-69080CF3F56B}" type="sibTrans" cxnId="{1FCBF512-13F5-4905-AF3B-F1E6B84884D2}">
      <dgm:prSet/>
      <dgm:spPr/>
      <dgm:t>
        <a:bodyPr/>
        <a:lstStyle/>
        <a:p>
          <a:endParaRPr lang="es-MX"/>
        </a:p>
      </dgm:t>
    </dgm:pt>
    <dgm:pt modelId="{70C3A96F-F7F0-4983-B46C-51C2CC273F83}">
      <dgm:prSet phldrT="[Texto]"/>
      <dgm:spPr/>
      <dgm:t>
        <a:bodyPr/>
        <a:lstStyle/>
        <a:p>
          <a:r>
            <a:rPr lang="es-MX" dirty="0" smtClean="0"/>
            <a:t>Dentro de la decena: diez, dieciuno, diecidos, diecitres…</a:t>
          </a:r>
          <a:endParaRPr lang="es-MX" dirty="0"/>
        </a:p>
      </dgm:t>
    </dgm:pt>
    <dgm:pt modelId="{8CAE162C-0E42-464A-B47B-34EA259B0F31}" type="parTrans" cxnId="{8A232298-EB51-44F2-96D5-95911283A5F3}">
      <dgm:prSet/>
      <dgm:spPr/>
      <dgm:t>
        <a:bodyPr/>
        <a:lstStyle/>
        <a:p>
          <a:endParaRPr lang="es-MX"/>
        </a:p>
      </dgm:t>
    </dgm:pt>
    <dgm:pt modelId="{4639BB13-7978-4E53-B1D6-0245BE9EC44E}" type="sibTrans" cxnId="{8A232298-EB51-44F2-96D5-95911283A5F3}">
      <dgm:prSet/>
      <dgm:spPr/>
      <dgm:t>
        <a:bodyPr/>
        <a:lstStyle/>
        <a:p>
          <a:endParaRPr lang="es-MX"/>
        </a:p>
      </dgm:t>
    </dgm:pt>
    <dgm:pt modelId="{36A4DBB4-765C-48CA-A2C8-1C26E636084A}">
      <dgm:prSet phldrT="[Texto]"/>
      <dgm:spPr/>
      <dgm:t>
        <a:bodyPr/>
        <a:lstStyle/>
        <a:p>
          <a:r>
            <a:rPr lang="es-MX" dirty="0" smtClean="0"/>
            <a:t>Cambio de las decenas: diecinueve, veinte, veintiuno… veintinueve, veinte…</a:t>
          </a:r>
          <a:endParaRPr lang="es-MX" dirty="0"/>
        </a:p>
      </dgm:t>
    </dgm:pt>
    <dgm:pt modelId="{89DA9642-80E6-4D14-BEBC-329A42BA9AAE}" type="parTrans" cxnId="{1FD5906C-A28B-4E7C-A092-EDBC31E31A83}">
      <dgm:prSet/>
      <dgm:spPr/>
      <dgm:t>
        <a:bodyPr/>
        <a:lstStyle/>
        <a:p>
          <a:endParaRPr lang="es-MX"/>
        </a:p>
      </dgm:t>
    </dgm:pt>
    <dgm:pt modelId="{25601109-3BA0-44CB-B863-9A3C5EEDEDEB}" type="sibTrans" cxnId="{1FD5906C-A28B-4E7C-A092-EDBC31E31A83}">
      <dgm:prSet/>
      <dgm:spPr/>
      <dgm:t>
        <a:bodyPr/>
        <a:lstStyle/>
        <a:p>
          <a:endParaRPr lang="es-MX"/>
        </a:p>
      </dgm:t>
    </dgm:pt>
    <dgm:pt modelId="{F4FC650D-653E-455F-AC95-0EB378CBF2F9}" type="pres">
      <dgm:prSet presAssocID="{0F9255DC-9980-417D-A57C-7A8340060C3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F5A9696-5223-4762-B5FA-A94A997306B7}" type="pres">
      <dgm:prSet presAssocID="{511770EC-7F1A-4046-8480-D853F52A6702}" presName="root" presStyleCnt="0"/>
      <dgm:spPr/>
    </dgm:pt>
    <dgm:pt modelId="{94ECE70D-3C5A-4DA2-83C2-517F3BBF6C45}" type="pres">
      <dgm:prSet presAssocID="{511770EC-7F1A-4046-8480-D853F52A6702}" presName="rootComposite" presStyleCnt="0"/>
      <dgm:spPr/>
    </dgm:pt>
    <dgm:pt modelId="{BF0D9ABF-B90D-402A-A670-801161C63B62}" type="pres">
      <dgm:prSet presAssocID="{511770EC-7F1A-4046-8480-D853F52A6702}" presName="rootText" presStyleLbl="node1" presStyleIdx="0" presStyleCnt="1"/>
      <dgm:spPr/>
      <dgm:t>
        <a:bodyPr/>
        <a:lstStyle/>
        <a:p>
          <a:endParaRPr lang="es-ES"/>
        </a:p>
      </dgm:t>
    </dgm:pt>
    <dgm:pt modelId="{04CA1CFA-45D8-46D8-A026-0BD4BFD5281F}" type="pres">
      <dgm:prSet presAssocID="{511770EC-7F1A-4046-8480-D853F52A6702}" presName="rootConnector" presStyleLbl="node1" presStyleIdx="0" presStyleCnt="1"/>
      <dgm:spPr/>
      <dgm:t>
        <a:bodyPr/>
        <a:lstStyle/>
        <a:p>
          <a:endParaRPr lang="es-ES"/>
        </a:p>
      </dgm:t>
    </dgm:pt>
    <dgm:pt modelId="{00A62EEC-9D64-4C55-B2B9-1949C76474F2}" type="pres">
      <dgm:prSet presAssocID="{511770EC-7F1A-4046-8480-D853F52A6702}" presName="childShape" presStyleCnt="0"/>
      <dgm:spPr/>
    </dgm:pt>
    <dgm:pt modelId="{10B0742F-9D76-43D8-9100-F1108E088051}" type="pres">
      <dgm:prSet presAssocID="{8CAE162C-0E42-464A-B47B-34EA259B0F31}" presName="Name13" presStyleLbl="parChTrans1D2" presStyleIdx="0" presStyleCnt="2"/>
      <dgm:spPr/>
      <dgm:t>
        <a:bodyPr/>
        <a:lstStyle/>
        <a:p>
          <a:endParaRPr lang="es-ES"/>
        </a:p>
      </dgm:t>
    </dgm:pt>
    <dgm:pt modelId="{015C96F3-1E65-4126-8641-4EDA80B3400A}" type="pres">
      <dgm:prSet presAssocID="{70C3A96F-F7F0-4983-B46C-51C2CC273F83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893FC0-269F-4607-82C5-1D0697D0EEDA}" type="pres">
      <dgm:prSet presAssocID="{89DA9642-80E6-4D14-BEBC-329A42BA9AAE}" presName="Name13" presStyleLbl="parChTrans1D2" presStyleIdx="1" presStyleCnt="2"/>
      <dgm:spPr/>
      <dgm:t>
        <a:bodyPr/>
        <a:lstStyle/>
        <a:p>
          <a:endParaRPr lang="es-ES"/>
        </a:p>
      </dgm:t>
    </dgm:pt>
    <dgm:pt modelId="{C0420D85-44EE-4EBD-8C7F-B360C0701A06}" type="pres">
      <dgm:prSet presAssocID="{36A4DBB4-765C-48CA-A2C8-1C26E636084A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2C53C4F-90B8-4CD9-BD49-54CE1B36F8FB}" type="presOf" srcId="{8CAE162C-0E42-464A-B47B-34EA259B0F31}" destId="{10B0742F-9D76-43D8-9100-F1108E088051}" srcOrd="0" destOrd="0" presId="urn:microsoft.com/office/officeart/2005/8/layout/hierarchy3"/>
    <dgm:cxn modelId="{E58BAADE-ADEF-43C7-967F-54BD345899EC}" type="presOf" srcId="{70C3A96F-F7F0-4983-B46C-51C2CC273F83}" destId="{015C96F3-1E65-4126-8641-4EDA80B3400A}" srcOrd="0" destOrd="0" presId="urn:microsoft.com/office/officeart/2005/8/layout/hierarchy3"/>
    <dgm:cxn modelId="{1FD5906C-A28B-4E7C-A092-EDBC31E31A83}" srcId="{511770EC-7F1A-4046-8480-D853F52A6702}" destId="{36A4DBB4-765C-48CA-A2C8-1C26E636084A}" srcOrd="1" destOrd="0" parTransId="{89DA9642-80E6-4D14-BEBC-329A42BA9AAE}" sibTransId="{25601109-3BA0-44CB-B863-9A3C5EEDEDEB}"/>
    <dgm:cxn modelId="{31D10FA3-F672-4DC9-9A66-7199E14687AF}" type="presOf" srcId="{511770EC-7F1A-4046-8480-D853F52A6702}" destId="{BF0D9ABF-B90D-402A-A670-801161C63B62}" srcOrd="0" destOrd="0" presId="urn:microsoft.com/office/officeart/2005/8/layout/hierarchy3"/>
    <dgm:cxn modelId="{5F5AF00A-8FA2-4A3F-8419-2EC46501B183}" type="presOf" srcId="{511770EC-7F1A-4046-8480-D853F52A6702}" destId="{04CA1CFA-45D8-46D8-A026-0BD4BFD5281F}" srcOrd="1" destOrd="0" presId="urn:microsoft.com/office/officeart/2005/8/layout/hierarchy3"/>
    <dgm:cxn modelId="{1FCBF512-13F5-4905-AF3B-F1E6B84884D2}" srcId="{0F9255DC-9980-417D-A57C-7A8340060C3F}" destId="{511770EC-7F1A-4046-8480-D853F52A6702}" srcOrd="0" destOrd="0" parTransId="{20D02B18-FAC3-48D9-85D9-5466050A3110}" sibTransId="{BD65E05C-A333-4A46-9EEA-69080CF3F56B}"/>
    <dgm:cxn modelId="{8A232298-EB51-44F2-96D5-95911283A5F3}" srcId="{511770EC-7F1A-4046-8480-D853F52A6702}" destId="{70C3A96F-F7F0-4983-B46C-51C2CC273F83}" srcOrd="0" destOrd="0" parTransId="{8CAE162C-0E42-464A-B47B-34EA259B0F31}" sibTransId="{4639BB13-7978-4E53-B1D6-0245BE9EC44E}"/>
    <dgm:cxn modelId="{656DD63C-033A-45DA-B8D6-BDCB9F549D1A}" type="presOf" srcId="{0F9255DC-9980-417D-A57C-7A8340060C3F}" destId="{F4FC650D-653E-455F-AC95-0EB378CBF2F9}" srcOrd="0" destOrd="0" presId="urn:microsoft.com/office/officeart/2005/8/layout/hierarchy3"/>
    <dgm:cxn modelId="{0E66EFEC-0BF0-4575-866B-4C1901DD4EED}" type="presOf" srcId="{36A4DBB4-765C-48CA-A2C8-1C26E636084A}" destId="{C0420D85-44EE-4EBD-8C7F-B360C0701A06}" srcOrd="0" destOrd="0" presId="urn:microsoft.com/office/officeart/2005/8/layout/hierarchy3"/>
    <dgm:cxn modelId="{131DF3F3-5F0B-48E6-BBC2-AF1E92CA89D8}" type="presOf" srcId="{89DA9642-80E6-4D14-BEBC-329A42BA9AAE}" destId="{46893FC0-269F-4607-82C5-1D0697D0EEDA}" srcOrd="0" destOrd="0" presId="urn:microsoft.com/office/officeart/2005/8/layout/hierarchy3"/>
    <dgm:cxn modelId="{A411B02D-45A8-42EB-B327-F2603FEE396B}" type="presParOf" srcId="{F4FC650D-653E-455F-AC95-0EB378CBF2F9}" destId="{2F5A9696-5223-4762-B5FA-A94A997306B7}" srcOrd="0" destOrd="0" presId="urn:microsoft.com/office/officeart/2005/8/layout/hierarchy3"/>
    <dgm:cxn modelId="{2EF64532-64B9-444C-8F48-7BEFB0EBE047}" type="presParOf" srcId="{2F5A9696-5223-4762-B5FA-A94A997306B7}" destId="{94ECE70D-3C5A-4DA2-83C2-517F3BBF6C45}" srcOrd="0" destOrd="0" presId="urn:microsoft.com/office/officeart/2005/8/layout/hierarchy3"/>
    <dgm:cxn modelId="{1D2EF5B3-7890-4EDD-8B81-333CFD5B94EA}" type="presParOf" srcId="{94ECE70D-3C5A-4DA2-83C2-517F3BBF6C45}" destId="{BF0D9ABF-B90D-402A-A670-801161C63B62}" srcOrd="0" destOrd="0" presId="urn:microsoft.com/office/officeart/2005/8/layout/hierarchy3"/>
    <dgm:cxn modelId="{2B995C1A-464E-40C7-AE3F-FB8655482854}" type="presParOf" srcId="{94ECE70D-3C5A-4DA2-83C2-517F3BBF6C45}" destId="{04CA1CFA-45D8-46D8-A026-0BD4BFD5281F}" srcOrd="1" destOrd="0" presId="urn:microsoft.com/office/officeart/2005/8/layout/hierarchy3"/>
    <dgm:cxn modelId="{EE3AC281-E700-4221-B261-5B3A5BB76873}" type="presParOf" srcId="{2F5A9696-5223-4762-B5FA-A94A997306B7}" destId="{00A62EEC-9D64-4C55-B2B9-1949C76474F2}" srcOrd="1" destOrd="0" presId="urn:microsoft.com/office/officeart/2005/8/layout/hierarchy3"/>
    <dgm:cxn modelId="{86146292-7B5E-4818-BC79-B7C5CFC9B788}" type="presParOf" srcId="{00A62EEC-9D64-4C55-B2B9-1949C76474F2}" destId="{10B0742F-9D76-43D8-9100-F1108E088051}" srcOrd="0" destOrd="0" presId="urn:microsoft.com/office/officeart/2005/8/layout/hierarchy3"/>
    <dgm:cxn modelId="{514BB0EA-91D7-4DCA-A7D9-3C859ED47794}" type="presParOf" srcId="{00A62EEC-9D64-4C55-B2B9-1949C76474F2}" destId="{015C96F3-1E65-4126-8641-4EDA80B3400A}" srcOrd="1" destOrd="0" presId="urn:microsoft.com/office/officeart/2005/8/layout/hierarchy3"/>
    <dgm:cxn modelId="{C2912F3E-46F2-4F58-A1DB-DFECDCF3AE04}" type="presParOf" srcId="{00A62EEC-9D64-4C55-B2B9-1949C76474F2}" destId="{46893FC0-269F-4607-82C5-1D0697D0EEDA}" srcOrd="2" destOrd="0" presId="urn:microsoft.com/office/officeart/2005/8/layout/hierarchy3"/>
    <dgm:cxn modelId="{49B5C673-26D7-4A75-891B-953ED0ABF0AC}" type="presParOf" srcId="{00A62EEC-9D64-4C55-B2B9-1949C76474F2}" destId="{C0420D85-44EE-4EBD-8C7F-B360C0701A06}" srcOrd="3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B54A48-A7AF-4A65-98D6-93CBF9F0DA0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13BEDBB-04EA-4C8A-AB4A-CCEE3F26C48F}">
      <dgm:prSet phldrT="[Texto]"/>
      <dgm:spPr/>
      <dgm:t>
        <a:bodyPr/>
        <a:lstStyle/>
        <a:p>
          <a:r>
            <a:rPr lang="es-MX" dirty="0" smtClean="0">
              <a:solidFill>
                <a:srgbClr val="FFFFFF"/>
              </a:solidFill>
            </a:rPr>
            <a:t>Intervención del docente</a:t>
          </a:r>
          <a:endParaRPr lang="es-MX" dirty="0">
            <a:solidFill>
              <a:srgbClr val="FFFFFF"/>
            </a:solidFill>
          </a:endParaRPr>
        </a:p>
      </dgm:t>
    </dgm:pt>
    <dgm:pt modelId="{A17DB80E-1371-468A-B31A-B0626B6DCD26}" type="parTrans" cxnId="{F500987D-28DD-45A9-986A-6EA215781291}">
      <dgm:prSet/>
      <dgm:spPr/>
      <dgm:t>
        <a:bodyPr/>
        <a:lstStyle/>
        <a:p>
          <a:endParaRPr lang="es-MX"/>
        </a:p>
      </dgm:t>
    </dgm:pt>
    <dgm:pt modelId="{1799BF91-492B-4DB6-8D70-62EA545B1AD7}" type="sibTrans" cxnId="{F500987D-28DD-45A9-986A-6EA215781291}">
      <dgm:prSet/>
      <dgm:spPr/>
      <dgm:t>
        <a:bodyPr/>
        <a:lstStyle/>
        <a:p>
          <a:endParaRPr lang="es-MX"/>
        </a:p>
      </dgm:t>
    </dgm:pt>
    <dgm:pt modelId="{FE8CF25A-487D-44D0-A6D8-F9CE2A914850}">
      <dgm:prSet phldrT="[Texto]"/>
      <dgm:spPr/>
      <dgm:t>
        <a:bodyPr/>
        <a:lstStyle/>
        <a:p>
          <a:r>
            <a:rPr lang="es-MX" dirty="0" smtClean="0">
              <a:solidFill>
                <a:srgbClr val="FFFFFF"/>
              </a:solidFill>
            </a:rPr>
            <a:t>Remitirlos a un portador numérico</a:t>
          </a:r>
          <a:endParaRPr lang="es-MX" dirty="0">
            <a:solidFill>
              <a:srgbClr val="FFFFFF"/>
            </a:solidFill>
          </a:endParaRPr>
        </a:p>
      </dgm:t>
    </dgm:pt>
    <dgm:pt modelId="{F64F27F1-C3D0-4250-BAF8-096349FDDB93}" type="parTrans" cxnId="{7464E966-D276-42AC-8999-11D792692D54}">
      <dgm:prSet/>
      <dgm:spPr/>
      <dgm:t>
        <a:bodyPr/>
        <a:lstStyle/>
        <a:p>
          <a:endParaRPr lang="es-MX"/>
        </a:p>
      </dgm:t>
    </dgm:pt>
    <dgm:pt modelId="{2C4001C3-03C8-414E-867F-B5B60129B906}" type="sibTrans" cxnId="{7464E966-D276-42AC-8999-11D792692D54}">
      <dgm:prSet/>
      <dgm:spPr/>
      <dgm:t>
        <a:bodyPr/>
        <a:lstStyle/>
        <a:p>
          <a:endParaRPr lang="es-MX"/>
        </a:p>
      </dgm:t>
    </dgm:pt>
    <dgm:pt modelId="{80312C1D-9758-4375-8CCB-FA7D74E4F028}">
      <dgm:prSet phldrT="[Texto]"/>
      <dgm:spPr/>
      <dgm:t>
        <a:bodyPr/>
        <a:lstStyle/>
        <a:p>
          <a:r>
            <a:rPr lang="es-MX" dirty="0" smtClean="0">
              <a:solidFill>
                <a:srgbClr val="FFFFFF"/>
              </a:solidFill>
            </a:rPr>
            <a:t>Ofrecerle directamente al niño que se lo pregunta </a:t>
          </a:r>
          <a:endParaRPr lang="es-MX" dirty="0">
            <a:solidFill>
              <a:srgbClr val="FFFFFF"/>
            </a:solidFill>
          </a:endParaRPr>
        </a:p>
      </dgm:t>
    </dgm:pt>
    <dgm:pt modelId="{0F06567D-8104-4969-A43C-7BCAFC36F5AA}" type="parTrans" cxnId="{3DC28D41-DE41-41C6-BC19-84B33AFDF513}">
      <dgm:prSet/>
      <dgm:spPr/>
      <dgm:t>
        <a:bodyPr/>
        <a:lstStyle/>
        <a:p>
          <a:endParaRPr lang="es-MX"/>
        </a:p>
      </dgm:t>
    </dgm:pt>
    <dgm:pt modelId="{C028F28D-8708-430D-B8EB-3D3EF094CE71}" type="sibTrans" cxnId="{3DC28D41-DE41-41C6-BC19-84B33AFDF513}">
      <dgm:prSet/>
      <dgm:spPr/>
      <dgm:t>
        <a:bodyPr/>
        <a:lstStyle/>
        <a:p>
          <a:endParaRPr lang="es-MX"/>
        </a:p>
      </dgm:t>
    </dgm:pt>
    <dgm:pt modelId="{30C5E0BA-9F88-42A0-AF2E-19870681254D}" type="pres">
      <dgm:prSet presAssocID="{FBB54A48-A7AF-4A65-98D6-93CBF9F0DA0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231B4DB-3601-4A8D-B6CB-21B46181248C}" type="pres">
      <dgm:prSet presAssocID="{D13BEDBB-04EA-4C8A-AB4A-CCEE3F26C48F}" presName="node" presStyleLbl="node1" presStyleIdx="0" presStyleCnt="3" custScaleX="132643" custScaleY="1428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310829-CDD4-46F6-B2EE-A6B19E96FE1F}" type="pres">
      <dgm:prSet presAssocID="{1799BF91-492B-4DB6-8D70-62EA545B1AD7}" presName="sibTrans" presStyleLbl="sibTrans2D1" presStyleIdx="0" presStyleCnt="3"/>
      <dgm:spPr/>
      <dgm:t>
        <a:bodyPr/>
        <a:lstStyle/>
        <a:p>
          <a:endParaRPr lang="es-ES"/>
        </a:p>
      </dgm:t>
    </dgm:pt>
    <dgm:pt modelId="{4862A671-5FD2-4175-A2AC-50637D2EC4B6}" type="pres">
      <dgm:prSet presAssocID="{1799BF91-492B-4DB6-8D70-62EA545B1AD7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A6C0D205-4B38-4272-9C35-421E3FFAA907}" type="pres">
      <dgm:prSet presAssocID="{FE8CF25A-487D-44D0-A6D8-F9CE2A914850}" presName="node" presStyleLbl="node1" presStyleIdx="1" presStyleCnt="3" custScaleY="1968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D87B40-1F0F-472A-8217-8649BFDA844E}" type="pres">
      <dgm:prSet presAssocID="{2C4001C3-03C8-414E-867F-B5B60129B906}" presName="sibTrans" presStyleLbl="sibTrans2D1" presStyleIdx="1" presStyleCnt="3"/>
      <dgm:spPr/>
      <dgm:t>
        <a:bodyPr/>
        <a:lstStyle/>
        <a:p>
          <a:endParaRPr lang="es-ES"/>
        </a:p>
      </dgm:t>
    </dgm:pt>
    <dgm:pt modelId="{A18BCDDD-15EE-49FF-AB1F-38EE83E5DA58}" type="pres">
      <dgm:prSet presAssocID="{2C4001C3-03C8-414E-867F-B5B60129B906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22123D1A-901A-4DAA-8294-D15434430494}" type="pres">
      <dgm:prSet presAssocID="{80312C1D-9758-4375-8CCB-FA7D74E4F028}" presName="node" presStyleLbl="node1" presStyleIdx="2" presStyleCnt="3" custScaleY="1755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DE4015-4A66-4706-A596-206C418BBFBC}" type="pres">
      <dgm:prSet presAssocID="{C028F28D-8708-430D-B8EB-3D3EF094CE71}" presName="sibTrans" presStyleLbl="sibTrans2D1" presStyleIdx="2" presStyleCnt="3"/>
      <dgm:spPr/>
      <dgm:t>
        <a:bodyPr/>
        <a:lstStyle/>
        <a:p>
          <a:endParaRPr lang="es-ES"/>
        </a:p>
      </dgm:t>
    </dgm:pt>
    <dgm:pt modelId="{342F5567-589F-4F1C-8E11-ADC5532B9806}" type="pres">
      <dgm:prSet presAssocID="{C028F28D-8708-430D-B8EB-3D3EF094CE71}" presName="connectorText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90AA259A-7C82-4EDF-93DC-81DAD7574D2D}" type="presOf" srcId="{C028F28D-8708-430D-B8EB-3D3EF094CE71}" destId="{14DE4015-4A66-4706-A596-206C418BBFBC}" srcOrd="0" destOrd="0" presId="urn:microsoft.com/office/officeart/2005/8/layout/cycle7"/>
    <dgm:cxn modelId="{CCA62F96-BF60-4520-8F94-45B0348B3720}" type="presOf" srcId="{D13BEDBB-04EA-4C8A-AB4A-CCEE3F26C48F}" destId="{2231B4DB-3601-4A8D-B6CB-21B46181248C}" srcOrd="0" destOrd="0" presId="urn:microsoft.com/office/officeart/2005/8/layout/cycle7"/>
    <dgm:cxn modelId="{1817B439-23F7-4310-B74E-8785D2475286}" type="presOf" srcId="{FBB54A48-A7AF-4A65-98D6-93CBF9F0DA0A}" destId="{30C5E0BA-9F88-42A0-AF2E-19870681254D}" srcOrd="0" destOrd="0" presId="urn:microsoft.com/office/officeart/2005/8/layout/cycle7"/>
    <dgm:cxn modelId="{7464E966-D276-42AC-8999-11D792692D54}" srcId="{FBB54A48-A7AF-4A65-98D6-93CBF9F0DA0A}" destId="{FE8CF25A-487D-44D0-A6D8-F9CE2A914850}" srcOrd="1" destOrd="0" parTransId="{F64F27F1-C3D0-4250-BAF8-096349FDDB93}" sibTransId="{2C4001C3-03C8-414E-867F-B5B60129B906}"/>
    <dgm:cxn modelId="{659EC7B4-73FF-4801-9B11-AB080102E35F}" type="presOf" srcId="{1799BF91-492B-4DB6-8D70-62EA545B1AD7}" destId="{4862A671-5FD2-4175-A2AC-50637D2EC4B6}" srcOrd="1" destOrd="0" presId="urn:microsoft.com/office/officeart/2005/8/layout/cycle7"/>
    <dgm:cxn modelId="{8BE81778-3F14-4176-92CB-CA6DFCD8DAF3}" type="presOf" srcId="{2C4001C3-03C8-414E-867F-B5B60129B906}" destId="{A18BCDDD-15EE-49FF-AB1F-38EE83E5DA58}" srcOrd="1" destOrd="0" presId="urn:microsoft.com/office/officeart/2005/8/layout/cycle7"/>
    <dgm:cxn modelId="{0ECAB30A-A7A8-4493-BE32-09C7CBB40F1D}" type="presOf" srcId="{1799BF91-492B-4DB6-8D70-62EA545B1AD7}" destId="{7A310829-CDD4-46F6-B2EE-A6B19E96FE1F}" srcOrd="0" destOrd="0" presId="urn:microsoft.com/office/officeart/2005/8/layout/cycle7"/>
    <dgm:cxn modelId="{7C04BE0C-F43C-4EE6-9E3D-D764270AD5F5}" type="presOf" srcId="{C028F28D-8708-430D-B8EB-3D3EF094CE71}" destId="{342F5567-589F-4F1C-8E11-ADC5532B9806}" srcOrd="1" destOrd="0" presId="urn:microsoft.com/office/officeart/2005/8/layout/cycle7"/>
    <dgm:cxn modelId="{B2E08510-2B2C-4297-80F0-AE0FC4F39506}" type="presOf" srcId="{2C4001C3-03C8-414E-867F-B5B60129B906}" destId="{CED87B40-1F0F-472A-8217-8649BFDA844E}" srcOrd="0" destOrd="0" presId="urn:microsoft.com/office/officeart/2005/8/layout/cycle7"/>
    <dgm:cxn modelId="{BF55046B-7D29-4EFF-95EC-195DDC2C01D2}" type="presOf" srcId="{80312C1D-9758-4375-8CCB-FA7D74E4F028}" destId="{22123D1A-901A-4DAA-8294-D15434430494}" srcOrd="0" destOrd="0" presId="urn:microsoft.com/office/officeart/2005/8/layout/cycle7"/>
    <dgm:cxn modelId="{3DC28D41-DE41-41C6-BC19-84B33AFDF513}" srcId="{FBB54A48-A7AF-4A65-98D6-93CBF9F0DA0A}" destId="{80312C1D-9758-4375-8CCB-FA7D74E4F028}" srcOrd="2" destOrd="0" parTransId="{0F06567D-8104-4969-A43C-7BCAFC36F5AA}" sibTransId="{C028F28D-8708-430D-B8EB-3D3EF094CE71}"/>
    <dgm:cxn modelId="{ED073B5E-26CE-43F3-A390-BDE31CC1BFD3}" type="presOf" srcId="{FE8CF25A-487D-44D0-A6D8-F9CE2A914850}" destId="{A6C0D205-4B38-4272-9C35-421E3FFAA907}" srcOrd="0" destOrd="0" presId="urn:microsoft.com/office/officeart/2005/8/layout/cycle7"/>
    <dgm:cxn modelId="{F500987D-28DD-45A9-986A-6EA215781291}" srcId="{FBB54A48-A7AF-4A65-98D6-93CBF9F0DA0A}" destId="{D13BEDBB-04EA-4C8A-AB4A-CCEE3F26C48F}" srcOrd="0" destOrd="0" parTransId="{A17DB80E-1371-468A-B31A-B0626B6DCD26}" sibTransId="{1799BF91-492B-4DB6-8D70-62EA545B1AD7}"/>
    <dgm:cxn modelId="{0571EEB0-AD64-4437-95C2-FF197FCDA7C5}" type="presParOf" srcId="{30C5E0BA-9F88-42A0-AF2E-19870681254D}" destId="{2231B4DB-3601-4A8D-B6CB-21B46181248C}" srcOrd="0" destOrd="0" presId="urn:microsoft.com/office/officeart/2005/8/layout/cycle7"/>
    <dgm:cxn modelId="{31DB83B6-6C1D-4C54-9649-A7E5AC9C268B}" type="presParOf" srcId="{30C5E0BA-9F88-42A0-AF2E-19870681254D}" destId="{7A310829-CDD4-46F6-B2EE-A6B19E96FE1F}" srcOrd="1" destOrd="0" presId="urn:microsoft.com/office/officeart/2005/8/layout/cycle7"/>
    <dgm:cxn modelId="{9718FDA7-670C-46B3-B9DA-48BDE4ABF5C6}" type="presParOf" srcId="{7A310829-CDD4-46F6-B2EE-A6B19E96FE1F}" destId="{4862A671-5FD2-4175-A2AC-50637D2EC4B6}" srcOrd="0" destOrd="0" presId="urn:microsoft.com/office/officeart/2005/8/layout/cycle7"/>
    <dgm:cxn modelId="{E7D94E81-803F-4B1D-B199-17D3E2C27095}" type="presParOf" srcId="{30C5E0BA-9F88-42A0-AF2E-19870681254D}" destId="{A6C0D205-4B38-4272-9C35-421E3FFAA907}" srcOrd="2" destOrd="0" presId="urn:microsoft.com/office/officeart/2005/8/layout/cycle7"/>
    <dgm:cxn modelId="{C692E916-FB5A-4C44-AEAD-173989977829}" type="presParOf" srcId="{30C5E0BA-9F88-42A0-AF2E-19870681254D}" destId="{CED87B40-1F0F-472A-8217-8649BFDA844E}" srcOrd="3" destOrd="0" presId="urn:microsoft.com/office/officeart/2005/8/layout/cycle7"/>
    <dgm:cxn modelId="{5850B8A9-DD20-4469-ABFB-CCE8C44407AC}" type="presParOf" srcId="{CED87B40-1F0F-472A-8217-8649BFDA844E}" destId="{A18BCDDD-15EE-49FF-AB1F-38EE83E5DA58}" srcOrd="0" destOrd="0" presId="urn:microsoft.com/office/officeart/2005/8/layout/cycle7"/>
    <dgm:cxn modelId="{3C4368D2-FD56-4FE0-98E9-3187D7D8F5E3}" type="presParOf" srcId="{30C5E0BA-9F88-42A0-AF2E-19870681254D}" destId="{22123D1A-901A-4DAA-8294-D15434430494}" srcOrd="4" destOrd="0" presId="urn:microsoft.com/office/officeart/2005/8/layout/cycle7"/>
    <dgm:cxn modelId="{731998C5-CBF2-4A69-96AB-9CBBD023689E}" type="presParOf" srcId="{30C5E0BA-9F88-42A0-AF2E-19870681254D}" destId="{14DE4015-4A66-4706-A596-206C418BBFBC}" srcOrd="5" destOrd="0" presId="urn:microsoft.com/office/officeart/2005/8/layout/cycle7"/>
    <dgm:cxn modelId="{1689E990-3D79-49FF-A2C0-D261AB8C9E49}" type="presParOf" srcId="{14DE4015-4A66-4706-A596-206C418BBFBC}" destId="{342F5567-589F-4F1C-8E11-ADC5532B9806}" srcOrd="0" destOrd="0" presId="urn:microsoft.com/office/officeart/2005/8/layout/cycle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0D9ABF-B90D-402A-A670-801161C63B62}">
      <dsp:nvSpPr>
        <dsp:cNvPr id="0" name=""/>
        <dsp:cNvSpPr/>
      </dsp:nvSpPr>
      <dsp:spPr>
        <a:xfrm>
          <a:off x="564709" y="2811"/>
          <a:ext cx="3318756" cy="1659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Errores que comenten los niños al nombrar los números. </a:t>
          </a:r>
          <a:endParaRPr lang="es-MX" sz="2800" kern="1200" dirty="0"/>
        </a:p>
      </dsp:txBody>
      <dsp:txXfrm>
        <a:off x="564709" y="2811"/>
        <a:ext cx="3318756" cy="1659378"/>
      </dsp:txXfrm>
    </dsp:sp>
    <dsp:sp modelId="{10B0742F-9D76-43D8-9100-F1108E088051}">
      <dsp:nvSpPr>
        <dsp:cNvPr id="0" name=""/>
        <dsp:cNvSpPr/>
      </dsp:nvSpPr>
      <dsp:spPr>
        <a:xfrm>
          <a:off x="896585" y="1662189"/>
          <a:ext cx="331875" cy="1244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533"/>
              </a:lnTo>
              <a:lnTo>
                <a:pt x="331875" y="1244533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C96F3-1E65-4126-8641-4EDA80B3400A}">
      <dsp:nvSpPr>
        <dsp:cNvPr id="0" name=""/>
        <dsp:cNvSpPr/>
      </dsp:nvSpPr>
      <dsp:spPr>
        <a:xfrm>
          <a:off x="1228461" y="2077034"/>
          <a:ext cx="2655005" cy="165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Dentro de la decena: diez, dieciuno, diecidos, diecitres…</a:t>
          </a:r>
          <a:endParaRPr lang="es-MX" sz="2100" kern="1200" dirty="0"/>
        </a:p>
      </dsp:txBody>
      <dsp:txXfrm>
        <a:off x="1228461" y="2077034"/>
        <a:ext cx="2655005" cy="1659378"/>
      </dsp:txXfrm>
    </dsp:sp>
    <dsp:sp modelId="{46893FC0-269F-4607-82C5-1D0697D0EEDA}">
      <dsp:nvSpPr>
        <dsp:cNvPr id="0" name=""/>
        <dsp:cNvSpPr/>
      </dsp:nvSpPr>
      <dsp:spPr>
        <a:xfrm>
          <a:off x="896585" y="1662189"/>
          <a:ext cx="331875" cy="331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8756"/>
              </a:lnTo>
              <a:lnTo>
                <a:pt x="331875" y="331875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20D85-44EE-4EBD-8C7F-B360C0701A06}">
      <dsp:nvSpPr>
        <dsp:cNvPr id="0" name=""/>
        <dsp:cNvSpPr/>
      </dsp:nvSpPr>
      <dsp:spPr>
        <a:xfrm>
          <a:off x="1228461" y="4151257"/>
          <a:ext cx="2655005" cy="165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Cambio de las decenas: diecinueve, veinte, veintiuno… veintinueve, veinte…</a:t>
          </a:r>
          <a:endParaRPr lang="es-MX" sz="2100" kern="1200" dirty="0"/>
        </a:p>
      </dsp:txBody>
      <dsp:txXfrm>
        <a:off x="1228461" y="4151257"/>
        <a:ext cx="2655005" cy="16593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31B4DB-3601-4A8D-B6CB-21B46181248C}">
      <dsp:nvSpPr>
        <dsp:cNvPr id="0" name=""/>
        <dsp:cNvSpPr/>
      </dsp:nvSpPr>
      <dsp:spPr>
        <a:xfrm>
          <a:off x="1143003" y="955331"/>
          <a:ext cx="2286024" cy="1231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rgbClr val="FFFFFF"/>
              </a:solidFill>
            </a:rPr>
            <a:t>Intervención del docente</a:t>
          </a:r>
          <a:endParaRPr lang="es-MX" sz="1900" kern="1200" dirty="0">
            <a:solidFill>
              <a:srgbClr val="FFFFFF"/>
            </a:solidFill>
          </a:endParaRPr>
        </a:p>
      </dsp:txBody>
      <dsp:txXfrm>
        <a:off x="1143003" y="955331"/>
        <a:ext cx="2286024" cy="1231019"/>
      </dsp:txXfrm>
    </dsp:sp>
    <dsp:sp modelId="{7A310829-CDD4-46F6-B2EE-A6B19E96FE1F}">
      <dsp:nvSpPr>
        <dsp:cNvPr id="0" name=""/>
        <dsp:cNvSpPr/>
      </dsp:nvSpPr>
      <dsp:spPr>
        <a:xfrm rot="3600000">
          <a:off x="2481385" y="2536147"/>
          <a:ext cx="898030" cy="3016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 rot="3600000">
        <a:off x="2481385" y="2536147"/>
        <a:ext cx="898030" cy="301602"/>
      </dsp:txXfrm>
    </dsp:sp>
    <dsp:sp modelId="{A6C0D205-4B38-4272-9C35-421E3FFAA907}">
      <dsp:nvSpPr>
        <dsp:cNvPr id="0" name=""/>
        <dsp:cNvSpPr/>
      </dsp:nvSpPr>
      <dsp:spPr>
        <a:xfrm>
          <a:off x="2847284" y="3187546"/>
          <a:ext cx="1723441" cy="1695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rgbClr val="FFFFFF"/>
              </a:solidFill>
            </a:rPr>
            <a:t>Remitirlos a un portador numérico</a:t>
          </a:r>
          <a:endParaRPr lang="es-MX" sz="1800" kern="1200" dirty="0">
            <a:solidFill>
              <a:srgbClr val="FFFFFF"/>
            </a:solidFill>
          </a:endParaRPr>
        </a:p>
      </dsp:txBody>
      <dsp:txXfrm>
        <a:off x="2847284" y="3187546"/>
        <a:ext cx="1723441" cy="1695970"/>
      </dsp:txXfrm>
    </dsp:sp>
    <dsp:sp modelId="{CED87B40-1F0F-472A-8217-8649BFDA844E}">
      <dsp:nvSpPr>
        <dsp:cNvPr id="0" name=""/>
        <dsp:cNvSpPr/>
      </dsp:nvSpPr>
      <dsp:spPr>
        <a:xfrm rot="10800000">
          <a:off x="1837000" y="3884730"/>
          <a:ext cx="898030" cy="3016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 rot="10800000">
        <a:off x="1837000" y="3884730"/>
        <a:ext cx="898030" cy="301602"/>
      </dsp:txXfrm>
    </dsp:sp>
    <dsp:sp modelId="{22123D1A-901A-4DAA-8294-D15434430494}">
      <dsp:nvSpPr>
        <dsp:cNvPr id="0" name=""/>
        <dsp:cNvSpPr/>
      </dsp:nvSpPr>
      <dsp:spPr>
        <a:xfrm>
          <a:off x="1305" y="3278962"/>
          <a:ext cx="1723441" cy="1513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>
              <a:solidFill>
                <a:srgbClr val="FFFFFF"/>
              </a:solidFill>
            </a:rPr>
            <a:t>Ofrecerle directamente al niño que se lo pregunta </a:t>
          </a:r>
          <a:endParaRPr lang="es-MX" sz="1700" kern="1200" dirty="0">
            <a:solidFill>
              <a:srgbClr val="FFFFFF"/>
            </a:solidFill>
          </a:endParaRPr>
        </a:p>
      </dsp:txBody>
      <dsp:txXfrm>
        <a:off x="1305" y="3278962"/>
        <a:ext cx="1723441" cy="1513138"/>
      </dsp:txXfrm>
    </dsp:sp>
    <dsp:sp modelId="{14DE4015-4A66-4706-A596-206C418BBFBC}">
      <dsp:nvSpPr>
        <dsp:cNvPr id="0" name=""/>
        <dsp:cNvSpPr/>
      </dsp:nvSpPr>
      <dsp:spPr>
        <a:xfrm rot="18000000">
          <a:off x="1166226" y="2581855"/>
          <a:ext cx="898030" cy="3016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 rot="18000000">
        <a:off x="1166226" y="2581855"/>
        <a:ext cx="898030" cy="301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6F200E0-75FA-4159-9DE8-6FBAE7976C8F}" type="datetimeFigureOut">
              <a:rPr lang="es-MX" smtClean="0"/>
              <a:pPr/>
              <a:t>12/06/2010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7B7D7C-D7E1-488E-866E-D0012A9137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Emilia Quaranta 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serie numérica oral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428604"/>
            <a:ext cx="8429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accent4">
                    <a:lumMod val="75000"/>
                  </a:schemeClr>
                </a:solidFill>
              </a:rPr>
              <a:t>Decir la serie numérica y contar objetos, una primera distinción</a:t>
            </a:r>
          </a:p>
          <a:p>
            <a:endParaRPr lang="es-ES_tradnl" sz="2000" dirty="0"/>
          </a:p>
          <a:p>
            <a:r>
              <a:rPr lang="es-ES_tradnl" sz="2000" dirty="0" smtClean="0"/>
              <a:t>Contar es una actividad realizada por todas las culturas para diferenciar e identificar cantidades</a:t>
            </a:r>
          </a:p>
          <a:p>
            <a:r>
              <a:rPr lang="es-ES_tradnl" sz="2000" dirty="0" smtClean="0"/>
              <a:t>Los números utilizados no son universales</a:t>
            </a:r>
          </a:p>
          <a:p>
            <a:r>
              <a:rPr lang="es-ES_tradnl" sz="2000" dirty="0" smtClean="0"/>
              <a:t>Las tarea vinculadas al conteo no demandan ningún esfuerzo a la mayoría de los adultos, su adquisición por parte de los niños pequeños es un proceso lento y presenta sus complejidades.</a:t>
            </a:r>
          </a:p>
          <a:p>
            <a:r>
              <a:rPr lang="es-ES_tradnl" sz="2000" dirty="0" smtClean="0"/>
              <a:t>Para contar los niños deben aprender: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La serie numérica de su propia cultura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Como utilizar dicha serie para ponerla en correspondencia con los objetos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Estrategias para diferenciar los objetos ya contados de los que quedan por contar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El significado cardinal del conteo, es decir que el ultimo numero mencionado en el conteo remite a cuentos hay en toda la coleccione contada</a:t>
            </a:r>
            <a:endParaRPr lang="es-ES_tradn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1500174"/>
            <a:ext cx="8858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La adquisición de estos conocimientos se inicia alrededor delos 2 años y se ira desarrollando progresivamente hasta alrededor de los 8 años.</a:t>
            </a:r>
          </a:p>
          <a:p>
            <a:r>
              <a:rPr lang="es-ES_tradnl" sz="2400" dirty="0" smtClean="0"/>
              <a:t>Conviene diferenciar entre recitar y contar</a:t>
            </a:r>
          </a:p>
          <a:p>
            <a:pPr>
              <a:buFont typeface="Arial" pitchFamily="34" charset="0"/>
              <a:buChar char="•"/>
            </a:pPr>
            <a:r>
              <a:rPr lang="es-ES_tradnl" sz="2400" dirty="0" smtClean="0"/>
              <a:t>Recitar </a:t>
            </a:r>
            <a:r>
              <a:rPr lang="es-ES_tradnl" sz="2400" dirty="0"/>
              <a:t>l</a:t>
            </a:r>
            <a:r>
              <a:rPr lang="es-ES_tradnl" sz="2400" dirty="0" smtClean="0"/>
              <a:t>a serie numérica ora l implica decir la serie de los números fuera de una situación de enumeración</a:t>
            </a:r>
          </a:p>
          <a:p>
            <a:pPr>
              <a:buFont typeface="Arial" pitchFamily="34" charset="0"/>
              <a:buChar char="•"/>
            </a:pPr>
            <a:r>
              <a:rPr lang="es-ES_tradnl" sz="2400" dirty="0" smtClean="0"/>
              <a:t>Contar: Es utilizar la serie en una situación de enumeración, esto es, donde se establezca una correspondencia termino a termino entre los nombres de los números y los elementos a contar, como un procedimiento que permite cuantificar una colección</a:t>
            </a:r>
            <a:endParaRPr lang="es-ES_tradnl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9732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Reflexión acerca de los recitados numéricos producidos durante el juego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Uno de los principales conocimientos numéricos que los adultos reconocemos en los niños pequeños consiste en el recitado de una porción mas o menos extendida de la serie de los números. </a:t>
            </a:r>
          </a:p>
          <a:p>
            <a:r>
              <a:rPr lang="es-MX" dirty="0" smtClean="0"/>
              <a:t>Al enfrentarse con este tipo de practicas, los niños comienzan a buscar coherencia dentro de su organización y poco a poco, van descubriendo regularidades propias de la numeración hablada.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695824" y="214290"/>
          <a:ext cx="4448176" cy="5813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"/>
          <p:cNvSpPr/>
          <p:nvPr/>
        </p:nvSpPr>
        <p:spPr>
          <a:xfrm>
            <a:off x="214282" y="1428736"/>
            <a:ext cx="50006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La extensión varia de niño a niño y avanza progresivamente.</a:t>
            </a:r>
            <a:br>
              <a:rPr lang="es-MX" sz="2000" dirty="0" smtClean="0"/>
            </a:br>
            <a:r>
              <a:rPr lang="es-MX" sz="2000" dirty="0" smtClean="0"/>
              <a:t>En el ejemplo no respeta la reiteración de la secuencia del 1 al 9 dentro de cada decena y repite números, menciona varios de los ´´veinte´´ seguidos por tal razón a descubierto que se dicen varios números de la misma clase seguidos.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>Con estos errores ha descubierto una regularidad de nuestro sistema que después de cada decena, se nombra a la decena con las unidades siguiendo el orden de esta ultimas. </a:t>
            </a:r>
            <a:endParaRPr lang="es-MX" sz="2000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572000" y="3357562"/>
            <a:ext cx="1357322" cy="12858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85720" y="357166"/>
            <a:ext cx="4143404" cy="9233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ysClr val="windowText" lastClr="000000"/>
                </a:solidFill>
              </a:rPr>
              <a:t>Muestran que el aprendizaje no es solo un proceso de imitación sino de atribución de significado</a:t>
            </a:r>
            <a:endParaRPr lang="es-MX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03317"/>
            <a:ext cx="8229600" cy="5197517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Los errores que los niños cometen son el resultado de una búsqueda de significado.</a:t>
            </a:r>
          </a:p>
          <a:p>
            <a:r>
              <a:rPr lang="es-MX" dirty="0" smtClean="0"/>
              <a:t>Aprendiendo su lengua materna, los niños no se limitan a imitar lo que han escuchado.</a:t>
            </a:r>
          </a:p>
          <a:p>
            <a:r>
              <a:rPr lang="es-MX" dirty="0" smtClean="0"/>
              <a:t>El jardín debe proporcionar oportunidades nuevas a todos para que se involucren en situaciones en donde se relacionen con el número.</a:t>
            </a:r>
          </a:p>
          <a:p>
            <a:r>
              <a:rPr lang="es-MX" dirty="0" smtClean="0"/>
              <a:t>Los avances en el aprendizaje de la serie numérica oral no consisten únicamente en extender la porción de la serie que pueden nombrar convencionalmente, también se refiere a un mayor dominio en su uso.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1752" y="357166"/>
            <a:ext cx="4038600" cy="6000792"/>
          </a:xfrm>
        </p:spPr>
        <p:txBody>
          <a:bodyPr>
            <a:noAutofit/>
          </a:bodyPr>
          <a:lstStyle/>
          <a:p>
            <a:r>
              <a:rPr lang="es-MX" sz="2000" dirty="0" smtClean="0"/>
              <a:t>El objetivo es promover por parte de todos alguna reflexión sobre lo realizado. Mediante esa reflexión algunos alumnos pueden hacer una referencia explicita a alguna regularidad que os interese que todo el grupo vaya descubriendo.</a:t>
            </a:r>
          </a:p>
          <a:p>
            <a:r>
              <a:rPr lang="es-MX" sz="2000" dirty="0" smtClean="0"/>
              <a:t>Las diferentes intervenciones de la docente en relación con la búsqueda de información</a:t>
            </a:r>
          </a:p>
          <a:p>
            <a:r>
              <a:rPr lang="es-MX" sz="2000" dirty="0" smtClean="0"/>
              <a:t>Insistimos en la necesidad del carácter secuencial del trabajo que proponemos a los alumnos, de dar continuidad a las situaciones, retomarlas, recuperarlas para ir avanzando dentro de ellas, para evitar caer en las tareas aisladas.</a:t>
            </a:r>
            <a:endParaRPr lang="es-MX" sz="20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286248" y="214290"/>
          <a:ext cx="4572032" cy="5838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>
                <a:latin typeface="GungsuhChe" pitchFamily="49" charset="-127"/>
                <a:ea typeface="GungsuhChe" pitchFamily="49" charset="-127"/>
              </a:rPr>
              <a:t>Intervención de docentes:</a:t>
            </a:r>
          </a:p>
        </p:txBody>
      </p:sp>
      <p:sp>
        <p:nvSpPr>
          <p:cNvPr id="205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Frente a respuestas.</a:t>
            </a:r>
            <a:r>
              <a:rPr lang="es-MX" dirty="0" smtClean="0">
                <a:solidFill>
                  <a:srgbClr val="FFFFFF"/>
                </a:solidFill>
              </a:rPr>
              <a:t> la maestra intenta mantener la búsqueda de esas respuestas  sin dar indicios de las mismas.</a:t>
            </a:r>
          </a:p>
          <a:p>
            <a:r>
              <a:rPr lang="es-MX" dirty="0" smtClean="0"/>
              <a:t>Frente a errores </a:t>
            </a:r>
            <a:r>
              <a:rPr lang="es-MX" dirty="0" smtClean="0">
                <a:solidFill>
                  <a:srgbClr val="FFFFFF"/>
                </a:solidFill>
              </a:rPr>
              <a:t>provocar confrontaciones con las opiniones de los compañeros.</a:t>
            </a:r>
          </a:p>
          <a:p>
            <a:r>
              <a:rPr lang="es-MX" dirty="0" smtClean="0"/>
              <a:t>La docente propone afirmaciones. </a:t>
            </a:r>
            <a:r>
              <a:rPr lang="es-MX" dirty="0" smtClean="0">
                <a:solidFill>
                  <a:srgbClr val="FFFFFF"/>
                </a:solidFill>
              </a:rPr>
              <a:t>También pueden ser contradictorias que lleven a discusión.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800" dirty="0" smtClean="0"/>
              <a:t>La maestra  como “Amplificador”. </a:t>
            </a:r>
            <a:r>
              <a:rPr lang="es-MX" sz="2800" dirty="0" smtClean="0">
                <a:solidFill>
                  <a:srgbClr val="FFFFFF"/>
                </a:solidFill>
              </a:rPr>
              <a:t>resalta lo afirmado, correcto o incorrecto.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800" dirty="0" smtClean="0"/>
              <a:t>Ofrece contra ejemplos. </a:t>
            </a:r>
            <a:r>
              <a:rPr lang="es-MX" sz="2800" dirty="0" smtClean="0">
                <a:solidFill>
                  <a:srgbClr val="FFFFFF"/>
                </a:solidFill>
              </a:rPr>
              <a:t>Alteraciones en el orden o con omisiones  en un recitado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800" dirty="0" smtClean="0"/>
              <a:t>La docente propone a los chicos confrontar dos recitados diferentes.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800" dirty="0" smtClean="0"/>
              <a:t>Provee información requerida.  </a:t>
            </a:r>
            <a:r>
              <a:rPr lang="es-MX" sz="2800" dirty="0" smtClean="0">
                <a:solidFill>
                  <a:srgbClr val="FFFFFF"/>
                </a:solidFill>
              </a:rPr>
              <a:t>remite alguna.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800" dirty="0" smtClean="0"/>
              <a:t>La docente focaliza determinados aspectos. </a:t>
            </a:r>
            <a:r>
              <a:rPr lang="es-MX" sz="2800" dirty="0" smtClean="0">
                <a:solidFill>
                  <a:srgbClr val="FFFFFF"/>
                </a:solidFill>
              </a:rPr>
              <a:t>supone un grado de conocimiento relativo observando diferentes aspectos particulares siendo parcial.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800" dirty="0" smtClean="0"/>
              <a:t>Muestra conclusiones y sintetiza los puntos finales.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Personalizado 10">
      <a:dk1>
        <a:srgbClr val="381750"/>
      </a:dk1>
      <a:lt1>
        <a:srgbClr val="AB73D5"/>
      </a:lt1>
      <a:dk2>
        <a:srgbClr val="542378"/>
      </a:dk2>
      <a:lt2>
        <a:srgbClr val="A5A5A5"/>
      </a:lt2>
      <a:accent1>
        <a:srgbClr val="7030A0"/>
      </a:accent1>
      <a:accent2>
        <a:srgbClr val="7030A0"/>
      </a:accent2>
      <a:accent3>
        <a:srgbClr val="542378"/>
      </a:accent3>
      <a:accent4>
        <a:srgbClr val="8C7B70"/>
      </a:accent4>
      <a:accent5>
        <a:srgbClr val="C7A2E3"/>
      </a:accent5>
      <a:accent6>
        <a:srgbClr val="D19049"/>
      </a:accent6>
      <a:hlink>
        <a:srgbClr val="C3F0FF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118</TotalTime>
  <Words>682</Words>
  <Application>Microsoft Office PowerPoint</Application>
  <PresentationFormat>Presentación en pantalla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Civil</vt:lpstr>
      <vt:lpstr>La serie numérica oral</vt:lpstr>
      <vt:lpstr>Diapositiva 2</vt:lpstr>
      <vt:lpstr>Diapositiva 3</vt:lpstr>
      <vt:lpstr>Reflexión acerca de los recitados numéricos producidos durante el juego</vt:lpstr>
      <vt:lpstr>Diapositiva 5</vt:lpstr>
      <vt:lpstr>Diapositiva 6</vt:lpstr>
      <vt:lpstr>Diapositiva 7</vt:lpstr>
      <vt:lpstr>Intervención de docentes:</vt:lpstr>
      <vt:lpstr>Diapositiva 9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serie numérica oral</dc:title>
  <dc:creator>CHANTAL ALVARADO DE LA PEÑA</dc:creator>
  <cp:lastModifiedBy>comp</cp:lastModifiedBy>
  <cp:revision>10</cp:revision>
  <dcterms:created xsi:type="dcterms:W3CDTF">2010-06-07T21:41:03Z</dcterms:created>
  <dcterms:modified xsi:type="dcterms:W3CDTF">2010-06-12T11:26:15Z</dcterms:modified>
</cp:coreProperties>
</file>