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0" r:id="rId5"/>
    <p:sldId id="261" r:id="rId6"/>
    <p:sldId id="282" r:id="rId7"/>
    <p:sldId id="274" r:id="rId8"/>
    <p:sldId id="262" r:id="rId9"/>
    <p:sldId id="267" r:id="rId10"/>
    <p:sldId id="273" r:id="rId11"/>
    <p:sldId id="268" r:id="rId12"/>
    <p:sldId id="275" r:id="rId13"/>
    <p:sldId id="278" r:id="rId14"/>
    <p:sldId id="280" r:id="rId15"/>
    <p:sldId id="281" r:id="rId16"/>
    <p:sldId id="269" r:id="rId17"/>
    <p:sldId id="271" r:id="rId18"/>
    <p:sldId id="266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26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1DD48-81A4-4098-9D37-CAE604189C49}" type="datetimeFigureOut">
              <a:rPr lang="es-MX" smtClean="0"/>
              <a:pPr/>
              <a:t>20/10/2014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187674"/>
          </a:xfrm>
        </p:spPr>
        <p:txBody>
          <a:bodyPr/>
          <a:lstStyle/>
          <a:p>
            <a:r>
              <a:rPr lang="es-MX" dirty="0" smtClean="0"/>
              <a:t>Escuela  Normal de Educación Preescolar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060848"/>
            <a:ext cx="6656784" cy="4797152"/>
          </a:xfrm>
        </p:spPr>
        <p:txBody>
          <a:bodyPr>
            <a:normAutofit fontScale="70000" lnSpcReduction="20000"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Curso:         </a:t>
            </a:r>
            <a:r>
              <a:rPr lang="es-MX" b="1" dirty="0" smtClean="0">
                <a:solidFill>
                  <a:schemeClr val="tx1"/>
                </a:solidFill>
              </a:rPr>
              <a:t>El sujeto y su formación            		docente</a:t>
            </a:r>
          </a:p>
          <a:p>
            <a:endParaRPr lang="es-MX" dirty="0" smtClean="0">
              <a:solidFill>
                <a:schemeClr val="tx1"/>
              </a:solidFill>
            </a:endParaRPr>
          </a:p>
          <a:p>
            <a:r>
              <a:rPr lang="es-MX" sz="2400" b="1" dirty="0" smtClean="0">
                <a:solidFill>
                  <a:schemeClr val="tx1"/>
                </a:solidFill>
              </a:rPr>
              <a:t>Plan 2012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Primer  semestre 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 smtClean="0">
              <a:solidFill>
                <a:schemeClr val="tx1"/>
              </a:solidFill>
            </a:endParaRPr>
          </a:p>
          <a:p>
            <a:r>
              <a:rPr lang="es-MX" dirty="0" err="1" smtClean="0">
                <a:solidFill>
                  <a:schemeClr val="tx1"/>
                </a:solidFill>
              </a:rPr>
              <a:t>Profra</a:t>
            </a:r>
            <a:r>
              <a:rPr lang="es-MX" dirty="0" smtClean="0">
                <a:solidFill>
                  <a:schemeClr val="tx1"/>
                </a:solidFill>
              </a:rPr>
              <a:t>.  Diana Isela  Prado Morales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                      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                                          19 </a:t>
            </a:r>
            <a:r>
              <a:rPr lang="es-MX" dirty="0" smtClean="0">
                <a:solidFill>
                  <a:schemeClr val="tx1"/>
                </a:solidFill>
              </a:rPr>
              <a:t>de Agosto del </a:t>
            </a:r>
            <a:r>
              <a:rPr lang="es-MX" dirty="0" smtClean="0">
                <a:solidFill>
                  <a:schemeClr val="tx1"/>
                </a:solidFill>
              </a:rPr>
              <a:t>2014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ENEP-F-C08                                                       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Vo2/122013                        </a:t>
            </a:r>
            <a:endParaRPr lang="es-MX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682625" cy="89535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74978"/>
            <a:ext cx="69227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648072"/>
          </a:xfrm>
        </p:spPr>
        <p:txBody>
          <a:bodyPr>
            <a:noAutofit/>
          </a:bodyPr>
          <a:lstStyle/>
          <a:p>
            <a:r>
              <a:rPr lang="es-MX" sz="2400" dirty="0" smtClean="0"/>
              <a:t>Competencias del  perfil  de  egreso a las  que  contribuye  el  curso</a:t>
            </a:r>
            <a:endParaRPr lang="es-MX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568952" cy="61206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sz="2500" dirty="0" smtClean="0">
                <a:solidFill>
                  <a:schemeClr val="tx1"/>
                </a:solidFill>
              </a:rPr>
              <a:t>Bloque III </a:t>
            </a:r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Miradas divergentes sobre la formación y profesión docente: Los agentes de la política educativa.</a:t>
            </a:r>
            <a:endParaRPr lang="es-MX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es-MX" sz="2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just"/>
            <a:r>
              <a:rPr 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**Asume </a:t>
            </a:r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críticamente sus responsabilidades como docente establecidas en el ámbito normativo para orientar su ejercicio profesional</a:t>
            </a:r>
            <a:r>
              <a:rPr 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0" algn="just"/>
            <a:endParaRPr lang="es-MX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just"/>
            <a:r>
              <a:rPr 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**Reconoce </a:t>
            </a:r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proceso a través del cual se ha desarrollado la profesión docente, la influencia del contexto histórico y social, los principios filosóficos y valores en los que se sustenta, para fundamentar la importancia de su función social actual</a:t>
            </a:r>
            <a:r>
              <a:rPr 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0" algn="just"/>
            <a:r>
              <a:rPr 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*Elabora </a:t>
            </a:r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propuestas de comunicación visual para exponer sus ideas tomando como base los conceptos, categorías, experiencias y testimonios relacionados con la profesión docente.</a:t>
            </a:r>
            <a:endParaRPr lang="es-MX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s-MX" sz="2100" dirty="0">
                <a:solidFill>
                  <a:schemeClr val="tx1"/>
                </a:solidFill>
              </a:rPr>
              <a:t>ENEP-F-C08                                                       </a:t>
            </a:r>
          </a:p>
          <a:p>
            <a:pPr algn="l"/>
            <a:r>
              <a:rPr lang="es-MX" sz="2100" dirty="0">
                <a:solidFill>
                  <a:schemeClr val="tx1"/>
                </a:solidFill>
              </a:rPr>
              <a:t>Vo2/122013                        </a:t>
            </a:r>
          </a:p>
          <a:p>
            <a:pPr algn="just"/>
            <a:endParaRPr lang="es-MX" sz="2500" b="1" dirty="0">
              <a:solidFill>
                <a:schemeClr val="tx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165304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944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12776"/>
          </a:xfrm>
        </p:spPr>
        <p:txBody>
          <a:bodyPr>
            <a:normAutofit fontScale="90000"/>
          </a:bodyPr>
          <a:lstStyle/>
          <a:p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>Unidad  de aprendizaje I.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ES" b="1" dirty="0" smtClean="0"/>
              <a:t>El </a:t>
            </a:r>
            <a:r>
              <a:rPr lang="es-ES" b="1" dirty="0"/>
              <a:t>Sujeto, relato autobiográfico y su elección profesional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.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489654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MX" dirty="0" smtClean="0">
                <a:solidFill>
                  <a:schemeClr val="tx1"/>
                </a:solidFill>
              </a:rPr>
              <a:t>    </a:t>
            </a:r>
            <a:endParaRPr lang="es-MX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Sujeto y trayectoria de vida</a:t>
            </a:r>
          </a:p>
          <a:p>
            <a:pPr algn="l">
              <a:buFont typeface="Arial" pitchFamily="34" charset="0"/>
              <a:buChar char="•"/>
            </a:pP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Elección profesional e identidad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narrativa</a:t>
            </a:r>
          </a:p>
          <a:p>
            <a:pPr algn="l">
              <a:buFont typeface="Arial" pitchFamily="34" charset="0"/>
              <a:buChar char="•"/>
            </a:pP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construcción social, cultural e histórica del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docente</a:t>
            </a:r>
          </a:p>
          <a:p>
            <a:pPr algn="l">
              <a:buFont typeface="Arial" pitchFamily="34" charset="0"/>
              <a:buChar char="•"/>
            </a:pP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Imaginarios y cualidades de la profesión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docente</a:t>
            </a:r>
          </a:p>
          <a:p>
            <a:pPr algn="l">
              <a:buFont typeface="Arial" pitchFamily="34" charset="0"/>
              <a:buChar char="•"/>
            </a:pP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Redes de significación en la identidad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profesional</a:t>
            </a:r>
          </a:p>
          <a:p>
            <a:pPr algn="l">
              <a:buFont typeface="Arial" pitchFamily="34" charset="0"/>
              <a:buChar char="•"/>
            </a:pPr>
            <a:endParaRPr lang="es-ES_trad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ENEP-F-C08                                                       </a:t>
            </a: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Vo2/122013                        </a:t>
            </a:r>
          </a:p>
          <a:p>
            <a:pPr algn="l">
              <a:buFont typeface="Arial" pitchFamily="34" charset="0"/>
              <a:buChar char="•"/>
            </a:pPr>
            <a:endParaRPr lang="es-MX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145" y="5445224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700808"/>
          </a:xfrm>
        </p:spPr>
        <p:txBody>
          <a:bodyPr>
            <a:normAutofit fontScale="90000"/>
          </a:bodyPr>
          <a:lstStyle/>
          <a:p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>Unidad  de aprendizaje II.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ES" sz="3200" b="1" dirty="0"/>
              <a:t>Problemática de la profesión docente: debates, dimensiones y propuestas</a:t>
            </a: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600" dirty="0" smtClean="0">
                <a:solidFill>
                  <a:schemeClr val="tx1"/>
                </a:solidFill>
              </a:rPr>
              <a:t>.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4896544"/>
          </a:xfrm>
        </p:spPr>
        <p:txBody>
          <a:bodyPr>
            <a:normAutofit fontScale="92500" lnSpcReduction="10000"/>
          </a:bodyPr>
          <a:lstStyle/>
          <a:p>
            <a:pPr algn="l"/>
            <a:endParaRPr lang="es-MX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</a:t>
            </a: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Dimensiones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sociales de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 formación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 profesión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docente</a:t>
            </a:r>
          </a:p>
          <a:p>
            <a:pPr algn="l">
              <a:buFont typeface="Arial" pitchFamily="34" charset="0"/>
              <a:buChar char="•"/>
            </a:pP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 profesionalización, la inserción al mercado laboral y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feminización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Intensidad y malestar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docente</a:t>
            </a:r>
          </a:p>
          <a:p>
            <a:pPr algn="l">
              <a:buFont typeface="Arial" pitchFamily="34" charset="0"/>
              <a:buChar char="•"/>
            </a:pP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Los nuevos retos de la profesión, sus tensiones y sus debates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</a:pPr>
            <a:endParaRPr lang="es-ES_trad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ENEP-F-C08                                                       </a:t>
            </a: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Vo2/122013                        </a:t>
            </a:r>
          </a:p>
          <a:p>
            <a:pPr algn="l">
              <a:buFont typeface="Arial" pitchFamily="34" charset="0"/>
              <a:buChar char="•"/>
            </a:pPr>
            <a:endParaRPr lang="es-MX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es-MX" dirty="0"/>
          </a:p>
          <a:p>
            <a:pPr algn="l">
              <a:buFont typeface="Arial" pitchFamily="34" charset="0"/>
              <a:buChar char="•"/>
            </a:pPr>
            <a:endParaRPr lang="es-E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endParaRPr lang="es-MX" dirty="0"/>
          </a:p>
          <a:p>
            <a:pPr algn="l">
              <a:buFont typeface="Arial" pitchFamily="34" charset="0"/>
              <a:buChar char="•"/>
            </a:pPr>
            <a:endParaRPr lang="es-MX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992813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35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12776"/>
          </a:xfrm>
        </p:spPr>
        <p:txBody>
          <a:bodyPr>
            <a:normAutofit fontScale="90000"/>
          </a:bodyPr>
          <a:lstStyle/>
          <a:p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>Unidad  de aprendizaje III.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ES" b="1" dirty="0"/>
              <a:t>M</a:t>
            </a:r>
            <a:r>
              <a:rPr lang="es-ES" sz="3200" b="1" dirty="0" smtClean="0"/>
              <a:t>iradas </a:t>
            </a:r>
            <a:r>
              <a:rPr lang="es-ES" sz="3200" b="1" dirty="0"/>
              <a:t>divergentes sobre la formación y profesión docente: Los agentes de la política educativa</a:t>
            </a:r>
            <a:r>
              <a:rPr lang="es-MX" sz="3600" dirty="0" smtClean="0">
                <a:solidFill>
                  <a:schemeClr val="tx1"/>
                </a:solidFill>
              </a:rPr>
              <a:t>.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5328592"/>
          </a:xfrm>
        </p:spPr>
        <p:txBody>
          <a:bodyPr>
            <a:normAutofit/>
          </a:bodyPr>
          <a:lstStyle/>
          <a:p>
            <a:pPr algn="l"/>
            <a:endParaRPr lang="es-MX" b="1" dirty="0" smtClean="0">
              <a:solidFill>
                <a:schemeClr val="tx1"/>
              </a:solidFill>
            </a:endParaRPr>
          </a:p>
          <a:p>
            <a:pPr lvl="0"/>
            <a:r>
              <a:rPr lang="es-ES" dirty="0" smtClean="0"/>
              <a:t>.</a:t>
            </a:r>
            <a:endParaRPr lang="es-MX" dirty="0"/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Las políticas sobre la formación docente</a:t>
            </a:r>
          </a:p>
          <a:p>
            <a:pPr lvl="0"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Concepciones académicas sobre la profesión docente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Situación actual de la formación y la profesión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docente</a:t>
            </a:r>
          </a:p>
          <a:p>
            <a:pPr lvl="0" algn="l">
              <a:buFont typeface="Arial" pitchFamily="34" charset="0"/>
              <a:buChar char="•"/>
            </a:pPr>
            <a:endParaRPr lang="es-ES_trad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ENEP-F-C08                                                       </a:t>
            </a: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Vo2/122013                        </a:t>
            </a:r>
          </a:p>
          <a:p>
            <a:pPr lvl="0" algn="l">
              <a:buFont typeface="Arial" pitchFamily="34" charset="0"/>
              <a:buChar char="•"/>
            </a:pPr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MX" dirty="0" smtClean="0">
              <a:solidFill>
                <a:schemeClr val="tx1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992813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35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688631"/>
          </a:xfrm>
        </p:spPr>
        <p:txBody>
          <a:bodyPr>
            <a:noAutofit/>
          </a:bodyPr>
          <a:lstStyle/>
          <a:p>
            <a:pPr algn="l"/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>EXAMENES </a:t>
            </a:r>
            <a:r>
              <a:rPr lang="es-MX" sz="3600" dirty="0"/>
              <a:t>INSTITUCIONALES </a:t>
            </a:r>
            <a:br>
              <a:rPr lang="es-MX" sz="3600" dirty="0"/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1er Bimestre del 6 al 8 de Octubre </a:t>
            </a:r>
            <a:br>
              <a:rPr lang="es-MX" sz="3600" dirty="0"/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2° Bimestre del 18 al 20 de Noviembre </a:t>
            </a:r>
            <a:br>
              <a:rPr lang="es-MX" sz="3600" dirty="0"/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3er Bimestre del 19 al 22 de Enero 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1800" dirty="0"/>
              <a:t>ENEP-F-C08                                                       </a:t>
            </a:r>
            <a:br>
              <a:rPr lang="es-MX" sz="1800" dirty="0"/>
            </a:br>
            <a:r>
              <a:rPr lang="es-MX" sz="1800" dirty="0"/>
              <a:t>Vo2/122013                        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/>
            </a:r>
            <a:br>
              <a:rPr lang="es-MX" sz="3600" dirty="0"/>
            </a:br>
            <a:endParaRPr lang="es-MX" sz="36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206" y="6165304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49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Autofit/>
          </a:bodyPr>
          <a:lstStyle/>
          <a:p>
            <a:pPr algn="l"/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>Entrega </a:t>
            </a:r>
            <a:r>
              <a:rPr lang="es-MX" sz="4000" dirty="0"/>
              <a:t>de evaluaciones a la institución </a:t>
            </a: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/>
              <a:t>1er Bimestre del 13 al 15 de Octubre </a:t>
            </a:r>
            <a:br>
              <a:rPr lang="es-MX" sz="3200" dirty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/>
              <a:t>2° Bimestre del 24 al 26 de Noviembre </a:t>
            </a:r>
            <a:br>
              <a:rPr lang="es-MX" sz="3200" dirty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/>
              <a:t>3er Bimestre y evaluación global del 26 al 30 de Enero </a:t>
            </a: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1800" dirty="0"/>
              <a:t>ENEP-F-C08                                                       </a:t>
            </a:r>
            <a:br>
              <a:rPr lang="es-MX" sz="1800" dirty="0"/>
            </a:br>
            <a:r>
              <a:rPr lang="es-MX" sz="1800" dirty="0"/>
              <a:t>Vo2/122013 </a:t>
            </a:r>
            <a:r>
              <a:rPr lang="es-MX" sz="1800" dirty="0" smtClean="0"/>
              <a:t/>
            </a:r>
            <a:br>
              <a:rPr lang="es-MX" sz="1800" dirty="0" smtClean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/>
              <a:t/>
            </a:r>
            <a:br>
              <a:rPr lang="es-MX" sz="3200" dirty="0"/>
            </a:br>
            <a:endParaRPr lang="es-MX" sz="32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5999902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337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597352"/>
          </a:xfrm>
        </p:spPr>
        <p:txBody>
          <a:bodyPr>
            <a:normAutofit/>
          </a:bodyPr>
          <a:lstStyle/>
          <a:p>
            <a:pPr algn="l"/>
            <a:r>
              <a:rPr lang="es-MX" dirty="0"/>
              <a:t>FECHAS DE PERIODOS DE OBSERVACIÓN 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1er periodo 3, 4 Y 5 de Noviembre 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2° periodo 3, 4 y 5 de </a:t>
            </a:r>
            <a:r>
              <a:rPr lang="es-MX" dirty="0" smtClean="0"/>
              <a:t>Diciembre</a:t>
            </a:r>
            <a:br>
              <a:rPr lang="es-MX" dirty="0" smtClean="0"/>
            </a:br>
            <a:r>
              <a:rPr lang="es-MX" sz="2000" dirty="0"/>
              <a:t>ENEP-F-C08                                                       </a:t>
            </a:r>
            <a:br>
              <a:rPr lang="es-MX" sz="2000" dirty="0"/>
            </a:br>
            <a:r>
              <a:rPr lang="es-MX" sz="2000" dirty="0"/>
              <a:t>Vo2/122013                        </a:t>
            </a:r>
            <a:br>
              <a:rPr lang="es-MX" sz="2000" dirty="0"/>
            </a:br>
            <a:r>
              <a:rPr lang="es-MX" sz="2000" dirty="0" smtClean="0"/>
              <a:t> </a:t>
            </a:r>
            <a:r>
              <a:rPr lang="es-MX" sz="2000" dirty="0"/>
              <a:t/>
            </a:r>
            <a:br>
              <a:rPr lang="es-MX" sz="2000" dirty="0"/>
            </a:br>
            <a:endParaRPr lang="es-MX" sz="2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324528" cy="6120680"/>
          </a:xfrm>
        </p:spPr>
        <p:txBody>
          <a:bodyPr>
            <a:normAutofit/>
          </a:bodyPr>
          <a:lstStyle/>
          <a:p>
            <a:pPr algn="l"/>
            <a:r>
              <a:rPr lang="es-MX" dirty="0" smtClean="0">
                <a:solidFill>
                  <a:schemeClr val="tx1"/>
                </a:solidFill>
              </a:rPr>
              <a:t>    </a:t>
            </a: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728" y="5127626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Criterios  de  evaluación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324528" cy="6120680"/>
          </a:xfrm>
        </p:spPr>
        <p:txBody>
          <a:bodyPr>
            <a:normAutofit lnSpcReduction="10000"/>
          </a:bodyPr>
          <a:lstStyle/>
          <a:p>
            <a:pPr algn="l"/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Examen institucional 30% </a:t>
            </a:r>
            <a:b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Examen parcial 10% </a:t>
            </a:r>
            <a:b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Trabajos escritos 25% </a:t>
            </a:r>
            <a:b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Portafolio 15% </a:t>
            </a:r>
            <a:b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Participaciones 10% </a:t>
            </a:r>
            <a:b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Exposiciones 10% </a:t>
            </a:r>
            <a:b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s-MX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Para acreditar el  curso se requiere una  calificación mí</a:t>
            </a:r>
            <a:r>
              <a:rPr lang="es-MX" dirty="0">
                <a:solidFill>
                  <a:schemeClr val="tx1"/>
                </a:solidFill>
              </a:rPr>
              <a:t>n</a:t>
            </a:r>
            <a:r>
              <a:rPr lang="es-MX" dirty="0" smtClean="0">
                <a:solidFill>
                  <a:schemeClr val="tx1"/>
                </a:solidFill>
              </a:rPr>
              <a:t>ima de 7  y el  85% de asistencia, puntualidad responsabilidad,  respeto, disposición, investigación  y actitud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s-MX" sz="1800" dirty="0" smtClean="0">
              <a:solidFill>
                <a:schemeClr val="tx1"/>
              </a:solidFill>
            </a:endParaRPr>
          </a:p>
          <a:p>
            <a:pPr algn="l"/>
            <a:r>
              <a:rPr lang="es-MX" sz="1800" dirty="0" smtClean="0">
                <a:solidFill>
                  <a:schemeClr val="tx1"/>
                </a:solidFill>
              </a:rPr>
              <a:t>ENEP-F-C08                                                       </a:t>
            </a:r>
            <a:endParaRPr lang="es-MX" sz="1800" dirty="0">
              <a:solidFill>
                <a:schemeClr val="tx1"/>
              </a:solidFill>
            </a:endParaRPr>
          </a:p>
          <a:p>
            <a:pPr algn="l"/>
            <a:r>
              <a:rPr lang="es-MX" sz="1800" dirty="0">
                <a:solidFill>
                  <a:schemeClr val="tx1"/>
                </a:solidFill>
              </a:rPr>
              <a:t>Vo2/122013                        </a:t>
            </a:r>
          </a:p>
          <a:p>
            <a:pPr algn="l"/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261" y="6165304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Autofit/>
          </a:bodyPr>
          <a:lstStyle/>
          <a:p>
            <a:pPr algn="l"/>
            <a:r>
              <a:rPr lang="es-MX" sz="11500" dirty="0"/>
              <a:t/>
            </a:r>
            <a:br>
              <a:rPr lang="es-MX" sz="11500" dirty="0"/>
            </a:br>
            <a:r>
              <a:rPr lang="es-MX" sz="11500" dirty="0" smtClean="0"/>
              <a:t/>
            </a:r>
            <a:br>
              <a:rPr lang="es-MX" sz="11500" dirty="0" smtClean="0"/>
            </a:br>
            <a:r>
              <a:rPr lang="es-MX" sz="11500" dirty="0"/>
              <a:t>	</a:t>
            </a:r>
            <a:r>
              <a:rPr lang="es-MX" sz="11500" dirty="0" smtClean="0"/>
              <a:t>	Gracias</a:t>
            </a:r>
            <a:r>
              <a:rPr lang="es-MX" sz="11500" dirty="0" smtClean="0"/>
              <a:t/>
            </a:r>
            <a:br>
              <a:rPr lang="es-MX" sz="11500" dirty="0" smtClean="0"/>
            </a:br>
            <a:r>
              <a:rPr lang="es-MX" sz="11500" dirty="0"/>
              <a:t/>
            </a:r>
            <a:br>
              <a:rPr lang="es-MX" sz="11500" dirty="0"/>
            </a:br>
            <a:r>
              <a:rPr lang="x-none" sz="1800" smtClean="0"/>
              <a:t>ENEP-F-C-08</a:t>
            </a:r>
            <a:r>
              <a:rPr lang="es-ES" sz="1800" dirty="0"/>
              <a:t/>
            </a:r>
            <a:br>
              <a:rPr lang="es-ES" sz="1800" dirty="0"/>
            </a:br>
            <a:r>
              <a:rPr lang="es-ES" sz="1800" dirty="0"/>
              <a:t>V0</a:t>
            </a:r>
            <a:r>
              <a:rPr lang="es-MX" sz="1800" dirty="0"/>
              <a:t>2</a:t>
            </a:r>
            <a:r>
              <a:rPr lang="es-ES" sz="1800" dirty="0"/>
              <a:t>/12201</a:t>
            </a:r>
            <a:r>
              <a:rPr lang="es-MX" sz="1800" dirty="0"/>
              <a:t>3</a:t>
            </a:r>
            <a:endParaRPr lang="es-MX" sz="18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5992813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es-MX" sz="4000" dirty="0" smtClean="0"/>
              <a:t>LICENCIATURA EN EDUCACIÓN PRESCOLAR</a:t>
            </a:r>
            <a:endParaRPr lang="es-MX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1925288"/>
            <a:ext cx="8352928" cy="4680520"/>
          </a:xfrm>
        </p:spPr>
        <p:txBody>
          <a:bodyPr>
            <a:normAutofit fontScale="92500" lnSpcReduction="20000"/>
          </a:bodyPr>
          <a:lstStyle/>
          <a:p>
            <a:r>
              <a:rPr lang="es-MX" sz="2800" dirty="0" smtClean="0">
                <a:solidFill>
                  <a:schemeClr val="tx1"/>
                </a:solidFill>
              </a:rPr>
              <a:t>PROGRAMA  DEL  CURSO</a:t>
            </a:r>
            <a:endParaRPr lang="es-MX" dirty="0" smtClean="0">
              <a:solidFill>
                <a:schemeClr val="tx1"/>
              </a:solidFill>
            </a:endParaRPr>
          </a:p>
          <a:p>
            <a:r>
              <a:rPr lang="es-MX" sz="3600" dirty="0" smtClean="0">
                <a:solidFill>
                  <a:schemeClr val="tx1"/>
                </a:solidFill>
              </a:rPr>
              <a:t>EL SUJETO Y SU FORMACIÓN DOCENTE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r>
              <a:rPr lang="es-MX" dirty="0">
                <a:solidFill>
                  <a:schemeClr val="tx1"/>
                </a:solidFill>
              </a:rPr>
              <a:t>1</a:t>
            </a:r>
            <a:r>
              <a:rPr lang="es-MX" dirty="0" smtClean="0">
                <a:solidFill>
                  <a:schemeClr val="tx1"/>
                </a:solidFill>
              </a:rPr>
              <a:t>° Semestre        4 Horas</a:t>
            </a:r>
          </a:p>
          <a:p>
            <a:endParaRPr lang="es-MX" dirty="0" smtClean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Trayecto formativo :    </a:t>
            </a:r>
            <a:r>
              <a:rPr lang="es-MX" dirty="0" smtClean="0">
                <a:solidFill>
                  <a:schemeClr val="tx1"/>
                </a:solidFill>
              </a:rPr>
              <a:t>Psicopedagógico</a:t>
            </a:r>
          </a:p>
          <a:p>
            <a:pPr algn="l"/>
            <a:endParaRPr lang="es-MX" dirty="0">
              <a:solidFill>
                <a:schemeClr val="tx1"/>
              </a:solidFill>
            </a:endParaRPr>
          </a:p>
          <a:p>
            <a:pPr algn="l"/>
            <a:r>
              <a:rPr lang="es-MX" sz="2200" dirty="0">
                <a:solidFill>
                  <a:schemeClr val="tx1"/>
                </a:solidFill>
              </a:rPr>
              <a:t>ENEP-F-C08                                                       </a:t>
            </a:r>
          </a:p>
          <a:p>
            <a:pPr algn="l"/>
            <a:r>
              <a:rPr lang="es-MX" sz="2200" dirty="0">
                <a:solidFill>
                  <a:schemeClr val="tx1"/>
                </a:solidFill>
              </a:rPr>
              <a:t>Vo2/122013                        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445224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Cursos paralelos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184576"/>
          </a:xfrm>
        </p:spPr>
        <p:txBody>
          <a:bodyPr>
            <a:normAutofit fontScale="92500" lnSpcReduction="10000"/>
          </a:bodyPr>
          <a:lstStyle/>
          <a:p>
            <a:endParaRPr lang="es-MX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Psicología del  desarrollo infantil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Historia  de  la  educación  en  México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Panorama actual de la  educación básica en  México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Pensamiento cuantitativo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Desarrollo físico y  salud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Las  TIC en la  educación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Observación y  análisis de  la  práctica  </a:t>
            </a:r>
            <a:r>
              <a:rPr lang="es-MX" dirty="0" smtClean="0">
                <a:solidFill>
                  <a:schemeClr val="tx1"/>
                </a:solidFill>
              </a:rPr>
              <a:t>educativa</a:t>
            </a:r>
            <a:endParaRPr lang="es-MX" b="1" dirty="0" smtClean="0">
              <a:solidFill>
                <a:schemeClr val="tx1"/>
              </a:solidFill>
            </a:endParaRPr>
          </a:p>
          <a:p>
            <a:pPr algn="l"/>
            <a:endParaRPr lang="es-MX" sz="1900" dirty="0" smtClean="0">
              <a:solidFill>
                <a:schemeClr val="tx1"/>
              </a:solidFill>
            </a:endParaRPr>
          </a:p>
          <a:p>
            <a:pPr algn="l"/>
            <a:r>
              <a:rPr lang="es-MX" sz="1900" dirty="0" smtClean="0">
                <a:solidFill>
                  <a:schemeClr val="tx1"/>
                </a:solidFill>
              </a:rPr>
              <a:t>ENEP-F-C08                                                       </a:t>
            </a:r>
            <a:endParaRPr lang="es-MX" sz="1900" dirty="0">
              <a:solidFill>
                <a:schemeClr val="tx1"/>
              </a:solidFill>
            </a:endParaRP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Vo2/122013                        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 smtClean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00" y="5517232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Cursos subsecuentes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836712"/>
            <a:ext cx="8748464" cy="6264696"/>
          </a:xfrm>
        </p:spPr>
        <p:txBody>
          <a:bodyPr>
            <a:normAutofit lnSpcReduction="10000"/>
          </a:bodyPr>
          <a:lstStyle/>
          <a:p>
            <a:endParaRPr lang="es-MX" dirty="0" smtClean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Planeación Educativa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Prácticas sociales del  lenguaje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Bases  </a:t>
            </a:r>
            <a:r>
              <a:rPr lang="es-MX" dirty="0">
                <a:solidFill>
                  <a:schemeClr val="tx1"/>
                </a:solidFill>
              </a:rPr>
              <a:t>psicológicas  de  aprendizaje</a:t>
            </a:r>
            <a:endParaRPr lang="es-MX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Forma espacio  y  medida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Exploración del medio natural en el  preescolar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La tecnología informática aplicada a los  centros  escolares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Observación  y análisis de  la  práctica </a:t>
            </a:r>
            <a:r>
              <a:rPr lang="es-MX" dirty="0" smtClean="0">
                <a:solidFill>
                  <a:schemeClr val="tx1"/>
                </a:solidFill>
              </a:rPr>
              <a:t>escolar</a:t>
            </a: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ENEP-F-C08                                                       </a:t>
            </a: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Vo2/122013                        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 smtClean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6093296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02568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67550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Propósito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96944" cy="5733256"/>
          </a:xfrm>
        </p:spPr>
        <p:txBody>
          <a:bodyPr>
            <a:normAutofit/>
          </a:bodyPr>
          <a:lstStyle/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Movilizar los conocimientos y experiencias previas de los estudiantes, enriquecerlos con aportes teóricos, de investigación y experienciales para arribar a un nivel de comprensión y explicación más profundo con relación a la profesión de la docencia.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/>
            <a:endParaRPr lang="es-MX" dirty="0">
              <a:solidFill>
                <a:schemeClr val="tx1"/>
              </a:solidFill>
            </a:endParaRPr>
          </a:p>
          <a:p>
            <a:pPr algn="l"/>
            <a:r>
              <a:rPr lang="es-MX" sz="1800" dirty="0">
                <a:solidFill>
                  <a:schemeClr val="tx1"/>
                </a:solidFill>
              </a:rPr>
              <a:t>ENEP-F-C08                                                       </a:t>
            </a:r>
          </a:p>
          <a:p>
            <a:pPr algn="l"/>
            <a:r>
              <a:rPr lang="es-MX" sz="1800" dirty="0">
                <a:solidFill>
                  <a:schemeClr val="tx1"/>
                </a:solidFill>
              </a:rPr>
              <a:t>Vo2/122013                        </a:t>
            </a:r>
          </a:p>
          <a:p>
            <a:pPr algn="l"/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92813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620688"/>
          </a:xfrm>
        </p:spPr>
        <p:txBody>
          <a:bodyPr>
            <a:noAutofit/>
          </a:bodyPr>
          <a:lstStyle/>
          <a:p>
            <a:r>
              <a:rPr lang="es-MX" sz="3600" dirty="0" smtClean="0"/>
              <a:t>COMPETENCIAS PROFEIONALES A LAS QUE CONTRIBUYE EL CURSO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764704"/>
            <a:ext cx="8892480" cy="6093296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endParaRPr lang="es-MX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   </a:t>
            </a:r>
            <a:r>
              <a:rPr lang="es-MX" sz="3800" dirty="0" smtClean="0">
                <a:solidFill>
                  <a:schemeClr val="tx1"/>
                </a:solidFill>
              </a:rPr>
              <a:t>Actúa de manera ética ante la diversidad de situaciones que se presentan en la práctica profesional</a:t>
            </a:r>
          </a:p>
          <a:p>
            <a:pPr algn="l"/>
            <a:endParaRPr lang="es-MX" sz="3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sz="3800" dirty="0" smtClean="0">
                <a:solidFill>
                  <a:schemeClr val="tx1"/>
                </a:solidFill>
              </a:rPr>
              <a:t>Utiliza recursos de la investigación educativa para enriquecer la práctica docente, expresando su interés por la ciencia y la propia investigación.</a:t>
            </a:r>
          </a:p>
          <a:p>
            <a:pPr algn="l"/>
            <a:endParaRPr lang="es-MX" sz="3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sz="3800" dirty="0" smtClean="0">
                <a:solidFill>
                  <a:schemeClr val="tx1"/>
                </a:solidFill>
              </a:rPr>
              <a:t>Usa las TIC como herramienta de enseñanza y aprendizaje  </a:t>
            </a:r>
          </a:p>
          <a:p>
            <a:pPr algn="l"/>
            <a:endParaRPr lang="es-MX" sz="3800" dirty="0">
              <a:solidFill>
                <a:schemeClr val="tx1"/>
              </a:solidFill>
            </a:endParaRPr>
          </a:p>
          <a:p>
            <a:pPr algn="l"/>
            <a:r>
              <a:rPr lang="es-MX" sz="2300" dirty="0" smtClean="0">
                <a:solidFill>
                  <a:schemeClr val="tx1"/>
                </a:solidFill>
              </a:rPr>
              <a:t>ENEP-F-C08                                                       </a:t>
            </a:r>
            <a:endParaRPr lang="es-MX" sz="2300" dirty="0">
              <a:solidFill>
                <a:schemeClr val="tx1"/>
              </a:solidFill>
            </a:endParaRPr>
          </a:p>
          <a:p>
            <a:pPr algn="l"/>
            <a:r>
              <a:rPr lang="es-MX" sz="2300" dirty="0">
                <a:solidFill>
                  <a:schemeClr val="tx1"/>
                </a:solidFill>
              </a:rPr>
              <a:t>Vo2/122013                        </a:t>
            </a:r>
          </a:p>
          <a:p>
            <a:pPr algn="l"/>
            <a:endParaRPr lang="es-MX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992813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42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620688"/>
          </a:xfrm>
        </p:spPr>
        <p:txBody>
          <a:bodyPr>
            <a:noAutofit/>
          </a:bodyPr>
          <a:lstStyle/>
          <a:p>
            <a:r>
              <a:rPr lang="es-MX" sz="3600" dirty="0" smtClean="0"/>
              <a:t>Estructura  del curso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764704"/>
            <a:ext cx="8892480" cy="6093296"/>
          </a:xfrm>
        </p:spPr>
        <p:txBody>
          <a:bodyPr>
            <a:normAutofit fontScale="3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   </a:t>
            </a:r>
            <a:r>
              <a:rPr lang="es-MX" sz="10000" dirty="0" smtClean="0">
                <a:solidFill>
                  <a:schemeClr val="tx1"/>
                </a:solidFill>
              </a:rPr>
              <a:t>Está </a:t>
            </a:r>
            <a:r>
              <a:rPr lang="es-MX" sz="10000" dirty="0">
                <a:solidFill>
                  <a:schemeClr val="tx1"/>
                </a:solidFill>
              </a:rPr>
              <a:t>organizado </a:t>
            </a:r>
            <a:r>
              <a:rPr lang="es-MX" sz="10000" dirty="0" smtClean="0">
                <a:solidFill>
                  <a:schemeClr val="tx1"/>
                </a:solidFill>
              </a:rPr>
              <a:t> </a:t>
            </a:r>
            <a:r>
              <a:rPr lang="es-MX" sz="10000" dirty="0">
                <a:solidFill>
                  <a:schemeClr val="tx1"/>
                </a:solidFill>
              </a:rPr>
              <a:t>en tres unidades</a:t>
            </a:r>
            <a:r>
              <a:rPr lang="es-MX" sz="100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</a:pPr>
            <a:endParaRPr lang="es-MX" sz="3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MX" sz="3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MX" sz="3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MX" sz="3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MX" sz="38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MX" sz="3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MX" sz="3800" dirty="0">
              <a:solidFill>
                <a:schemeClr val="tx1"/>
              </a:solidFill>
            </a:endParaRPr>
          </a:p>
          <a:p>
            <a:pPr algn="l"/>
            <a:endParaRPr lang="es-MX" sz="2000" dirty="0" smtClean="0">
              <a:solidFill>
                <a:schemeClr val="tx1"/>
              </a:solidFill>
            </a:endParaRPr>
          </a:p>
          <a:p>
            <a:pPr algn="l"/>
            <a:endParaRPr lang="es-MX" sz="2000" dirty="0">
              <a:solidFill>
                <a:schemeClr val="tx1"/>
              </a:solidFill>
            </a:endParaRPr>
          </a:p>
          <a:p>
            <a:pPr algn="l"/>
            <a:endParaRPr lang="es-MX" sz="2000" dirty="0" smtClean="0">
              <a:solidFill>
                <a:schemeClr val="tx1"/>
              </a:solidFill>
            </a:endParaRPr>
          </a:p>
          <a:p>
            <a:pPr algn="l"/>
            <a:endParaRPr lang="es-MX" sz="2000" dirty="0">
              <a:solidFill>
                <a:schemeClr val="tx1"/>
              </a:solidFill>
            </a:endParaRPr>
          </a:p>
          <a:p>
            <a:pPr algn="l"/>
            <a:endParaRPr lang="es-MX" sz="2000" dirty="0" smtClean="0">
              <a:solidFill>
                <a:schemeClr val="tx1"/>
              </a:solidFill>
            </a:endParaRPr>
          </a:p>
          <a:p>
            <a:pPr algn="l"/>
            <a:endParaRPr lang="es-MX" sz="2000" dirty="0">
              <a:solidFill>
                <a:schemeClr val="tx1"/>
              </a:solidFill>
            </a:endParaRPr>
          </a:p>
          <a:p>
            <a:pPr algn="l"/>
            <a:endParaRPr lang="es-MX" sz="2000" dirty="0" smtClean="0">
              <a:solidFill>
                <a:schemeClr val="tx1"/>
              </a:solidFill>
            </a:endParaRPr>
          </a:p>
          <a:p>
            <a:pPr algn="l"/>
            <a:endParaRPr lang="es-MX" sz="2000" dirty="0" smtClean="0">
              <a:solidFill>
                <a:schemeClr val="tx1"/>
              </a:solidFill>
            </a:endParaRPr>
          </a:p>
          <a:p>
            <a:pPr algn="l"/>
            <a:endParaRPr lang="es-MX" sz="2000" dirty="0">
              <a:solidFill>
                <a:schemeClr val="tx1"/>
              </a:solidFill>
            </a:endParaRPr>
          </a:p>
          <a:p>
            <a:pPr algn="l"/>
            <a:endParaRPr lang="es-MX" sz="2000" dirty="0" smtClean="0">
              <a:solidFill>
                <a:schemeClr val="tx1"/>
              </a:solidFill>
            </a:endParaRPr>
          </a:p>
          <a:p>
            <a:pPr algn="l"/>
            <a:endParaRPr lang="es-MX" sz="2000" dirty="0">
              <a:solidFill>
                <a:schemeClr val="tx1"/>
              </a:solidFill>
            </a:endParaRPr>
          </a:p>
          <a:p>
            <a:pPr algn="l"/>
            <a:endParaRPr lang="es-MX" sz="2000" dirty="0" smtClean="0">
              <a:solidFill>
                <a:schemeClr val="tx1"/>
              </a:solidFill>
            </a:endParaRPr>
          </a:p>
          <a:p>
            <a:pPr algn="l"/>
            <a:endParaRPr lang="es-MX" sz="2000" dirty="0">
              <a:solidFill>
                <a:schemeClr val="tx1"/>
              </a:solidFill>
            </a:endParaRPr>
          </a:p>
          <a:p>
            <a:pPr algn="l"/>
            <a:endParaRPr lang="es-MX" sz="2000" dirty="0" smtClean="0">
              <a:solidFill>
                <a:schemeClr val="tx1"/>
              </a:solidFill>
            </a:endParaRPr>
          </a:p>
          <a:p>
            <a:pPr algn="l"/>
            <a:r>
              <a:rPr lang="es-MX" sz="4500" dirty="0" smtClean="0">
                <a:solidFill>
                  <a:schemeClr val="tx1"/>
                </a:solidFill>
              </a:rPr>
              <a:t>ENEP-F-C08                                                       </a:t>
            </a:r>
            <a:endParaRPr lang="es-MX" sz="4500" dirty="0">
              <a:solidFill>
                <a:schemeClr val="tx1"/>
              </a:solidFill>
            </a:endParaRPr>
          </a:p>
          <a:p>
            <a:pPr algn="l"/>
            <a:r>
              <a:rPr lang="es-MX" sz="4500" dirty="0">
                <a:solidFill>
                  <a:schemeClr val="tx1"/>
                </a:solidFill>
              </a:rPr>
              <a:t>Vo2/122013                        </a:t>
            </a:r>
          </a:p>
          <a:p>
            <a:pPr algn="l"/>
            <a:endParaRPr lang="es-MX" sz="1900" dirty="0" smtClean="0">
              <a:solidFill>
                <a:schemeClr val="tx1"/>
              </a:solidFill>
            </a:endParaRPr>
          </a:p>
          <a:p>
            <a:pPr algn="l"/>
            <a:endParaRPr lang="es-MX" sz="1900" dirty="0">
              <a:solidFill>
                <a:schemeClr val="tx1"/>
              </a:solidFill>
            </a:endParaRPr>
          </a:p>
          <a:p>
            <a:pPr algn="l"/>
            <a:endParaRPr lang="es-MX" sz="1900" dirty="0" smtClean="0">
              <a:solidFill>
                <a:schemeClr val="tx1"/>
              </a:solidFill>
            </a:endParaRPr>
          </a:p>
          <a:p>
            <a:pPr algn="l"/>
            <a:endParaRPr lang="es-MX" sz="1900" dirty="0">
              <a:solidFill>
                <a:schemeClr val="tx1"/>
              </a:solidFill>
            </a:endParaRPr>
          </a:p>
          <a:p>
            <a:pPr algn="l"/>
            <a:endParaRPr lang="es-MX" sz="1900" dirty="0" smtClean="0">
              <a:solidFill>
                <a:schemeClr val="tx1"/>
              </a:solidFill>
            </a:endParaRPr>
          </a:p>
          <a:p>
            <a:pPr algn="l"/>
            <a:endParaRPr lang="es-MX" sz="1900" dirty="0">
              <a:solidFill>
                <a:schemeClr val="tx1"/>
              </a:solidFill>
            </a:endParaRPr>
          </a:p>
          <a:p>
            <a:pPr algn="l"/>
            <a:endParaRPr lang="es-MX" sz="1900" dirty="0" smtClean="0">
              <a:solidFill>
                <a:schemeClr val="tx1"/>
              </a:solidFill>
            </a:endParaRPr>
          </a:p>
          <a:p>
            <a:pPr algn="l"/>
            <a:endParaRPr lang="es-MX" sz="1900" dirty="0">
              <a:solidFill>
                <a:schemeClr val="tx1"/>
              </a:solidFill>
            </a:endParaRPr>
          </a:p>
          <a:p>
            <a:pPr algn="l"/>
            <a:endParaRPr lang="es-MX" sz="1900" dirty="0" smtClean="0">
              <a:solidFill>
                <a:schemeClr val="tx1"/>
              </a:solidFill>
            </a:endParaRPr>
          </a:p>
          <a:p>
            <a:pPr algn="l"/>
            <a:endParaRPr lang="es-MX" sz="1900" dirty="0">
              <a:solidFill>
                <a:schemeClr val="tx1"/>
              </a:solidFill>
            </a:endParaRPr>
          </a:p>
          <a:p>
            <a:pPr algn="l"/>
            <a:endParaRPr lang="es-MX" sz="1900" dirty="0" smtClean="0">
              <a:solidFill>
                <a:schemeClr val="tx1"/>
              </a:solidFill>
            </a:endParaRPr>
          </a:p>
          <a:p>
            <a:pPr algn="l"/>
            <a:endParaRPr lang="es-MX" sz="3800" dirty="0">
              <a:solidFill>
                <a:schemeClr val="tx1"/>
              </a:solidFill>
            </a:endParaRPr>
          </a:p>
          <a:p>
            <a:pPr algn="l"/>
            <a:r>
              <a:rPr lang="es-MX" sz="3800" dirty="0">
                <a:solidFill>
                  <a:schemeClr val="tx1"/>
                </a:solidFill>
              </a:rPr>
              <a:t> </a:t>
            </a:r>
            <a:endParaRPr lang="es-MX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149080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512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38585"/>
          </a:xfrm>
        </p:spPr>
        <p:txBody>
          <a:bodyPr>
            <a:normAutofit fontScale="90000"/>
          </a:bodyPr>
          <a:lstStyle/>
          <a:p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Estructura  del </a:t>
            </a:r>
            <a:r>
              <a:rPr lang="es-MX" sz="2800" dirty="0" smtClean="0"/>
              <a:t>curso</a:t>
            </a:r>
            <a:br>
              <a:rPr lang="es-MX" sz="2800" dirty="0" smtClean="0"/>
            </a:br>
            <a:r>
              <a:rPr lang="es-MX" sz="2800" dirty="0"/>
              <a:t>Está organizado  en tres unidades.</a:t>
            </a:r>
            <a:br>
              <a:rPr lang="es-MX" sz="2800" dirty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>Competencias del  perfil  de  egreso a las  que  contribuye  el  curso</a:t>
            </a:r>
            <a:br>
              <a:rPr lang="es-MX" sz="2800" dirty="0" smtClean="0"/>
            </a:b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892480" cy="6120680"/>
          </a:xfrm>
        </p:spPr>
        <p:txBody>
          <a:bodyPr>
            <a:normAutofit fontScale="62500" lnSpcReduction="20000"/>
          </a:bodyPr>
          <a:lstStyle/>
          <a:p>
            <a:pPr algn="just"/>
            <a:endParaRPr lang="es-ES" b="1" dirty="0" smtClean="0"/>
          </a:p>
          <a:p>
            <a:pPr algn="just"/>
            <a:endParaRPr lang="es-ES" b="1" dirty="0"/>
          </a:p>
          <a:p>
            <a:pPr algn="just"/>
            <a:r>
              <a:rPr lang="es-E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Bloque I  </a:t>
            </a:r>
            <a:r>
              <a:rPr lang="es-MX" b="1" dirty="0">
                <a:solidFill>
                  <a:schemeClr val="tx1"/>
                </a:solidFill>
              </a:rPr>
              <a:t>El Sujeto, relato autobiográfico y su elección profesional.</a:t>
            </a:r>
          </a:p>
          <a:p>
            <a:pPr algn="just"/>
            <a:endParaRPr lang="es-ES" b="1" dirty="0" smtClean="0"/>
          </a:p>
          <a:p>
            <a:pPr lvl="0" algn="just"/>
            <a:r>
              <a:rPr lang="es-E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1.- Asume </a:t>
            </a:r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críticamente sus responsabilidades como docente establecidas en el ámbito normativo para orientar su ejercicio profesional.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just"/>
            <a:endParaRPr lang="es-E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just"/>
            <a:r>
              <a:rPr lang="es-E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2.- Reconoce </a:t>
            </a:r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proceso a través del cual se ha desarrollado la profesión docente, la influencia del contexto histórico y social, los principios filosóficos y valores en los que se sustenta, para fundamentar la importancia de su función social</a:t>
            </a:r>
            <a:r>
              <a:rPr lang="es-E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0" algn="just"/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just"/>
            <a:r>
              <a:rPr lang="es-E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3.- Relaciona </a:t>
            </a:r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elección personal con las exigencias sociales, educativas, culturales e ideológicas de la profesión docente y utiliza de manera pertinente los conceptos o categorías teóricas revisadas.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es-E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E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4.- Aplica </a:t>
            </a:r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la narrativa y la producción de textos los recursos conceptuales de la profesión docente, identidad y formación </a:t>
            </a:r>
            <a:r>
              <a:rPr lang="es-E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profesional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ENEP-F-C08                                                       </a:t>
            </a:r>
            <a:endParaRPr lang="es-MX" dirty="0">
              <a:solidFill>
                <a:schemeClr val="tx1"/>
              </a:solidFill>
            </a:endParaRPr>
          </a:p>
          <a:p>
            <a:pPr algn="l"/>
            <a:r>
              <a:rPr lang="es-MX" dirty="0">
                <a:solidFill>
                  <a:schemeClr val="tx1"/>
                </a:solidFill>
              </a:rPr>
              <a:t>Vo2/122013                        </a:t>
            </a:r>
          </a:p>
          <a:p>
            <a:pPr algn="just"/>
            <a:endParaRPr lang="es-E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4" y="5805264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648072"/>
          </a:xfrm>
        </p:spPr>
        <p:txBody>
          <a:bodyPr>
            <a:noAutofit/>
          </a:bodyPr>
          <a:lstStyle/>
          <a:p>
            <a:r>
              <a:rPr lang="es-MX" sz="2400" dirty="0" smtClean="0"/>
              <a:t>Competencias del  perfil  de  egreso a las  que  contribuye  el  curso</a:t>
            </a:r>
            <a:endParaRPr lang="es-MX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568952" cy="6120680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Bloque II   </a:t>
            </a:r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Problemática </a:t>
            </a:r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la profesión docente: debates, dimensiones y propuestas</a:t>
            </a:r>
            <a:endParaRPr lang="es-MX" sz="25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MX" sz="2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es-MX" sz="2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**</a:t>
            </a:r>
            <a:r>
              <a:rPr lang="es-ES" sz="2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Asume </a:t>
            </a:r>
            <a:r>
              <a:rPr lang="es-ES" sz="2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críticamente sus responsabilidades como docente establecidas en el ámbito normativo para orientar su ejercicio profesional.</a:t>
            </a:r>
            <a:endParaRPr lang="es-MX" sz="25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es-ES" sz="25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ES" sz="2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2.- **Reconoce </a:t>
            </a:r>
            <a:r>
              <a:rPr lang="es-ES" sz="2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proceso a través del cual se ha desarrollado la profesión docente, la influencia del contexto histórico y social, los principios filosóficos y valores en los que se sustenta, para fundamentar la importancia de su función social actual.</a:t>
            </a:r>
            <a:endParaRPr lang="es-MX" sz="25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es-ES" sz="25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ES" sz="2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3.- *Identifica </a:t>
            </a:r>
            <a:r>
              <a:rPr lang="es-ES" sz="2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 utiliza los conceptos como un referente fundamental para explicar los problemas, los retos y las posibilidades de la profesión docente en el contexto actual.</a:t>
            </a:r>
            <a:endParaRPr lang="es-MX" sz="25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ENEP-F-C08                                                       </a:t>
            </a:r>
          </a:p>
          <a:p>
            <a:pPr algn="l"/>
            <a:r>
              <a:rPr lang="es-MX" sz="1900" dirty="0">
                <a:solidFill>
                  <a:schemeClr val="tx1"/>
                </a:solidFill>
              </a:rPr>
              <a:t>Vo2/122013                        </a:t>
            </a:r>
          </a:p>
          <a:p>
            <a:pPr algn="just"/>
            <a:endParaRPr lang="es-MX" sz="2500" b="1" dirty="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908" y="6165304"/>
            <a:ext cx="6953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746</Words>
  <Application>Microsoft Office PowerPoint</Application>
  <PresentationFormat>Presentación en pantalla (4:3)</PresentationFormat>
  <Paragraphs>183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Escuela  Normal de Educación Preescolar </vt:lpstr>
      <vt:lpstr>LICENCIATURA EN EDUCACIÓN PRESCOLAR</vt:lpstr>
      <vt:lpstr>Cursos paralelos</vt:lpstr>
      <vt:lpstr>Cursos subsecuentes</vt:lpstr>
      <vt:lpstr>Propósito</vt:lpstr>
      <vt:lpstr>COMPETENCIAS PROFEIONALES A LAS QUE CONTRIBUYE EL CURSO</vt:lpstr>
      <vt:lpstr>Estructura  del curso</vt:lpstr>
      <vt:lpstr> Estructura  del curso Está organizado  en tres unidades.  Competencias del  perfil  de  egreso a las  que  contribuye  el  curso </vt:lpstr>
      <vt:lpstr>Competencias del  perfil  de  egreso a las  que  contribuye  el  curso</vt:lpstr>
      <vt:lpstr>Competencias del  perfil  de  egreso a las  que  contribuye  el  curso</vt:lpstr>
      <vt:lpstr>  Unidad  de aprendizaje I. El Sujeto, relato autobiográfico y su elección profesional .</vt:lpstr>
      <vt:lpstr>  Unidad  de aprendizaje II. Problemática de la profesión docente: debates, dimensiones y propuestas  .</vt:lpstr>
      <vt:lpstr>  Unidad  de aprendizaje III. Miradas divergentes sobre la formación y profesión docente: Los agentes de la política educativa.</vt:lpstr>
      <vt:lpstr>   EXAMENES INSTITUCIONALES   1er Bimestre del 6 al 8 de Octubre   2° Bimestre del 18 al 20 de Noviembre   3er Bimestre del 19 al 22 de Enero     ENEP-F-C08                                                        Vo2/122013                          </vt:lpstr>
      <vt:lpstr>         Entrega de evaluaciones a la institución   1er Bimestre del 13 al 15 de Octubre   2° Bimestre del 24 al 26 de Noviembre   3er Bimestre y evaluación global del 26 al 30 de Enero   ENEP-F-C08                                                        Vo2/122013        </vt:lpstr>
      <vt:lpstr>FECHAS DE PERIODOS DE OBSERVACIÓN   1er periodo 3, 4 Y 5 de Noviembre   2° periodo 3, 4 y 5 de Diciembre ENEP-F-C08                                                        Vo2/122013                           </vt:lpstr>
      <vt:lpstr>Criterios  de  evaluación</vt:lpstr>
      <vt:lpstr>    Gracias  ENEP-F-C-08 V02/122013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 Normal de Educación preescolar</dc:title>
  <dc:creator>user</dc:creator>
  <cp:lastModifiedBy>MQ</cp:lastModifiedBy>
  <cp:revision>27</cp:revision>
  <dcterms:created xsi:type="dcterms:W3CDTF">2014-02-06T19:18:33Z</dcterms:created>
  <dcterms:modified xsi:type="dcterms:W3CDTF">2014-10-20T17:44:10Z</dcterms:modified>
</cp:coreProperties>
</file>