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handoutMasterIdLst>
    <p:handoutMasterId r:id="rId21"/>
  </p:handoutMasterIdLst>
  <p:sldIdLst>
    <p:sldId id="256" r:id="rId2"/>
    <p:sldId id="257" r:id="rId3"/>
    <p:sldId id="258" r:id="rId4"/>
    <p:sldId id="259" r:id="rId5"/>
    <p:sldId id="260" r:id="rId6"/>
    <p:sldId id="261" r:id="rId7"/>
    <p:sldId id="275" r:id="rId8"/>
    <p:sldId id="277" r:id="rId9"/>
    <p:sldId id="278" r:id="rId10"/>
    <p:sldId id="279" r:id="rId11"/>
    <p:sldId id="280" r:id="rId12"/>
    <p:sldId id="281" r:id="rId13"/>
    <p:sldId id="266" r:id="rId14"/>
    <p:sldId id="265" r:id="rId15"/>
    <p:sldId id="267" r:id="rId16"/>
    <p:sldId id="273" r:id="rId17"/>
    <p:sldId id="269" r:id="rId18"/>
    <p:sldId id="271" r:id="rId19"/>
    <p:sldId id="274" r:id="rId2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7" d="100"/>
          <a:sy n="127" d="100"/>
        </p:scale>
        <p:origin x="-199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E2E27E55-F24D-4AF9-94E8-87145D0DF9DC}" type="datetimeFigureOut">
              <a:rPr lang="es-MX" smtClean="0"/>
              <a:t>27/09/14</a:t>
            </a:fld>
            <a:endParaRPr lang="es-MX"/>
          </a:p>
        </p:txBody>
      </p:sp>
      <p:sp>
        <p:nvSpPr>
          <p:cNvPr id="4" name="Marcador de pie de página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685536F9-B255-47A9-9ACD-C718093475A9}" type="slidenum">
              <a:rPr lang="es-MX" smtClean="0"/>
              <a:t>‹Nr.›</a:t>
            </a:fld>
            <a:endParaRPr lang="es-MX"/>
          </a:p>
        </p:txBody>
      </p:sp>
    </p:spTree>
    <p:extLst>
      <p:ext uri="{BB962C8B-B14F-4D97-AF65-F5344CB8AC3E}">
        <p14:creationId xmlns:p14="http://schemas.microsoft.com/office/powerpoint/2010/main" val="10729557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F150D65-C64D-44FB-9152-4CC2DE0C9198}" type="datetime1">
              <a:rPr lang="en-US" smtClean="0"/>
              <a:pPr/>
              <a:t>27/09/14</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2635EB0-D091-417E-ACD5-D65E1C7D8524}" type="datetime1">
              <a:rPr lang="en-US" smtClean="0"/>
              <a:pPr/>
              <a:t>27/09/14</a:t>
            </a:fld>
            <a:endParaRPr lang="en-US"/>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CA09F9-C7D6-4C52-A7E8-5101239A0BA2}" type="datetime1">
              <a:rPr lang="en-US" smtClean="0"/>
              <a:pPr/>
              <a:t>27/09/14</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FFE64A4-35FB-42B6-9183-2C0CE0E36649}" type="datetime1">
              <a:rPr lang="en-US" smtClean="0"/>
              <a:pPr/>
              <a:t>27/09/14</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A2683B9-6ECA-47FA-93CF-B124A0FAC208}" type="datetime1">
              <a:rPr lang="en-US" smtClean="0"/>
              <a:pPr/>
              <a:t>27/09/14</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05FF66B-9476-4BB3-85E9-E01854F07F90}" type="datetime1">
              <a:rPr lang="en-US" smtClean="0"/>
              <a:pPr/>
              <a:t>27/09/14</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6B23FBD-8F7D-4F85-8085-67BFDB05CB71}" type="datetime1">
              <a:rPr lang="en-US" smtClean="0"/>
              <a:pPr/>
              <a:t>27/09/14</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65D789A-1220-4441-8676-44A034051BFD}" type="datetime1">
              <a:rPr lang="en-US" smtClean="0"/>
              <a:pPr/>
              <a:t>27/09/14</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EF98A266-E364-4B5E-98DD-432668182E1E}" type="datetime1">
              <a:rPr lang="en-US" smtClean="0"/>
              <a:pPr/>
              <a:t>27/09/14</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3F2040-9975-4642-A906-1DF87F8BE202}" type="datetime1">
              <a:rPr lang="en-US" smtClean="0"/>
              <a:pPr/>
              <a:t>27/09/14</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51E52B4A-BA08-4841-AB08-A0D822ABC34D}" type="datetime1">
              <a:rPr lang="en-US" smtClean="0"/>
              <a:pPr/>
              <a:t>27/09/14</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‹Nr.›</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D48070-6A81-47D0-9810-1540B9FEFF61}" type="datetime1">
              <a:rPr lang="en-US" smtClean="0"/>
              <a:pPr/>
              <a:t>27/09/14</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EBEB0A-9E3D-4B14-9782-E2AE3DA60D96}" type="slidenum">
              <a:rPr lang="en-US" smtClean="0"/>
              <a:pPr/>
              <a:t>‹Nr.›</a:t>
            </a:fld>
            <a:endParaRPr lang="en-US"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2939415"/>
            <a:ext cx="7543800" cy="1524000"/>
          </a:xfrm>
        </p:spPr>
        <p:txBody>
          <a:bodyPr>
            <a:normAutofit fontScale="90000"/>
          </a:bodyPr>
          <a:lstStyle/>
          <a:p>
            <a:pPr algn="ctr"/>
            <a:r>
              <a:rPr lang="es-ES" sz="5400" dirty="0" smtClean="0"/>
              <a:t>PENSAMIENTO CUANTITATIVO</a:t>
            </a:r>
            <a:endParaRPr lang="es-ES" sz="5400" dirty="0"/>
          </a:p>
        </p:txBody>
      </p:sp>
      <p:sp>
        <p:nvSpPr>
          <p:cNvPr id="3" name="Subtítulo 2"/>
          <p:cNvSpPr>
            <a:spLocks noGrp="1"/>
          </p:cNvSpPr>
          <p:nvPr>
            <p:ph type="subTitle" idx="1"/>
          </p:nvPr>
        </p:nvSpPr>
        <p:spPr>
          <a:xfrm>
            <a:off x="1043756" y="5595328"/>
            <a:ext cx="8100244" cy="1173368"/>
          </a:xfrm>
        </p:spPr>
        <p:txBody>
          <a:bodyPr>
            <a:normAutofit lnSpcReduction="10000"/>
          </a:bodyPr>
          <a:lstStyle/>
          <a:p>
            <a:r>
              <a:rPr lang="es-ES" sz="2000" b="1" dirty="0" smtClean="0">
                <a:latin typeface="Arial"/>
                <a:cs typeface="Arial"/>
              </a:rPr>
              <a:t>PROFESORA: MARIA TERESA CERDA OROCIO  </a:t>
            </a:r>
          </a:p>
          <a:p>
            <a:endParaRPr lang="es-ES" sz="2000" b="1" dirty="0">
              <a:latin typeface="Arial"/>
              <a:cs typeface="Arial"/>
            </a:endParaRPr>
          </a:p>
          <a:p>
            <a:r>
              <a:rPr lang="es-ES" sz="1100" b="1" dirty="0" smtClean="0">
                <a:latin typeface="Arial"/>
                <a:cs typeface="Arial"/>
              </a:rPr>
              <a:t>ENEP-F-ST-19</a:t>
            </a:r>
          </a:p>
          <a:p>
            <a:r>
              <a:rPr lang="es-ES" sz="1100" b="1" dirty="0" smtClean="0">
                <a:latin typeface="Arial"/>
                <a:cs typeface="Arial"/>
              </a:rPr>
              <a:t>V01/122012</a:t>
            </a:r>
            <a:r>
              <a:rPr lang="es-ES" sz="1100" b="1" dirty="0" smtClean="0">
                <a:latin typeface="Arial"/>
                <a:cs typeface="Arial"/>
              </a:rPr>
              <a:t>                  </a:t>
            </a:r>
            <a:endParaRPr lang="es-ES" sz="1100" b="1" dirty="0" smtClean="0">
              <a:latin typeface="Arial"/>
              <a:cs typeface="Arial"/>
            </a:endParaRP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3600" dirty="0" smtClean="0"/>
              <a:t>ESCUELA NORMAL DE EDUCACIÓN PREESCOLAR </a:t>
            </a:r>
            <a:endParaRPr lang="es-ES" sz="3600" dirty="0"/>
          </a:p>
        </p:txBody>
      </p:sp>
      <p:sp>
        <p:nvSpPr>
          <p:cNvPr id="5" name="4 CuadroTexto"/>
          <p:cNvSpPr txBox="1"/>
          <p:nvPr/>
        </p:nvSpPr>
        <p:spPr>
          <a:xfrm>
            <a:off x="4328160" y="5166360"/>
            <a:ext cx="2130849" cy="369332"/>
          </a:xfrm>
          <a:prstGeom prst="rect">
            <a:avLst/>
          </a:prstGeom>
          <a:noFill/>
        </p:spPr>
        <p:txBody>
          <a:bodyPr wrap="none" rtlCol="0">
            <a:spAutoFit/>
          </a:bodyPr>
          <a:lstStyle/>
          <a:p>
            <a:r>
              <a:rPr lang="es-MX" dirty="0" smtClean="0"/>
              <a:t>PRIEMER </a:t>
            </a:r>
            <a:r>
              <a:rPr lang="es-MX" dirty="0" smtClean="0"/>
              <a:t>SEMESTRE</a:t>
            </a:r>
            <a:endParaRPr lang="es-MX" dirty="0"/>
          </a:p>
        </p:txBody>
      </p:sp>
      <p:pic>
        <p:nvPicPr>
          <p:cNvPr id="102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50590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BIBLIOGRAFIA BASICA</a:t>
            </a:r>
            <a:endParaRPr lang="es-MX" dirty="0"/>
          </a:p>
        </p:txBody>
      </p:sp>
      <p:sp>
        <p:nvSpPr>
          <p:cNvPr id="3" name="2 Marcador de contenido"/>
          <p:cNvSpPr>
            <a:spLocks noGrp="1"/>
          </p:cNvSpPr>
          <p:nvPr>
            <p:ph idx="1"/>
          </p:nvPr>
        </p:nvSpPr>
        <p:spPr/>
        <p:txBody>
          <a:bodyPr>
            <a:normAutofit fontScale="77500" lnSpcReduction="20000"/>
          </a:bodyPr>
          <a:lstStyle/>
          <a:p>
            <a:r>
              <a:rPr lang="es-MX" dirty="0" err="1" smtClean="0"/>
              <a:t>Azinián</a:t>
            </a:r>
            <a:r>
              <a:rPr lang="es-MX" dirty="0"/>
              <a:t>, H. (1997). Resolución de problemas </a:t>
            </a:r>
            <a:r>
              <a:rPr lang="es-MX" dirty="0" smtClean="0"/>
              <a:t>matemáticos. Argentina</a:t>
            </a:r>
            <a:r>
              <a:rPr lang="es-MX" dirty="0"/>
              <a:t>: Novedades educativas.</a:t>
            </a:r>
          </a:p>
          <a:p>
            <a:r>
              <a:rPr lang="es-MX" dirty="0"/>
              <a:t>Ávila, A. (2008). Los decimales: más que una escritura. México: INEE</a:t>
            </a:r>
          </a:p>
          <a:p>
            <a:r>
              <a:rPr lang="es-MX" dirty="0" err="1"/>
              <a:t>Baldor</a:t>
            </a:r>
            <a:r>
              <a:rPr lang="es-MX" dirty="0"/>
              <a:t>, A. (1995). Aritmética. México: Editorial Patria.</a:t>
            </a:r>
          </a:p>
          <a:p>
            <a:r>
              <a:rPr lang="es-MX" dirty="0" err="1"/>
              <a:t>Baroody</a:t>
            </a:r>
            <a:r>
              <a:rPr lang="es-MX" dirty="0"/>
              <a:t>, A. (1990). El pensamiento matemático de los </a:t>
            </a:r>
            <a:r>
              <a:rPr lang="es-MX" dirty="0" err="1" smtClean="0"/>
              <a:t>niños.España</a:t>
            </a:r>
            <a:r>
              <a:rPr lang="es-MX" dirty="0"/>
              <a:t>: Editorial Paidós.</a:t>
            </a:r>
          </a:p>
          <a:p>
            <a:r>
              <a:rPr lang="es-MX" dirty="0" err="1"/>
              <a:t>Billstein</a:t>
            </a:r>
            <a:r>
              <a:rPr lang="es-MX" dirty="0"/>
              <a:t>, R., </a:t>
            </a:r>
            <a:r>
              <a:rPr lang="es-MX" dirty="0" err="1"/>
              <a:t>Libeskind</a:t>
            </a:r>
            <a:r>
              <a:rPr lang="es-MX" dirty="0"/>
              <a:t>, S. y </a:t>
            </a:r>
            <a:r>
              <a:rPr lang="es-MX" dirty="0" err="1"/>
              <a:t>Lott</a:t>
            </a:r>
            <a:r>
              <a:rPr lang="es-MX" dirty="0"/>
              <a:t>, J. (2008). Un enfoque de </a:t>
            </a:r>
            <a:r>
              <a:rPr lang="es-MX" dirty="0" smtClean="0"/>
              <a:t>solución de </a:t>
            </a:r>
            <a:r>
              <a:rPr lang="es-MX" dirty="0"/>
              <a:t>problemas de matemáticas para maestros de </a:t>
            </a:r>
            <a:r>
              <a:rPr lang="es-MX" dirty="0" smtClean="0"/>
              <a:t>educación básica</a:t>
            </a:r>
            <a:r>
              <a:rPr lang="es-MX" dirty="0"/>
              <a:t>. México: Manuel López Mateos (Editor).</a:t>
            </a:r>
          </a:p>
          <a:p>
            <a:r>
              <a:rPr lang="es-MX" dirty="0"/>
              <a:t>Block, D., Fuenlabrada, I., y Balbuena, H. (1994). Lo que cuentan </a:t>
            </a:r>
            <a:r>
              <a:rPr lang="es-MX" dirty="0" smtClean="0"/>
              <a:t>las cuentas </a:t>
            </a:r>
            <a:r>
              <a:rPr lang="es-MX" dirty="0"/>
              <a:t>de sumar y restar. México: SEP (Libros del Rincón).</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774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281672" cy="426402"/>
          </a:xfrm>
        </p:spPr>
        <p:txBody>
          <a:bodyPr>
            <a:normAutofit fontScale="90000"/>
          </a:bodyPr>
          <a:lstStyle/>
          <a:p>
            <a:endParaRPr lang="es-MX" dirty="0"/>
          </a:p>
        </p:txBody>
      </p:sp>
      <p:sp>
        <p:nvSpPr>
          <p:cNvPr id="3" name="2 Marcador de contenido"/>
          <p:cNvSpPr>
            <a:spLocks noGrp="1"/>
          </p:cNvSpPr>
          <p:nvPr>
            <p:ph idx="1"/>
          </p:nvPr>
        </p:nvSpPr>
        <p:spPr>
          <a:xfrm>
            <a:off x="1435608" y="1005840"/>
            <a:ext cx="7498080" cy="5486400"/>
          </a:xfrm>
        </p:spPr>
        <p:txBody>
          <a:bodyPr>
            <a:normAutofit fontScale="70000" lnSpcReduction="20000"/>
          </a:bodyPr>
          <a:lstStyle/>
          <a:p>
            <a:r>
              <a:rPr lang="es-MX" dirty="0"/>
              <a:t>Block, D., Fuenlabrada, I., y Balbuena, H. (1994a). Lo que cuentan </a:t>
            </a:r>
            <a:r>
              <a:rPr lang="es-MX" dirty="0" smtClean="0"/>
              <a:t>las cuentas </a:t>
            </a:r>
            <a:r>
              <a:rPr lang="es-MX" dirty="0"/>
              <a:t>de multiplicar y dividir. México: SEP (Libros del Rincón).</a:t>
            </a:r>
          </a:p>
          <a:p>
            <a:r>
              <a:rPr lang="es-MX" dirty="0" err="1"/>
              <a:t>Broitman</a:t>
            </a:r>
            <a:r>
              <a:rPr lang="es-MX" dirty="0"/>
              <a:t>, C. (1999). Las operaciones en el primer ciclo. </a:t>
            </a:r>
            <a:r>
              <a:rPr lang="es-MX" dirty="0" smtClean="0"/>
              <a:t>Aportes para </a:t>
            </a:r>
            <a:r>
              <a:rPr lang="es-MX" dirty="0"/>
              <a:t>el trabajo en el aula. Buenos Aires: Novedades Educativas.</a:t>
            </a:r>
          </a:p>
          <a:p>
            <a:r>
              <a:rPr lang="es-MX" dirty="0" err="1"/>
              <a:t>Bruer</a:t>
            </a:r>
            <a:r>
              <a:rPr lang="es-MX" dirty="0"/>
              <a:t>, J. (1997). Niños de preescolar y números. En Escuelas </a:t>
            </a:r>
            <a:r>
              <a:rPr lang="es-MX" dirty="0" smtClean="0"/>
              <a:t>para pensar</a:t>
            </a:r>
            <a:r>
              <a:rPr lang="es-MX" dirty="0"/>
              <a:t>. Una ciencia del aprendizaje en el aula. México: </a:t>
            </a:r>
            <a:r>
              <a:rPr lang="es-MX" dirty="0" smtClean="0"/>
              <a:t>SEP/ Cooperación </a:t>
            </a:r>
            <a:r>
              <a:rPr lang="es-MX" dirty="0"/>
              <a:t>española, Fondo mixto de cooperación científica </a:t>
            </a:r>
            <a:r>
              <a:rPr lang="es-MX" dirty="0" smtClean="0"/>
              <a:t>y  técnica </a:t>
            </a:r>
            <a:r>
              <a:rPr lang="es-MX" dirty="0"/>
              <a:t>México – España (Biblioteca del normalista), pp. 92–100.</a:t>
            </a:r>
          </a:p>
          <a:p>
            <a:r>
              <a:rPr lang="es-MX" dirty="0"/>
              <a:t>Castro, E., Rico, L. y Castro, E. (1999). Números y </a:t>
            </a:r>
            <a:r>
              <a:rPr lang="es-MX" dirty="0" smtClean="0"/>
              <a:t>operaciones. Fundamentos </a:t>
            </a:r>
            <a:r>
              <a:rPr lang="es-MX" dirty="0"/>
              <a:t>para una aritmética escolar. España: Síntesis.</a:t>
            </a:r>
          </a:p>
          <a:p>
            <a:r>
              <a:rPr lang="es-MX" dirty="0"/>
              <a:t>Cedillo, T. y Cruz, V. (2012). Del sentido numérico al </a:t>
            </a:r>
            <a:r>
              <a:rPr lang="es-MX" dirty="0" smtClean="0"/>
              <a:t>pensamiento </a:t>
            </a:r>
            <a:r>
              <a:rPr lang="es-MX" dirty="0" err="1" smtClean="0"/>
              <a:t>prealgeabraico</a:t>
            </a:r>
            <a:r>
              <a:rPr lang="es-MX" dirty="0"/>
              <a:t>. México: Pearson.</a:t>
            </a:r>
          </a:p>
          <a:p>
            <a:r>
              <a:rPr lang="es-MX" dirty="0"/>
              <a:t>Centeno, J. (1999). Números decimales. ¿por qué? ¿para </a:t>
            </a:r>
            <a:r>
              <a:rPr lang="es-MX" dirty="0" smtClean="0"/>
              <a:t>qué? España</a:t>
            </a:r>
            <a:r>
              <a:rPr lang="es-MX" dirty="0"/>
              <a:t>: Síntesis</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88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594042"/>
          </a:xfrm>
        </p:spPr>
        <p:txBody>
          <a:bodyPr>
            <a:normAutofit fontScale="90000"/>
          </a:bodyPr>
          <a:lstStyle/>
          <a:p>
            <a:endParaRPr lang="es-MX" dirty="0"/>
          </a:p>
        </p:txBody>
      </p:sp>
      <p:sp>
        <p:nvSpPr>
          <p:cNvPr id="3" name="2 Marcador de contenido"/>
          <p:cNvSpPr>
            <a:spLocks noGrp="1"/>
          </p:cNvSpPr>
          <p:nvPr>
            <p:ph idx="1"/>
          </p:nvPr>
        </p:nvSpPr>
        <p:spPr>
          <a:xfrm>
            <a:off x="1435608" y="868680"/>
            <a:ext cx="7498080" cy="5120640"/>
          </a:xfrm>
        </p:spPr>
        <p:txBody>
          <a:bodyPr>
            <a:normAutofit fontScale="62500" lnSpcReduction="20000"/>
          </a:bodyPr>
          <a:lstStyle/>
          <a:p>
            <a:r>
              <a:rPr lang="es-MX" dirty="0"/>
              <a:t>Cedillo, T., </a:t>
            </a:r>
            <a:r>
              <a:rPr lang="es-MX" dirty="0" err="1"/>
              <a:t>Isoda</a:t>
            </a:r>
            <a:r>
              <a:rPr lang="es-MX" dirty="0"/>
              <a:t>, M., </a:t>
            </a:r>
            <a:r>
              <a:rPr lang="es-MX" dirty="0" err="1"/>
              <a:t>Chalini</a:t>
            </a:r>
            <a:r>
              <a:rPr lang="es-MX" dirty="0"/>
              <a:t>, A., Cruz, V. Ramírez M.E. y Vega, E</a:t>
            </a:r>
            <a:r>
              <a:rPr lang="es-MX" dirty="0" smtClean="0"/>
              <a:t>. (</a:t>
            </a:r>
            <a:r>
              <a:rPr lang="es-MX" dirty="0"/>
              <a:t>2012). Matemáticas para la Educación Normal. Guía para </a:t>
            </a:r>
            <a:r>
              <a:rPr lang="es-MX" dirty="0" smtClean="0"/>
              <a:t>el aprendizaje </a:t>
            </a:r>
            <a:r>
              <a:rPr lang="es-MX" dirty="0"/>
              <a:t>y enseñanza de la aritmética. México: Pearson, SEP.</a:t>
            </a:r>
          </a:p>
          <a:p>
            <a:r>
              <a:rPr lang="es-MX" dirty="0"/>
              <a:t>Chamorro, M. C. (2003). Didáctica de la matemática para </a:t>
            </a:r>
            <a:r>
              <a:rPr lang="es-MX" dirty="0" smtClean="0"/>
              <a:t>educación primaria</a:t>
            </a:r>
            <a:r>
              <a:rPr lang="es-MX" dirty="0"/>
              <a:t>. Madrid: Prentice Hall.</a:t>
            </a:r>
          </a:p>
          <a:p>
            <a:r>
              <a:rPr lang="es-MX" dirty="0"/>
              <a:t>Clark, D. (2002). Evaluación constructiva en matemáticas</a:t>
            </a:r>
            <a:r>
              <a:rPr lang="es-MX" dirty="0" smtClean="0"/>
              <a:t>. Pasos </a:t>
            </a:r>
            <a:r>
              <a:rPr lang="es-MX" dirty="0"/>
              <a:t>prácticos para profesores. México: Grupo </a:t>
            </a:r>
            <a:r>
              <a:rPr lang="es-MX" dirty="0" smtClean="0"/>
              <a:t>Editorial Iberoamérica</a:t>
            </a:r>
            <a:r>
              <a:rPr lang="es-MX" dirty="0"/>
              <a:t>.</a:t>
            </a:r>
          </a:p>
          <a:p>
            <a:r>
              <a:rPr lang="es-MX" dirty="0" err="1"/>
              <a:t>D’Amore</a:t>
            </a:r>
            <a:r>
              <a:rPr lang="es-MX" dirty="0"/>
              <a:t>, B. (2006). Didáctica de la matemática. Colombia</a:t>
            </a:r>
            <a:r>
              <a:rPr lang="es-MX" dirty="0" smtClean="0"/>
              <a:t>: Magisterio</a:t>
            </a:r>
            <a:endParaRPr lang="es-MX" dirty="0"/>
          </a:p>
          <a:p>
            <a:r>
              <a:rPr lang="es-MX" dirty="0"/>
              <a:t>De la Garza Solís, G. Competencias docentes en el siglo XXI. </a:t>
            </a:r>
            <a:r>
              <a:rPr lang="es-MX" dirty="0" smtClean="0"/>
              <a:t>En Pálido </a:t>
            </a:r>
            <a:r>
              <a:rPr lang="es-MX" dirty="0"/>
              <a:t>punto de luz.</a:t>
            </a:r>
          </a:p>
          <a:p>
            <a:r>
              <a:rPr lang="es-MX" dirty="0" err="1"/>
              <a:t>Fandiño</a:t>
            </a:r>
            <a:r>
              <a:rPr lang="es-MX" dirty="0"/>
              <a:t>, M. (2009). Las fracciones aspectos conceptuales </a:t>
            </a:r>
            <a:r>
              <a:rPr lang="es-MX" dirty="0" smtClean="0"/>
              <a:t>y didácticos</a:t>
            </a:r>
            <a:r>
              <a:rPr lang="es-MX" dirty="0"/>
              <a:t>. (Capítulo 7). Colombia: Magisterio.</a:t>
            </a:r>
          </a:p>
          <a:p>
            <a:r>
              <a:rPr lang="es-MX" dirty="0" err="1"/>
              <a:t>Fandiño</a:t>
            </a:r>
            <a:r>
              <a:rPr lang="es-MX" dirty="0"/>
              <a:t>, M. (2010). Múltiples aspectos del aprendizaje de </a:t>
            </a:r>
            <a:r>
              <a:rPr lang="es-MX" dirty="0" smtClean="0"/>
              <a:t>las matemáticas</a:t>
            </a:r>
            <a:r>
              <a:rPr lang="es-MX" dirty="0"/>
              <a:t>. Colombia: Magisterio.</a:t>
            </a:r>
          </a:p>
          <a:p>
            <a:r>
              <a:rPr lang="es-MX" dirty="0"/>
              <a:t>Font, V. (2002). Una organización de los programas de </a:t>
            </a:r>
            <a:r>
              <a:rPr lang="es-MX" dirty="0" smtClean="0"/>
              <a:t>investigación en </a:t>
            </a:r>
            <a:r>
              <a:rPr lang="es-MX" dirty="0"/>
              <a:t>didáctica de las matemáticas. En Revista Ema. Colombia.</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3635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301625"/>
            <a:ext cx="6781800" cy="901700"/>
          </a:xfrm>
        </p:spPr>
        <p:txBody>
          <a:bodyPr>
            <a:normAutofit fontScale="90000"/>
          </a:bodyPr>
          <a:lstStyle/>
          <a:p>
            <a:r>
              <a:rPr lang="es-ES" sz="4400" dirty="0" smtClean="0"/>
              <a:t>ORIENTACIONES DIDÁCTICAS</a:t>
            </a:r>
            <a:endParaRPr lang="es-ES" sz="4400" dirty="0"/>
          </a:p>
        </p:txBody>
      </p:sp>
      <p:sp>
        <p:nvSpPr>
          <p:cNvPr id="3" name="Marcador de contenido 2"/>
          <p:cNvSpPr>
            <a:spLocks noGrp="1"/>
          </p:cNvSpPr>
          <p:nvPr>
            <p:ph idx="1"/>
          </p:nvPr>
        </p:nvSpPr>
        <p:spPr>
          <a:xfrm>
            <a:off x="762000" y="1555751"/>
            <a:ext cx="7543800" cy="4968874"/>
          </a:xfrm>
          <a:prstGeom prst="rect">
            <a:avLst/>
          </a:prstGeom>
        </p:spPr>
        <p:txBody>
          <a:bodyPr>
            <a:normAutofit fontScale="70000" lnSpcReduction="20000"/>
          </a:bodyPr>
          <a:lstStyle/>
          <a:p>
            <a:r>
              <a:rPr lang="es-MX" dirty="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endParaRPr lang="es-ES_tradnl" dirty="0"/>
          </a:p>
          <a:p>
            <a:r>
              <a:rPr lang="es-MX" dirty="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dirty="0"/>
          </a:p>
          <a:p>
            <a:endParaRPr lang="es-ES" dirty="0"/>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6206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25347" y="198119"/>
            <a:ext cx="8175625" cy="1076326"/>
          </a:xfrm>
        </p:spPr>
        <p:txBody>
          <a:bodyPr>
            <a:normAutofit/>
          </a:bodyPr>
          <a:lstStyle/>
          <a:p>
            <a:r>
              <a:rPr lang="es-ES" dirty="0" smtClean="0"/>
              <a:t>RASGOS DEL PERFIL DE EGRESO</a:t>
            </a:r>
            <a:endParaRPr lang="es-ES" dirty="0"/>
          </a:p>
        </p:txBody>
      </p:sp>
      <p:sp>
        <p:nvSpPr>
          <p:cNvPr id="3" name="Marcador de contenido 2"/>
          <p:cNvSpPr>
            <a:spLocks noGrp="1"/>
          </p:cNvSpPr>
          <p:nvPr>
            <p:ph idx="1"/>
          </p:nvPr>
        </p:nvSpPr>
        <p:spPr>
          <a:xfrm>
            <a:off x="762000" y="1274445"/>
            <a:ext cx="8275320" cy="5126355"/>
          </a:xfrm>
          <a:prstGeom prst="rect">
            <a:avLst/>
          </a:prstGeom>
        </p:spPr>
        <p:txBody>
          <a:bodyPr>
            <a:normAutofit fontScale="85000" lnSpcReduction="10000"/>
          </a:bodyPr>
          <a:lstStyle/>
          <a:p>
            <a:pPr lvl="0"/>
            <a:r>
              <a:rPr lang="es-MX" dirty="0"/>
              <a:t>Genera ambientes formativos para propiciar la autonomía y promover el desarrollo de conocimientos, habilidades, actitudes y valores en los alumnos.</a:t>
            </a:r>
            <a:endParaRPr lang="es-ES_tradnl" dirty="0"/>
          </a:p>
          <a:p>
            <a:pPr lvl="0"/>
            <a:r>
              <a:rPr lang="es-MX" dirty="0"/>
              <a:t>Aplica críticamente el plan y programas de estudio de la educación básica para alcanzar los propósitos educativos y contribuir al pleno desenvolvimiento de las capacidades de los alumnos del nivel escolar.</a:t>
            </a:r>
            <a:endParaRPr lang="es-ES_tradnl" dirty="0"/>
          </a:p>
          <a:p>
            <a:r>
              <a:rPr lang="es-MX" dirty="0"/>
              <a:t>Diseña planeaciones didácticas, aplicando sus conocimientos pedagógicos y disciplinares para responder a las necesidades del contexto en el marco de los planes y programas de educación básica.</a:t>
            </a:r>
            <a:r>
              <a:rPr lang="es-ES_tradnl" dirty="0"/>
              <a:t> </a:t>
            </a:r>
            <a:endParaRPr lang="es-ES" dirty="0"/>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spTree>
    <p:extLst>
      <p:ext uri="{BB962C8B-B14F-4D97-AF65-F5344CB8AC3E}">
        <p14:creationId xmlns:p14="http://schemas.microsoft.com/office/powerpoint/2010/main" val="75173847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349249"/>
            <a:ext cx="6781800" cy="981075"/>
          </a:xfrm>
        </p:spPr>
        <p:txBody>
          <a:bodyPr>
            <a:normAutofit/>
          </a:bodyPr>
          <a:lstStyle/>
          <a:p>
            <a:r>
              <a:rPr lang="es-ES" dirty="0" smtClean="0"/>
              <a:t>MATERIAS SUBCECUENTES</a:t>
            </a:r>
            <a:endParaRPr lang="es-ES" dirty="0"/>
          </a:p>
        </p:txBody>
      </p:sp>
      <p:sp>
        <p:nvSpPr>
          <p:cNvPr id="3" name="Marcador de contenido 2"/>
          <p:cNvSpPr>
            <a:spLocks noGrp="1"/>
          </p:cNvSpPr>
          <p:nvPr>
            <p:ph idx="1"/>
          </p:nvPr>
        </p:nvSpPr>
        <p:spPr>
          <a:xfrm>
            <a:off x="762000" y="2082800"/>
            <a:ext cx="7543800" cy="3886200"/>
          </a:xfrm>
          <a:prstGeom prst="rect">
            <a:avLst/>
          </a:prstGeom>
        </p:spPr>
        <p:txBody>
          <a:bodyPr>
            <a:normAutofit fontScale="92500" lnSpcReduction="10000"/>
          </a:bodyPr>
          <a:lstStyle/>
          <a:p>
            <a:r>
              <a:rPr lang="es-ES" dirty="0"/>
              <a:t>FORMA, ESPACIO Y </a:t>
            </a:r>
            <a:r>
              <a:rPr lang="es-ES" dirty="0" smtClean="0"/>
              <a:t>MEDIDA</a:t>
            </a:r>
            <a:endParaRPr lang="es-ES" dirty="0"/>
          </a:p>
          <a:p>
            <a:r>
              <a:rPr lang="es-ES" dirty="0" smtClean="0"/>
              <a:t>LAS TIC´S </a:t>
            </a:r>
            <a:r>
              <a:rPr lang="es-ES" dirty="0"/>
              <a:t>EN LA </a:t>
            </a:r>
            <a:r>
              <a:rPr lang="es-ES" dirty="0" smtClean="0"/>
              <a:t>EDUCACIÓN</a:t>
            </a:r>
            <a:endParaRPr lang="es-ES" dirty="0"/>
          </a:p>
          <a:p>
            <a:r>
              <a:rPr lang="es-ES" dirty="0" smtClean="0"/>
              <a:t>OBSERVACIÓN </a:t>
            </a:r>
            <a:r>
              <a:rPr lang="es-ES" dirty="0"/>
              <a:t>Y ANÁLISIS DE LA PRÁCTICA </a:t>
            </a:r>
            <a:r>
              <a:rPr lang="es-ES" dirty="0" smtClean="0"/>
              <a:t>ESCOLAR</a:t>
            </a:r>
            <a:endParaRPr lang="es-ES" dirty="0"/>
          </a:p>
          <a:p>
            <a:r>
              <a:rPr lang="es-ES" dirty="0" smtClean="0"/>
              <a:t>EXPLORACIÓN </a:t>
            </a:r>
            <a:r>
              <a:rPr lang="es-ES" dirty="0"/>
              <a:t>DEL MEDIO NATURAL EN EL </a:t>
            </a:r>
            <a:r>
              <a:rPr lang="es-ES" dirty="0" smtClean="0"/>
              <a:t>PREESCOLAR</a:t>
            </a:r>
            <a:endParaRPr lang="es-ES" dirty="0"/>
          </a:p>
          <a:p>
            <a:r>
              <a:rPr lang="es-ES" dirty="0" smtClean="0"/>
              <a:t>PROCESAMIENTO </a:t>
            </a:r>
            <a:r>
              <a:rPr lang="es-ES" dirty="0"/>
              <a:t>DE INFORMACIÓN ESTADÍSTICA.</a:t>
            </a:r>
            <a:endParaRPr lang="es-ES_tradnl" dirty="0"/>
          </a:p>
          <a:p>
            <a:endParaRPr lang="es-ES_tradnl" dirty="0"/>
          </a:p>
          <a:p>
            <a:endParaRPr lang="es-ES" dirty="0"/>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spTree>
    <p:extLst>
      <p:ext uri="{BB962C8B-B14F-4D97-AF65-F5344CB8AC3E}">
        <p14:creationId xmlns:p14="http://schemas.microsoft.com/office/powerpoint/2010/main" val="418980833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384" y="692696"/>
            <a:ext cx="1098256"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5" name="4 Tabla"/>
          <p:cNvGraphicFramePr>
            <a:graphicFrameLocks noGrp="1"/>
          </p:cNvGraphicFramePr>
          <p:nvPr>
            <p:extLst>
              <p:ext uri="{D42A27DB-BD31-4B8C-83A1-F6EECF244321}">
                <p14:modId xmlns:p14="http://schemas.microsoft.com/office/powerpoint/2010/main" val="1035459623"/>
              </p:ext>
            </p:extLst>
          </p:nvPr>
        </p:nvGraphicFramePr>
        <p:xfrm>
          <a:off x="1410037" y="141762"/>
          <a:ext cx="6810192" cy="7010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51274"/>
                <a:gridCol w="851274"/>
                <a:gridCol w="851274"/>
                <a:gridCol w="851274"/>
                <a:gridCol w="851274"/>
                <a:gridCol w="851274"/>
                <a:gridCol w="851274"/>
                <a:gridCol w="851274"/>
              </a:tblGrid>
              <a:tr h="210635">
                <a:tc>
                  <a:txBody>
                    <a:bodyPr/>
                    <a:lstStyle/>
                    <a:p>
                      <a:pPr algn="ctr"/>
                      <a:r>
                        <a:rPr lang="es-MX" sz="900" dirty="0" smtClean="0">
                          <a:latin typeface="Century Gothic" pitchFamily="34" charset="0"/>
                        </a:rPr>
                        <a:t>1°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2°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3°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4°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5°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6° Semestre </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7°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8° Semestre</a:t>
                      </a:r>
                      <a:endParaRPr lang="es-MX" sz="900" dirty="0">
                        <a:latin typeface="Century Gothic" pitchFamily="34" charset="0"/>
                      </a:endParaRPr>
                    </a:p>
                  </a:txBody>
                  <a:tcPr>
                    <a:solidFill>
                      <a:schemeClr val="tx2">
                        <a:lumMod val="40000"/>
                        <a:lumOff val="60000"/>
                      </a:schemeClr>
                    </a:solidFill>
                  </a:tcPr>
                </a:tc>
              </a:tr>
              <a:tr h="674031">
                <a:tc>
                  <a:txBody>
                    <a:bodyPr/>
                    <a:lstStyle/>
                    <a:p>
                      <a:pPr algn="ctr"/>
                      <a:r>
                        <a:rPr lang="es-MX" sz="700" dirty="0" smtClean="0">
                          <a:latin typeface="Century Gothic" pitchFamily="34" charset="0"/>
                        </a:rPr>
                        <a:t>El sujeto y su formación</a:t>
                      </a:r>
                      <a:r>
                        <a:rPr lang="es-MX" sz="700" baseline="0" dirty="0" smtClean="0">
                          <a:latin typeface="Century Gothic" pitchFamily="34" charset="0"/>
                        </a:rPr>
                        <a:t> profesional como docente</a:t>
                      </a: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Planeación</a:t>
                      </a:r>
                      <a:r>
                        <a:rPr lang="es-MX" sz="700" baseline="0" dirty="0" smtClean="0">
                          <a:latin typeface="Century Gothic" pitchFamily="34" charset="0"/>
                        </a:rPr>
                        <a:t>, educativa</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a:t>
                      </a:r>
                      <a:r>
                        <a:rPr lang="es-MX" sz="700" baseline="0" dirty="0" smtClean="0">
                          <a:latin typeface="Century Gothic" pitchFamily="34" charset="0"/>
                        </a:rPr>
                        <a:t>decuación curricular</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Teoría pedagógica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Herramientas básicas para la investigación educativa</a:t>
                      </a: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Filosofía</a:t>
                      </a:r>
                      <a:r>
                        <a:rPr lang="es-MX" sz="700" baseline="0" dirty="0" smtClean="0">
                          <a:latin typeface="Century Gothic" pitchFamily="34" charset="0"/>
                        </a:rPr>
                        <a:t> de la educación </a:t>
                      </a:r>
                    </a:p>
                    <a:p>
                      <a:endParaRPr lang="es-MX" sz="700" baseline="0" dirty="0" smtClean="0">
                        <a:latin typeface="Century Gothic" pitchFamily="34" charset="0"/>
                      </a:endParaRP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kern="1200" baseline="0" dirty="0" smtClean="0">
                          <a:solidFill>
                            <a:schemeClr val="dk1"/>
                          </a:solidFill>
                          <a:latin typeface="Century Gothic" pitchFamily="34" charset="0"/>
                          <a:ea typeface="+mn-ea"/>
                          <a:cs typeface="+mn-cs"/>
                        </a:rPr>
                        <a:t>Planeación y Gestión Educativa</a:t>
                      </a:r>
                    </a:p>
                    <a:p>
                      <a:pPr algn="ctr"/>
                      <a:endParaRPr lang="es-MX" sz="700" kern="1200" baseline="0" dirty="0" smtClean="0">
                        <a:solidFill>
                          <a:schemeClr val="dk1"/>
                        </a:solidFill>
                        <a:latin typeface="Century Gothic" pitchFamily="34" charset="0"/>
                        <a:ea typeface="+mn-ea"/>
                        <a:cs typeface="+mn-cs"/>
                      </a:endParaRPr>
                    </a:p>
                    <a:p>
                      <a:pPr algn="r"/>
                      <a:endParaRPr lang="es-MX" sz="700" kern="1200" baseline="0" dirty="0" smtClean="0">
                        <a:solidFill>
                          <a:schemeClr val="dk1"/>
                        </a:solidFill>
                        <a:latin typeface="Century Gothic" pitchFamily="34" charset="0"/>
                        <a:ea typeface="+mn-ea"/>
                        <a:cs typeface="+mn-cs"/>
                      </a:endParaRPr>
                    </a:p>
                    <a:p>
                      <a:pPr algn="r"/>
                      <a:r>
                        <a:rPr lang="es-MX" sz="700" kern="1200" baseline="0" dirty="0" smtClean="0">
                          <a:solidFill>
                            <a:schemeClr val="dk1"/>
                          </a:solidFill>
                          <a:latin typeface="Century Gothic" pitchFamily="34" charset="0"/>
                          <a:ea typeface="+mn-ea"/>
                          <a:cs typeface="+mn-cs"/>
                        </a:rPr>
                        <a:t>4/4.5</a:t>
                      </a:r>
                    </a:p>
                  </a:txBody>
                  <a:tcPr>
                    <a:solidFill>
                      <a:srgbClr val="FFFF99"/>
                    </a:solidFill>
                  </a:tcPr>
                </a:tc>
                <a:tc>
                  <a:txBody>
                    <a:bodyPr/>
                    <a:lstStyle/>
                    <a:p>
                      <a:pPr algn="ctr"/>
                      <a:r>
                        <a:rPr lang="es-MX" sz="700" dirty="0" smtClean="0">
                          <a:latin typeface="Century Gothic" pitchFamily="34" charset="0"/>
                        </a:rPr>
                        <a:t>Trabajo de titulación</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4/3.6</a:t>
                      </a:r>
                      <a:endParaRPr lang="es-MX" sz="700" dirty="0">
                        <a:latin typeface="Century Gothic" pitchFamily="34" charset="0"/>
                      </a:endParaRPr>
                    </a:p>
                  </a:txBody>
                  <a:tcPr>
                    <a:solidFill>
                      <a:schemeClr val="bg1">
                        <a:lumMod val="65000"/>
                      </a:schemeClr>
                    </a:solidFill>
                  </a:tcPr>
                </a:tc>
              </a:tr>
              <a:tr h="772327">
                <a:tc>
                  <a:txBody>
                    <a:bodyPr/>
                    <a:lstStyle/>
                    <a:p>
                      <a:pPr algn="ctr"/>
                      <a:r>
                        <a:rPr lang="es-MX" sz="700" dirty="0" smtClean="0">
                          <a:latin typeface="Century Gothic" pitchFamily="34" charset="0"/>
                        </a:rPr>
                        <a:t>Psicología</a:t>
                      </a:r>
                      <a:r>
                        <a:rPr lang="es-MX" sz="700" baseline="0" dirty="0" smtClean="0">
                          <a:latin typeface="Century Gothic" pitchFamily="34" charset="0"/>
                        </a:rPr>
                        <a:t> del desarrollo infantil</a:t>
                      </a:r>
                    </a:p>
                    <a:p>
                      <a:pPr algn="ctr"/>
                      <a:r>
                        <a:rPr lang="es-MX" sz="700" baseline="0" dirty="0" smtClean="0">
                          <a:latin typeface="Century Gothic" pitchFamily="34" charset="0"/>
                        </a:rPr>
                        <a:t>(0-12 años)</a:t>
                      </a: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Bases psicológicas</a:t>
                      </a:r>
                      <a:r>
                        <a:rPr lang="es-MX" sz="700" baseline="0" dirty="0" smtClean="0">
                          <a:latin typeface="Century Gothic" pitchFamily="34" charset="0"/>
                        </a:rPr>
                        <a:t> del aprendizaje</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Ambientes de aprendizaje</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Evaluación para el</a:t>
                      </a:r>
                      <a:r>
                        <a:rPr lang="es-MX" sz="700" baseline="0" dirty="0" smtClean="0">
                          <a:latin typeface="Century Gothic" pitchFamily="34" charset="0"/>
                        </a:rPr>
                        <a:t> aprendizaje</a:t>
                      </a: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a la diversidad</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r"/>
                      <a:r>
                        <a:rPr lang="es-MX" sz="700" dirty="0" smtClean="0">
                          <a:latin typeface="Century Gothic" pitchFamily="34" charset="0"/>
                        </a:rPr>
                        <a:t>Diagnóstico e intervención</a:t>
                      </a:r>
                      <a:r>
                        <a:rPr lang="es-MX" sz="700" baseline="0" dirty="0" smtClean="0">
                          <a:latin typeface="Century Gothic" pitchFamily="34" charset="0"/>
                        </a:rPr>
                        <a:t> socioeducativa</a:t>
                      </a:r>
                    </a:p>
                    <a:p>
                      <a:endParaRPr lang="es-MX" sz="700" baseline="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educativa para la inclusión</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solidFill>
                      <a:srgbClr val="FFFF99"/>
                    </a:solidFill>
                  </a:tcPr>
                </a:tc>
                <a:tc rowSpan="7">
                  <a:txBody>
                    <a:bodyPr/>
                    <a:lstStyle/>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r>
                        <a:rPr lang="es-MX" sz="700" dirty="0" smtClean="0">
                          <a:latin typeface="Century Gothic" pitchFamily="34" charset="0"/>
                        </a:rPr>
                        <a:t>Práctica profesional</a:t>
                      </a: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20/6.4</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rgbClr val="92D050"/>
                    </a:solidFill>
                  </a:tcPr>
                </a:tc>
              </a:tr>
              <a:tr h="674031">
                <a:tc>
                  <a:txBody>
                    <a:bodyPr/>
                    <a:lstStyle/>
                    <a:p>
                      <a:pPr algn="ctr"/>
                      <a:r>
                        <a:rPr lang="es-MX" sz="700" baseline="0" dirty="0" smtClean="0">
                          <a:latin typeface="Century Gothic" pitchFamily="34" charset="0"/>
                        </a:rPr>
                        <a:t>Historia de la educación en México</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endParaRPr lang="es-MX" dirty="0"/>
                    </a:p>
                  </a:txBody>
                  <a:tcPr>
                    <a:solidFill>
                      <a:srgbClr val="DBEEF4"/>
                    </a:solidFill>
                  </a:tcPr>
                </a:tc>
                <a:tc>
                  <a:txBody>
                    <a:bodyPr/>
                    <a:lstStyle/>
                    <a:p>
                      <a:endParaRPr lang="es-MX" dirty="0"/>
                    </a:p>
                  </a:txBody>
                  <a:tcPr>
                    <a:solidFill>
                      <a:srgbClr val="DBEEF4"/>
                    </a:solidFill>
                  </a:tcPr>
                </a:tc>
                <a:tc>
                  <a:txBody>
                    <a:bodyPr/>
                    <a:lstStyle/>
                    <a:p>
                      <a:pPr algn="ctr"/>
                      <a:r>
                        <a:rPr lang="es-MX" sz="700" dirty="0" smtClean="0">
                          <a:latin typeface="Century Gothic" pitchFamily="34" charset="0"/>
                        </a:rPr>
                        <a:t>Educación histórica en el aula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histórica en diversos contextos</a:t>
                      </a: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endParaRPr lang="es-MX" dirty="0"/>
                    </a:p>
                  </a:txBody>
                  <a:tcPr>
                    <a:solidFill>
                      <a:schemeClr val="accent5">
                        <a:lumMod val="20000"/>
                        <a:lumOff val="80000"/>
                      </a:schemeClr>
                    </a:solidFill>
                  </a:tcPr>
                </a:tc>
                <a:tc>
                  <a:txBody>
                    <a:bodyPr/>
                    <a:lstStyle/>
                    <a:p>
                      <a:endParaRPr lang="es-MX" dirty="0"/>
                    </a:p>
                  </a:txBody>
                  <a:tcPr>
                    <a:lnR w="12700" cap="flat" cmpd="sng" algn="ctr">
                      <a:solidFill>
                        <a:schemeClr val="bg1"/>
                      </a:solidFill>
                      <a:prstDash val="solid"/>
                      <a:round/>
                      <a:headEnd type="none" w="med" len="med"/>
                      <a:tailEnd type="none" w="med" len="med"/>
                    </a:lnR>
                    <a:solidFill>
                      <a:schemeClr val="accent5">
                        <a:lumMod val="20000"/>
                        <a:lumOff val="80000"/>
                      </a:schemeClr>
                    </a:solidFill>
                  </a:tcPr>
                </a:tc>
                <a:tc vMerge="1">
                  <a:txBody>
                    <a:bodyPr/>
                    <a:lstStyle/>
                    <a:p>
                      <a:endParaRPr lang="es-MX"/>
                    </a:p>
                  </a:txBody>
                  <a:tcPr/>
                </a:tc>
              </a:tr>
              <a:tr h="674031">
                <a:tc>
                  <a:txBody>
                    <a:bodyPr/>
                    <a:lstStyle/>
                    <a:p>
                      <a:pPr algn="ctr"/>
                      <a:r>
                        <a:rPr lang="es-MX" sz="700" dirty="0" smtClean="0">
                          <a:latin typeface="Century Gothic" pitchFamily="34" charset="0"/>
                        </a:rPr>
                        <a:t>Panorama actual de la educación</a:t>
                      </a:r>
                      <a:r>
                        <a:rPr lang="es-MX" sz="700" baseline="0" dirty="0" smtClean="0">
                          <a:latin typeface="Century Gothic" pitchFamily="34" charset="0"/>
                        </a:rPr>
                        <a:t> básica en México</a:t>
                      </a: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Prácticas sociales del lenguaje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Desarrollo del pensamiento y lenguaje en la infancia</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Desarrollo de competencias lingüísticas</a:t>
                      </a:r>
                      <a:r>
                        <a:rPr lang="es-MX" sz="700" baseline="0" dirty="0" smtClean="0">
                          <a:latin typeface="Century Gothic" pitchFamily="34" charset="0"/>
                        </a:rPr>
                        <a:t> </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Literatura infantil y creación literaria </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El niño como sujeto social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Formación ciudadana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92D050"/>
                    </a:solidFill>
                  </a:tcPr>
                </a:tc>
              </a:tr>
              <a:tr h="772327">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Pensamiento cuantitativo</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Forma, espacio y medida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Procesamiento</a:t>
                      </a:r>
                      <a:r>
                        <a:rPr lang="es-MX" sz="700" kern="1200" baseline="0" dirty="0" smtClean="0">
                          <a:solidFill>
                            <a:schemeClr val="dk1"/>
                          </a:solidFill>
                          <a:latin typeface="Century Gothic" pitchFamily="34" charset="0"/>
                          <a:ea typeface="+mn-ea"/>
                          <a:cs typeface="+mn-cs"/>
                        </a:rPr>
                        <a:t> de información estadística</a:t>
                      </a: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física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baseline="0" dirty="0" smtClean="0">
                          <a:latin typeface="Century Gothic" pitchFamily="34" charset="0"/>
                        </a:rPr>
                        <a:t>Educación artística (Música, expresión corporal y danza)</a:t>
                      </a:r>
                    </a:p>
                    <a:p>
                      <a:pPr algn="r"/>
                      <a:r>
                        <a:rPr lang="es-MX" sz="700" baseline="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artística (Artes</a:t>
                      </a:r>
                      <a:r>
                        <a:rPr lang="es-MX" sz="700" baseline="0" dirty="0" smtClean="0">
                          <a:latin typeface="Century Gothic" pitchFamily="34" charset="0"/>
                        </a:rPr>
                        <a:t> visuales y teatro)</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Educación Geográfica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72327">
                <a:tc>
                  <a:txBody>
                    <a:bodyPr/>
                    <a:lstStyle/>
                    <a:p>
                      <a:pPr algn="ctr"/>
                      <a:r>
                        <a:rPr lang="es-MX" sz="700" kern="1200" dirty="0" smtClean="0">
                          <a:solidFill>
                            <a:schemeClr val="dk1"/>
                          </a:solidFill>
                          <a:latin typeface="Century Gothic" pitchFamily="34" charset="0"/>
                          <a:ea typeface="+mn-ea"/>
                          <a:cs typeface="+mn-cs"/>
                        </a:rPr>
                        <a:t>Desarrollo físico</a:t>
                      </a:r>
                      <a:r>
                        <a:rPr lang="es-MX" sz="700" kern="1200" baseline="0" dirty="0" smtClean="0">
                          <a:solidFill>
                            <a:schemeClr val="dk1"/>
                          </a:solidFill>
                          <a:latin typeface="Century Gothic" pitchFamily="34" charset="0"/>
                          <a:ea typeface="+mn-ea"/>
                          <a:cs typeface="+mn-cs"/>
                        </a:rPr>
                        <a:t> y </a:t>
                      </a:r>
                      <a:r>
                        <a:rPr lang="es-MX" sz="700" kern="1200" dirty="0" smtClean="0">
                          <a:solidFill>
                            <a:schemeClr val="dk1"/>
                          </a:solidFill>
                          <a:latin typeface="Century Gothic" pitchFamily="34" charset="0"/>
                          <a:ea typeface="+mn-ea"/>
                          <a:cs typeface="+mn-cs"/>
                        </a:rPr>
                        <a:t> salud</a:t>
                      </a: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Exploración de</a:t>
                      </a:r>
                      <a:r>
                        <a:rPr lang="es-MX" sz="700" baseline="0" dirty="0" smtClean="0">
                          <a:latin typeface="Century Gothic" pitchFamily="34" charset="0"/>
                        </a:rPr>
                        <a:t>l medio natural en el </a:t>
                      </a:r>
                      <a:r>
                        <a:rPr lang="es-MX" sz="700" baseline="0" dirty="0" err="1" smtClean="0">
                          <a:latin typeface="Century Gothic" pitchFamily="34" charset="0"/>
                        </a:rPr>
                        <a:t>preescolar</a:t>
                      </a:r>
                      <a:r>
                        <a:rPr lang="es-MX" sz="700" baseline="0" dirty="0" smtClean="0">
                          <a:latin typeface="Century Gothic" pitchFamily="34" charset="0"/>
                        </a:rPr>
                        <a:t> </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smtClean="0">
                        <a:latin typeface="Century Gothic" pitchFamily="34" charset="0"/>
                      </a:endParaRPr>
                    </a:p>
                  </a:txBody>
                  <a:tcP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Acercamiento a las Ciencias</a:t>
                      </a:r>
                      <a:r>
                        <a:rPr lang="es-MX" sz="700" baseline="0" dirty="0" smtClean="0">
                          <a:latin typeface="Century Gothic" pitchFamily="34" charset="0"/>
                        </a:rPr>
                        <a:t> Naturales en el </a:t>
                      </a:r>
                      <a:r>
                        <a:rPr lang="es-MX" sz="700" baseline="0" dirty="0" err="1" smtClean="0">
                          <a:latin typeface="Century Gothic" pitchFamily="34" charset="0"/>
                        </a:rPr>
                        <a:t>preescolar</a:t>
                      </a: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p>
                  </a:txBody>
                  <a:tcPr>
                    <a:solidFill>
                      <a:schemeClr val="accent5">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Optativa</a:t>
                      </a: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800" dirty="0" smtClean="0">
                          <a:latin typeface="Century Gothic" pitchFamily="34" charset="0"/>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tr>
              <a:tr h="674031">
                <a:tc>
                  <a:txBody>
                    <a:bodyPr/>
                    <a:lstStyle/>
                    <a:p>
                      <a:endParaRPr lang="es-MX" dirty="0"/>
                    </a:p>
                  </a:txBody>
                  <a:tcPr>
                    <a:solidFill>
                      <a:srgbClr val="DBEEF4"/>
                    </a:solidFill>
                  </a:tcPr>
                </a:tc>
                <a:tc>
                  <a:txBody>
                    <a:bodyPr/>
                    <a:lstStyle/>
                    <a:p>
                      <a:pPr algn="ctr"/>
                      <a:r>
                        <a:rPr lang="es-MX" sz="700" kern="1200" dirty="0" smtClean="0">
                          <a:solidFill>
                            <a:schemeClr val="dk1"/>
                          </a:solidFill>
                          <a:latin typeface="Century Gothic" pitchFamily="34" charset="0"/>
                          <a:ea typeface="+mn-ea"/>
                          <a:cs typeface="+mn-cs"/>
                        </a:rPr>
                        <a:t>Las TIC en la educación </a:t>
                      </a: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La tecnología informática aplicada a los centros</a:t>
                      </a:r>
                      <a:r>
                        <a:rPr lang="es-MX" sz="700" baseline="0" dirty="0" smtClean="0">
                          <a:latin typeface="Century Gothic" pitchFamily="34" charset="0"/>
                        </a:rPr>
                        <a:t> escolares</a:t>
                      </a:r>
                    </a:p>
                    <a:p>
                      <a:pPr algn="r"/>
                      <a:r>
                        <a:rPr lang="es-MX" sz="700" baseline="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72327">
                <a:tc>
                  <a:txBody>
                    <a:bodyPr/>
                    <a:lstStyle/>
                    <a:p>
                      <a:pPr algn="ctr"/>
                      <a:r>
                        <a:rPr lang="es-MX" sz="700" dirty="0" smtClean="0">
                          <a:latin typeface="Century Gothic" pitchFamily="34" charset="0"/>
                        </a:rPr>
                        <a:t>Observación</a:t>
                      </a:r>
                      <a:r>
                        <a:rPr lang="es-MX" sz="700" baseline="0" dirty="0" smtClean="0">
                          <a:latin typeface="Century Gothic" pitchFamily="34" charset="0"/>
                        </a:rPr>
                        <a:t> y análisis de la práctica educativa</a:t>
                      </a: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Observación y análisis de la práctica escolar</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Iniciación al trabajo docente</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Estrategias de trabajo docente</a:t>
                      </a:r>
                      <a:r>
                        <a:rPr lang="es-MX" sz="700" baseline="0" dirty="0" smtClean="0">
                          <a:latin typeface="Century Gothic" pitchFamily="34" charset="0"/>
                        </a:rPr>
                        <a:t> </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Trabajo</a:t>
                      </a:r>
                      <a:r>
                        <a:rPr lang="es-MX" sz="700" baseline="0" dirty="0" smtClean="0">
                          <a:latin typeface="Century Gothic" pitchFamily="34" charset="0"/>
                        </a:rPr>
                        <a:t> docente e innovación</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Proyectos de intervención</a:t>
                      </a:r>
                      <a:r>
                        <a:rPr lang="es-MX" sz="700" baseline="0" dirty="0" smtClean="0">
                          <a:latin typeface="Century Gothic" pitchFamily="34" charset="0"/>
                        </a:rPr>
                        <a:t> socioeducativa</a:t>
                      </a:r>
                    </a:p>
                    <a:p>
                      <a:pPr algn="ctr"/>
                      <a:endParaRPr lang="es-MX" sz="700" baseline="0" dirty="0" smtClean="0">
                        <a:latin typeface="Century Gothic" pitchFamily="34" charset="0"/>
                      </a:endParaRPr>
                    </a:p>
                    <a:p>
                      <a:pPr algn="r"/>
                      <a:endParaRPr lang="es-MX" sz="700" baseline="0" smtClean="0">
                        <a:latin typeface="Century Gothic" pitchFamily="34" charset="0"/>
                      </a:endParaRPr>
                    </a:p>
                    <a:p>
                      <a:pPr algn="r"/>
                      <a:r>
                        <a:rPr lang="es-MX" sz="700" baseline="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Práctica profesional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rgbClr val="92D050"/>
                    </a:solidFill>
                  </a:tcPr>
                </a:tc>
                <a:tc vMerge="1">
                  <a:txBody>
                    <a:bodyPr/>
                    <a:lstStyle/>
                    <a:p>
                      <a:pPr algn="ctr"/>
                      <a:endParaRPr lang="es-MX" sz="700" dirty="0">
                        <a:latin typeface="Century Gothic" pitchFamily="34" charset="0"/>
                      </a:endParaRPr>
                    </a:p>
                  </a:txBody>
                  <a:tcPr>
                    <a:solidFill>
                      <a:srgbClr val="92D050"/>
                    </a:solidFill>
                  </a:tcPr>
                </a:tc>
              </a:tr>
              <a:tr h="182550">
                <a:tc>
                  <a:txBody>
                    <a:bodyPr/>
                    <a:lstStyle/>
                    <a:p>
                      <a:pPr algn="ctr"/>
                      <a:r>
                        <a:rPr lang="es-MX" sz="700" dirty="0" smtClean="0">
                          <a:latin typeface="Century Gothic" pitchFamily="34" charset="0"/>
                        </a:rPr>
                        <a:t>34 hrs./</a:t>
                      </a:r>
                      <a:r>
                        <a:rPr lang="es-MX" sz="700" baseline="0" dirty="0" smtClean="0">
                          <a:latin typeface="Century Gothic" pitchFamily="34" charset="0"/>
                        </a:rPr>
                        <a:t> 38</a:t>
                      </a:r>
                      <a:r>
                        <a:rPr lang="es-MX" sz="700" dirty="0" smtClean="0">
                          <a:latin typeface="Century Gothic" pitchFamily="34" charset="0"/>
                        </a:rPr>
                        <a:t>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baseline="0" dirty="0" smtClean="0">
                          <a:latin typeface="Century Gothic" pitchFamily="34" charset="0"/>
                        </a:rPr>
                        <a:t>36hrs./41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 hrs./34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30hrs./34 </a:t>
                      </a:r>
                      <a:r>
                        <a:rPr lang="es-MX" sz="700" dirty="0" err="1" smtClean="0">
                          <a:latin typeface="Century Gothic" pitchFamily="34" charset="0"/>
                        </a:rPr>
                        <a:t>cr</a:t>
                      </a:r>
                      <a:r>
                        <a:rPr lang="es-MX" sz="700" dirty="0" smtClean="0">
                          <a:latin typeface="Century Gothic" pitchFamily="34" charset="0"/>
                        </a:rPr>
                        <a:t>.</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24 </a:t>
                      </a:r>
                      <a:r>
                        <a:rPr lang="es-MX" sz="700" dirty="0" err="1" smtClean="0">
                          <a:latin typeface="Century Gothic" pitchFamily="34" charset="0"/>
                        </a:rPr>
                        <a:t>hrs</a:t>
                      </a:r>
                      <a:r>
                        <a:rPr lang="es-MX" sz="700" dirty="0" smtClean="0">
                          <a:latin typeface="Century Gothic" pitchFamily="34" charset="0"/>
                        </a:rPr>
                        <a:t>./10 cr. </a:t>
                      </a:r>
                      <a:endParaRPr lang="es-MX" sz="700" dirty="0">
                        <a:latin typeface="Century Gothic" pitchFamily="34" charset="0"/>
                      </a:endParaRPr>
                    </a:p>
                  </a:txBody>
                  <a:tcPr>
                    <a:noFill/>
                  </a:tcPr>
                </a:tc>
              </a:tr>
              <a:tr h="280846">
                <a:tc gridSpan="6">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gridSpan="2">
                  <a:txBody>
                    <a:bodyPr/>
                    <a:lstStyle/>
                    <a:p>
                      <a:pPr lvl="0" algn="ctr"/>
                      <a:r>
                        <a:rPr lang="es-MX" sz="700" dirty="0" smtClean="0">
                          <a:solidFill>
                            <a:prstClr val="black"/>
                          </a:solidFill>
                          <a:latin typeface="Century Gothic" pitchFamily="34" charset="0"/>
                        </a:rPr>
                        <a:t>262 horas 280 créditos</a:t>
                      </a:r>
                    </a:p>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r>
            </a:tbl>
          </a:graphicData>
        </a:graphic>
      </p:graphicFrame>
      <p:sp>
        <p:nvSpPr>
          <p:cNvPr id="6"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7"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98450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sp>
        <p:nvSpPr>
          <p:cNvPr id="7" name="6 Marcador de contenido"/>
          <p:cNvSpPr>
            <a:spLocks noGrp="1"/>
          </p:cNvSpPr>
          <p:nvPr>
            <p:ph idx="1"/>
          </p:nvPr>
        </p:nvSpPr>
        <p:spPr/>
        <p:txBody>
          <a:bodyPr>
            <a:normAutofit fontScale="85000" lnSpcReduction="20000"/>
          </a:bodyPr>
          <a:lstStyle/>
          <a:p>
            <a:pPr marL="82296" indent="0">
              <a:buNone/>
            </a:pPr>
            <a:r>
              <a:rPr lang="es-MX" dirty="0" smtClean="0"/>
              <a:t>1.-EXAMENES</a:t>
            </a:r>
          </a:p>
          <a:p>
            <a:pPr marL="82296" indent="0">
              <a:buNone/>
            </a:pPr>
            <a:r>
              <a:rPr lang="es-MX" dirty="0" smtClean="0"/>
              <a:t>    Parciales	</a:t>
            </a:r>
            <a:r>
              <a:rPr lang="es-MX" dirty="0"/>
              <a:t> </a:t>
            </a:r>
            <a:r>
              <a:rPr lang="es-MX" dirty="0" smtClean="0"/>
              <a:t>        10 %                        40%        </a:t>
            </a:r>
          </a:p>
          <a:p>
            <a:pPr marL="82296" indent="0">
              <a:buNone/>
            </a:pPr>
            <a:r>
              <a:rPr lang="es-MX" dirty="0" smtClean="0"/>
              <a:t>    Institucionales	30 %  </a:t>
            </a:r>
          </a:p>
          <a:p>
            <a:pPr marL="82296" indent="0">
              <a:buNone/>
            </a:pPr>
            <a:r>
              <a:rPr lang="es-MX" dirty="0" smtClean="0"/>
              <a:t>_______________________________</a:t>
            </a:r>
          </a:p>
          <a:p>
            <a:pPr marL="82296" indent="0">
              <a:buNone/>
            </a:pPr>
            <a:r>
              <a:rPr lang="es-MX" dirty="0" smtClean="0"/>
              <a:t>2.-Trabajos escritos 25%</a:t>
            </a:r>
          </a:p>
          <a:p>
            <a:pPr marL="82296" indent="0">
              <a:buNone/>
            </a:pPr>
            <a:r>
              <a:rPr lang="es-MX" dirty="0"/>
              <a:t> </a:t>
            </a:r>
            <a:r>
              <a:rPr lang="es-MX" dirty="0" smtClean="0"/>
              <a:t>    Portafolio	  15%                      40%</a:t>
            </a:r>
          </a:p>
          <a:p>
            <a:pPr marL="82296" indent="0">
              <a:buNone/>
            </a:pPr>
            <a:r>
              <a:rPr lang="es-MX" dirty="0" smtClean="0"/>
              <a:t>______________________________</a:t>
            </a:r>
          </a:p>
          <a:p>
            <a:pPr marL="82296" indent="0">
              <a:buNone/>
            </a:pPr>
            <a:r>
              <a:rPr lang="es-MX" dirty="0" smtClean="0"/>
              <a:t>3.-Participación    	10%</a:t>
            </a:r>
          </a:p>
          <a:p>
            <a:pPr marL="82296" indent="0">
              <a:buNone/>
            </a:pPr>
            <a:r>
              <a:rPr lang="es-MX" dirty="0" smtClean="0"/>
              <a:t>    Exposiciones     10%                        20%</a:t>
            </a:r>
          </a:p>
          <a:p>
            <a:pPr marL="1947672" lvl="8" indent="0">
              <a:buNone/>
            </a:pPr>
            <a:r>
              <a:rPr lang="es-MX" dirty="0" smtClean="0"/>
              <a:t>                                                      ___________</a:t>
            </a:r>
          </a:p>
          <a:p>
            <a:pPr marL="1947672" lvl="8" indent="0">
              <a:buNone/>
            </a:pPr>
            <a:r>
              <a:rPr lang="es-MX" dirty="0" smtClean="0"/>
              <a:t>                                                           </a:t>
            </a:r>
            <a:r>
              <a:rPr lang="es-MX" sz="3500" dirty="0" smtClean="0"/>
              <a:t>100%</a:t>
            </a:r>
          </a:p>
          <a:p>
            <a:pPr marL="1947672" lvl="8" indent="0">
              <a:buNone/>
            </a:pPr>
            <a:r>
              <a:rPr lang="es-MX" sz="1700" dirty="0" smtClean="0"/>
              <a:t>Observaciones: los indicadores y productos de la jornada de observación se integraran al 25 % de trabajos escritos. </a:t>
            </a:r>
          </a:p>
          <a:p>
            <a:pPr marL="82296" indent="0">
              <a:buNone/>
            </a:pPr>
            <a:endParaRPr lang="es-MX" dirty="0"/>
          </a:p>
        </p:txBody>
      </p:sp>
      <p:sp>
        <p:nvSpPr>
          <p:cNvPr id="10" name="9 Flecha derecha"/>
          <p:cNvSpPr/>
          <p:nvPr/>
        </p:nvSpPr>
        <p:spPr>
          <a:xfrm>
            <a:off x="5616264" y="1775460"/>
            <a:ext cx="1021080" cy="655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endParaRPr lang="es-MX" dirty="0"/>
          </a:p>
        </p:txBody>
      </p:sp>
      <p:sp>
        <p:nvSpPr>
          <p:cNvPr id="11" name="10 Flecha derecha"/>
          <p:cNvSpPr/>
          <p:nvPr/>
        </p:nvSpPr>
        <p:spPr>
          <a:xfrm>
            <a:off x="5616264" y="3213208"/>
            <a:ext cx="102108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derecha"/>
          <p:cNvSpPr/>
          <p:nvPr/>
        </p:nvSpPr>
        <p:spPr>
          <a:xfrm>
            <a:off x="5628018" y="4236301"/>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9"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002531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4425" y="463549"/>
            <a:ext cx="6781800" cy="1171575"/>
          </a:xfrm>
        </p:spPr>
        <p:txBody>
          <a:bodyPr>
            <a:normAutofit/>
          </a:bodyPr>
          <a:lstStyle/>
          <a:p>
            <a:r>
              <a:rPr lang="es-ES" dirty="0" smtClean="0"/>
              <a:t>FECHAS DE EVALUACIÓN</a:t>
            </a:r>
            <a:endParaRPr lang="es-ES" dirty="0"/>
          </a:p>
        </p:txBody>
      </p:sp>
      <p:sp>
        <p:nvSpPr>
          <p:cNvPr id="4" name="Marcador de contenido 2"/>
          <p:cNvSpPr txBox="1">
            <a:spLocks/>
          </p:cNvSpPr>
          <p:nvPr/>
        </p:nvSpPr>
        <p:spPr>
          <a:xfrm>
            <a:off x="914400" y="1929673"/>
            <a:ext cx="7543800" cy="38862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buFont typeface="Wingdings 2"/>
              <a:buNone/>
            </a:pPr>
            <a:r>
              <a:rPr lang="es-ES" sz="2000" dirty="0" smtClean="0"/>
              <a:t>EXAMENES INSTITUCIONALES</a:t>
            </a:r>
          </a:p>
          <a:p>
            <a:pPr marL="0" indent="0">
              <a:buFont typeface="Wingdings 2"/>
              <a:buNone/>
            </a:pPr>
            <a:endParaRPr lang="es-ES" sz="2000" dirty="0" smtClean="0"/>
          </a:p>
          <a:p>
            <a:r>
              <a:rPr lang="es-ES" sz="2000" dirty="0" smtClean="0"/>
              <a:t>PRIMER PERIODO : 6 al 8 DE OCTUBRE</a:t>
            </a:r>
          </a:p>
          <a:p>
            <a:endParaRPr lang="es-ES" sz="2000" dirty="0" smtClean="0"/>
          </a:p>
          <a:p>
            <a:r>
              <a:rPr lang="es-ES" sz="2000" dirty="0" smtClean="0"/>
              <a:t>SEGUNDO PERIODO: 18 al 20DE NOVIEMBRE</a:t>
            </a:r>
          </a:p>
          <a:p>
            <a:endParaRPr lang="es-ES" sz="2000" dirty="0" smtClean="0"/>
          </a:p>
          <a:p>
            <a:r>
              <a:rPr lang="es-ES" sz="2000" dirty="0" smtClean="0"/>
              <a:t>TERCER PERIODO: 19 al 22 DE ENERO</a:t>
            </a:r>
            <a:endParaRPr lang="es-ES" sz="2000" dirty="0"/>
          </a:p>
        </p:txBody>
      </p:sp>
      <p:sp>
        <p:nvSpPr>
          <p:cNvPr id="5"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6"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00203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76249"/>
            <a:ext cx="8171688" cy="854075"/>
          </a:xfrm>
        </p:spPr>
        <p:txBody>
          <a:bodyPr>
            <a:normAutofit/>
          </a:bodyPr>
          <a:lstStyle/>
          <a:p>
            <a:pPr algn="ctr"/>
            <a:r>
              <a:rPr lang="es-ES" dirty="0" smtClean="0"/>
              <a:t>JORNADAS DE OBSERVACIÓN</a:t>
            </a:r>
            <a:endParaRPr lang="es-ES" dirty="0"/>
          </a:p>
        </p:txBody>
      </p:sp>
      <p:sp>
        <p:nvSpPr>
          <p:cNvPr id="3" name="Marcador de contenido 2"/>
          <p:cNvSpPr>
            <a:spLocks noGrp="1"/>
          </p:cNvSpPr>
          <p:nvPr>
            <p:ph idx="1"/>
          </p:nvPr>
        </p:nvSpPr>
        <p:spPr>
          <a:xfrm>
            <a:off x="942975" y="2644048"/>
            <a:ext cx="7990713" cy="3604352"/>
          </a:xfrm>
        </p:spPr>
        <p:txBody>
          <a:bodyPr>
            <a:normAutofit/>
          </a:bodyPr>
          <a:lstStyle/>
          <a:p>
            <a:pPr marL="82296" indent="0">
              <a:buNone/>
            </a:pPr>
            <a:r>
              <a:rPr lang="es-ES" sz="2800" dirty="0" smtClean="0"/>
              <a:t>PRIMER VISITA: 3, 4 y 5 DE NOVIEMBRE</a:t>
            </a:r>
          </a:p>
          <a:p>
            <a:pPr marL="82296" indent="0">
              <a:buNone/>
            </a:pPr>
            <a:endParaRPr lang="es-ES" sz="2800" dirty="0" smtClean="0"/>
          </a:p>
          <a:p>
            <a:pPr marL="82296" indent="0">
              <a:buNone/>
            </a:pPr>
            <a:r>
              <a:rPr lang="es-ES" sz="2800" dirty="0" smtClean="0"/>
              <a:t>SEGUNDA VISITA: 3, 4 y 5 DE DICIEMBRE</a:t>
            </a:r>
            <a:endParaRPr lang="es-ES" sz="2800" dirty="0"/>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22221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750" y="636587"/>
            <a:ext cx="6781800" cy="1114425"/>
          </a:xfrm>
        </p:spPr>
        <p:txBody>
          <a:bodyPr/>
          <a:lstStyle/>
          <a:p>
            <a:r>
              <a:rPr lang="es-ES" dirty="0" smtClean="0"/>
              <a:t>ENFOQUE</a:t>
            </a:r>
            <a:endParaRPr lang="es-ES" dirty="0"/>
          </a:p>
        </p:txBody>
      </p:sp>
      <p:sp>
        <p:nvSpPr>
          <p:cNvPr id="3" name="Marcador de contenido 2"/>
          <p:cNvSpPr>
            <a:spLocks noGrp="1"/>
          </p:cNvSpPr>
          <p:nvPr>
            <p:ph idx="1"/>
          </p:nvPr>
        </p:nvSpPr>
        <p:spPr>
          <a:xfrm>
            <a:off x="762000" y="1982619"/>
            <a:ext cx="7543800" cy="3886200"/>
          </a:xfrm>
          <a:prstGeom prst="rect">
            <a:avLst/>
          </a:prstGeom>
        </p:spPr>
        <p:txBody>
          <a:bodyPr>
            <a:normAutofit fontScale="92500" lnSpcReduction="20000"/>
          </a:bodyPr>
          <a:lstStyle/>
          <a:p>
            <a:r>
              <a:rPr lang="es-ES" dirty="0" smtClean="0"/>
              <a:t>Que </a:t>
            </a:r>
            <a:r>
              <a:rPr lang="es-ES" dirty="0"/>
              <a:t>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dirty="0"/>
              <a:t> </a:t>
            </a:r>
            <a:endParaRPr lang="es-ES" dirty="0"/>
          </a:p>
        </p:txBody>
      </p:sp>
      <p:sp>
        <p:nvSpPr>
          <p:cNvPr id="4" name="Subtítulo 2"/>
          <p:cNvSpPr txBox="1">
            <a:spLocks/>
          </p:cNvSpPr>
          <p:nvPr/>
        </p:nvSpPr>
        <p:spPr>
          <a:xfrm>
            <a:off x="1043756" y="5595328"/>
            <a:ext cx="8100244" cy="117336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78425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1172"/>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1577339"/>
            <a:ext cx="7543800" cy="3349626"/>
          </a:xfrm>
          <a:prstGeom prst="rect">
            <a:avLst/>
          </a:prstGeom>
        </p:spPr>
        <p:txBody>
          <a:bodyPr>
            <a:noAutofit/>
          </a:bodyPr>
          <a:lstStyle/>
          <a:p>
            <a:r>
              <a:rPr lang="es-ES" sz="2000" dirty="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20443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273175"/>
            <a:ext cx="7543800" cy="3886200"/>
          </a:xfrm>
          <a:prstGeom prst="rect">
            <a:avLst/>
          </a:prstGeom>
        </p:spPr>
        <p:txBody>
          <a:bodyPr>
            <a:noAutofit/>
          </a:bodyPr>
          <a:lstStyle/>
          <a:p>
            <a:r>
              <a:rPr lang="es-ES" sz="2000" dirty="0">
                <a:latin typeface="Arial"/>
                <a:cs typeface="Arial"/>
              </a:rPr>
              <a:t>De la misma manera se abordan los conceptos de fracción y número decimal, sus aplicaciones y los procesos correspondientes a su formalización, acudiendo al apoyo que brinda el uso dela 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a:t>
            </a:r>
            <a:r>
              <a:rPr lang="es-ES" sz="1800" dirty="0">
                <a:latin typeface="Arial"/>
                <a:cs typeface="Arial"/>
              </a:rPr>
              <a:t>operaciones</a:t>
            </a:r>
            <a:r>
              <a:rPr lang="es-ES" sz="2000" dirty="0">
                <a:latin typeface="Arial"/>
                <a:cs typeface="Arial"/>
              </a:rPr>
              <a:t>,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dirty="0">
              <a:latin typeface="Arial"/>
              <a:cs typeface="Arial"/>
            </a:endParaRPr>
          </a:p>
          <a:p>
            <a:endParaRPr lang="es-ES" sz="2000" dirty="0"/>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58606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8285" y="530968"/>
            <a:ext cx="6781800" cy="1600200"/>
          </a:xfrm>
        </p:spPr>
        <p:txBody>
          <a:bodyPr>
            <a:normAutofit/>
          </a:bodyPr>
          <a:lstStyle/>
          <a:p>
            <a:r>
              <a:rPr lang="es-ES" dirty="0" smtClean="0"/>
              <a:t>UNIDADES DE APRENDIZAJE</a:t>
            </a:r>
            <a:endParaRPr lang="es-ES" dirty="0"/>
          </a:p>
        </p:txBody>
      </p:sp>
      <p:sp>
        <p:nvSpPr>
          <p:cNvPr id="3" name="Marcador de contenido 2"/>
          <p:cNvSpPr>
            <a:spLocks noGrp="1"/>
          </p:cNvSpPr>
          <p:nvPr>
            <p:ph idx="1"/>
          </p:nvPr>
        </p:nvSpPr>
        <p:spPr>
          <a:xfrm>
            <a:off x="1078285" y="2388005"/>
            <a:ext cx="7929528" cy="3886200"/>
          </a:xfrm>
          <a:prstGeom prst="rect">
            <a:avLst/>
          </a:prstGeom>
        </p:spPr>
        <p:txBody>
          <a:bodyPr>
            <a:normAutofit fontScale="70000" lnSpcReduction="20000"/>
          </a:bodyPr>
          <a:lstStyle/>
          <a:p>
            <a:pPr marL="0" lvl="0" indent="0">
              <a:buNone/>
            </a:pPr>
            <a:r>
              <a:rPr lang="es-MX" dirty="0" smtClean="0">
                <a:latin typeface="Arial" pitchFamily="34" charset="0"/>
                <a:cs typeface="Arial" pitchFamily="34" charset="0"/>
              </a:rPr>
              <a:t>1. LAS </a:t>
            </a:r>
            <a:r>
              <a:rPr lang="es-MX" dirty="0">
                <a:latin typeface="Arial" pitchFamily="34" charset="0"/>
                <a:cs typeface="Arial" pitchFamily="34" charset="0"/>
              </a:rPr>
              <a:t>MATEMÁTICAS EN LA EDUCACIÓN </a:t>
            </a:r>
            <a:r>
              <a:rPr lang="es-MX" dirty="0" smtClean="0">
                <a:latin typeface="Arial" pitchFamily="34" charset="0"/>
                <a:cs typeface="Arial" pitchFamily="34" charset="0"/>
              </a:rPr>
              <a:t>PREESCOLAR</a:t>
            </a:r>
          </a:p>
          <a:p>
            <a:pPr marL="0" lvl="0" indent="0">
              <a:buNone/>
            </a:pPr>
            <a:endParaRPr lang="es-ES_tradnl" dirty="0">
              <a:latin typeface="Arial" pitchFamily="34" charset="0"/>
              <a:cs typeface="Arial" pitchFamily="34" charset="0"/>
            </a:endParaRPr>
          </a:p>
          <a:p>
            <a:pPr marL="0" lvl="0" indent="0">
              <a:buNone/>
            </a:pPr>
            <a:r>
              <a:rPr lang="es-MX" dirty="0" smtClean="0">
                <a:latin typeface="Arial" pitchFamily="34" charset="0"/>
                <a:cs typeface="Arial" pitchFamily="34" charset="0"/>
              </a:rPr>
              <a:t>2. DE </a:t>
            </a:r>
            <a:r>
              <a:rPr lang="es-MX" dirty="0">
                <a:latin typeface="Arial" pitchFamily="34" charset="0"/>
                <a:cs typeface="Arial" pitchFamily="34" charset="0"/>
              </a:rPr>
              <a:t>LOS NÚMEROS EN CONTEXTO A SU FUNDAMENTACIÓN </a:t>
            </a:r>
            <a:r>
              <a:rPr lang="es-MX" dirty="0" smtClean="0">
                <a:latin typeface="Arial" pitchFamily="34" charset="0"/>
                <a:cs typeface="Arial" pitchFamily="34" charset="0"/>
              </a:rPr>
              <a:t>CONCEPTUAL</a:t>
            </a:r>
          </a:p>
          <a:p>
            <a:pPr marL="0" lvl="0" indent="0">
              <a:buNone/>
            </a:pPr>
            <a:endParaRPr lang="es-MX" dirty="0" smtClean="0">
              <a:latin typeface="Arial" pitchFamily="34" charset="0"/>
              <a:cs typeface="Arial" pitchFamily="34" charset="0"/>
            </a:endParaRPr>
          </a:p>
          <a:p>
            <a:pPr marL="0" indent="0">
              <a:buNone/>
            </a:pPr>
            <a:r>
              <a:rPr lang="es-MX" dirty="0" smtClean="0">
                <a:latin typeface="Arial" pitchFamily="34" charset="0"/>
                <a:cs typeface="Arial" pitchFamily="34" charset="0"/>
              </a:rPr>
              <a:t>3. </a:t>
            </a:r>
            <a:r>
              <a:rPr lang="es-ES" dirty="0">
                <a:latin typeface="Arial" pitchFamily="34" charset="0"/>
                <a:cs typeface="Arial" pitchFamily="34" charset="0"/>
              </a:rPr>
              <a:t>PROBLEMAS DE ENSEÑANZA RELACIONADOS CON LAS OPERACIONES ARITMÉTICAS</a:t>
            </a:r>
            <a:endParaRPr lang="es-ES_tradnl" dirty="0">
              <a:latin typeface="Arial" pitchFamily="34" charset="0"/>
              <a:cs typeface="Arial" pitchFamily="34" charset="0"/>
            </a:endParaRPr>
          </a:p>
          <a:p>
            <a:pPr marL="0" lvl="0" indent="0">
              <a:buNone/>
            </a:pPr>
            <a:endParaRPr lang="es-ES_tradnl" dirty="0" smtClean="0">
              <a:latin typeface="Arial" pitchFamily="34" charset="0"/>
              <a:cs typeface="Arial" pitchFamily="34" charset="0"/>
            </a:endParaRPr>
          </a:p>
          <a:p>
            <a:pPr marL="0" lvl="0" indent="0">
              <a:buNone/>
            </a:pPr>
            <a:r>
              <a:rPr lang="es-ES_tradnl" dirty="0" smtClean="0">
                <a:latin typeface="Arial" pitchFamily="34" charset="0"/>
                <a:cs typeface="Arial" pitchFamily="34" charset="0"/>
              </a:rPr>
              <a:t>4. </a:t>
            </a:r>
            <a:r>
              <a:rPr lang="es-ES" dirty="0">
                <a:latin typeface="Arial" pitchFamily="34" charset="0"/>
                <a:cs typeface="Arial" pitchFamily="34" charset="0"/>
              </a:rPr>
              <a:t>ASPECTOS DIDÁCTICOS Y CONCEPTUALES DE LAS FRACCIONES COMUNES Y</a:t>
            </a:r>
            <a:r>
              <a:rPr lang="es-ES_tradnl" dirty="0">
                <a:latin typeface="Arial" pitchFamily="34" charset="0"/>
                <a:cs typeface="Arial" pitchFamily="34" charset="0"/>
              </a:rPr>
              <a:t> </a:t>
            </a:r>
            <a:r>
              <a:rPr lang="es-ES_tradnl" dirty="0" smtClean="0">
                <a:latin typeface="Arial" pitchFamily="34" charset="0"/>
                <a:cs typeface="Arial" pitchFamily="34" charset="0"/>
              </a:rPr>
              <a:t>NÚMEROS DECIMALES</a:t>
            </a:r>
            <a:endParaRPr lang="es-ES_tradnl" dirty="0">
              <a:latin typeface="Arial" pitchFamily="34" charset="0"/>
              <a:cs typeface="Arial" pitchFamily="34" charset="0"/>
            </a:endParaRPr>
          </a:p>
          <a:p>
            <a:pPr marL="82296" indent="0">
              <a:buNone/>
            </a:pPr>
            <a:endParaRPr lang="es-ES" dirty="0">
              <a:latin typeface="Arial" pitchFamily="34" charset="0"/>
              <a:cs typeface="Arial" pitchFamily="34" charset="0"/>
            </a:endParaRP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999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7021" y="291965"/>
            <a:ext cx="6781800" cy="1146175"/>
          </a:xfrm>
        </p:spPr>
        <p:txBody>
          <a:bodyPr/>
          <a:lstStyle/>
          <a:p>
            <a:r>
              <a:rPr lang="es-ES" dirty="0" smtClean="0"/>
              <a:t>UNIDAD</a:t>
            </a:r>
            <a:r>
              <a:rPr lang="es-ES" dirty="0" smtClean="0"/>
              <a:t> </a:t>
            </a:r>
            <a:r>
              <a:rPr lang="es-ES" dirty="0" smtClean="0"/>
              <a:t>1</a:t>
            </a:r>
            <a:endParaRPr lang="es-ES" dirty="0"/>
          </a:p>
        </p:txBody>
      </p:sp>
      <p:sp>
        <p:nvSpPr>
          <p:cNvPr id="4" name="3 Marcador de contenido"/>
          <p:cNvSpPr>
            <a:spLocks noGrp="1"/>
          </p:cNvSpPr>
          <p:nvPr>
            <p:ph idx="1"/>
          </p:nvPr>
        </p:nvSpPr>
        <p:spPr>
          <a:xfrm>
            <a:off x="883920" y="1234440"/>
            <a:ext cx="8049768" cy="5013960"/>
          </a:xfrm>
        </p:spPr>
        <p:txBody>
          <a:bodyPr>
            <a:normAutofit fontScale="55000" lnSpcReduction="20000"/>
          </a:bodyPr>
          <a:lstStyle/>
          <a:p>
            <a:pPr marL="596646" indent="-514350">
              <a:buFont typeface="+mj-lt"/>
              <a:buAutoNum type="arabicPeriod"/>
            </a:pPr>
            <a:r>
              <a:rPr lang="es-MX" dirty="0" smtClean="0"/>
              <a:t>El </a:t>
            </a:r>
            <a:r>
              <a:rPr lang="es-MX" dirty="0"/>
              <a:t>desarrollo de los principios de </a:t>
            </a:r>
            <a:r>
              <a:rPr lang="es-MX" dirty="0" smtClean="0"/>
              <a:t>conteo en </a:t>
            </a:r>
            <a:r>
              <a:rPr lang="es-MX" dirty="0"/>
              <a:t>la etapa </a:t>
            </a:r>
            <a:r>
              <a:rPr lang="es-MX" dirty="0" smtClean="0"/>
              <a:t>preescolar.</a:t>
            </a:r>
          </a:p>
          <a:p>
            <a:pPr marL="596646" indent="-514350">
              <a:buFont typeface="+mj-lt"/>
              <a:buAutoNum type="arabicPeriod"/>
            </a:pPr>
            <a:endParaRPr lang="es-MX" dirty="0"/>
          </a:p>
          <a:p>
            <a:pPr marL="596646" indent="-514350">
              <a:buFont typeface="+mj-lt"/>
              <a:buAutoNum type="arabicPeriod"/>
            </a:pPr>
            <a:r>
              <a:rPr lang="es-MX" dirty="0" smtClean="0"/>
              <a:t>La </a:t>
            </a:r>
            <a:r>
              <a:rPr lang="es-MX" dirty="0"/>
              <a:t>construcción de las </a:t>
            </a:r>
            <a:r>
              <a:rPr lang="es-MX" dirty="0" smtClean="0"/>
              <a:t>operaciones </a:t>
            </a:r>
            <a:r>
              <a:rPr lang="es-MX" dirty="0" err="1" smtClean="0"/>
              <a:t>lógicomatemáticas</a:t>
            </a:r>
            <a:r>
              <a:rPr lang="es-MX" dirty="0" smtClean="0"/>
              <a:t> en </a:t>
            </a:r>
            <a:r>
              <a:rPr lang="es-MX" dirty="0"/>
              <a:t>los niños de entre 3 y 7 </a:t>
            </a:r>
            <a:r>
              <a:rPr lang="es-MX" dirty="0" smtClean="0"/>
              <a:t>años.</a:t>
            </a:r>
          </a:p>
          <a:p>
            <a:pPr marL="596646" indent="-514350">
              <a:buFont typeface="+mj-lt"/>
              <a:buAutoNum type="arabicPeriod"/>
            </a:pPr>
            <a:endParaRPr lang="es-MX" dirty="0"/>
          </a:p>
          <a:p>
            <a:pPr marL="596646" indent="-514350">
              <a:buFont typeface="+mj-lt"/>
              <a:buAutoNum type="arabicPeriod"/>
            </a:pPr>
            <a:r>
              <a:rPr lang="es-MX" dirty="0" smtClean="0"/>
              <a:t>La </a:t>
            </a:r>
            <a:r>
              <a:rPr lang="es-MX" dirty="0"/>
              <a:t>construcción del concepto de </a:t>
            </a:r>
            <a:r>
              <a:rPr lang="es-MX" dirty="0" smtClean="0"/>
              <a:t>número en </a:t>
            </a:r>
            <a:r>
              <a:rPr lang="es-MX" dirty="0"/>
              <a:t>los primeros grados </a:t>
            </a:r>
            <a:r>
              <a:rPr lang="es-MX" dirty="0" smtClean="0"/>
              <a:t>escolares.</a:t>
            </a:r>
          </a:p>
          <a:p>
            <a:pPr marL="596646" indent="-514350">
              <a:buFont typeface="+mj-lt"/>
              <a:buAutoNum type="arabicPeriod"/>
            </a:pPr>
            <a:endParaRPr lang="es-MX" dirty="0"/>
          </a:p>
          <a:p>
            <a:pPr marL="596646" indent="-514350">
              <a:buFont typeface="+mj-lt"/>
              <a:buAutoNum type="arabicPeriod"/>
            </a:pPr>
            <a:r>
              <a:rPr lang="es-MX" dirty="0" smtClean="0"/>
              <a:t>Los </a:t>
            </a:r>
            <a:r>
              <a:rPr lang="es-MX" dirty="0"/>
              <a:t>procesos de descripción y </a:t>
            </a:r>
            <a:r>
              <a:rPr lang="es-MX" dirty="0" smtClean="0"/>
              <a:t>visualización geométrica </a:t>
            </a:r>
            <a:r>
              <a:rPr lang="es-MX" dirty="0"/>
              <a:t>que desarrollan los </a:t>
            </a:r>
            <a:r>
              <a:rPr lang="es-MX" dirty="0" smtClean="0"/>
              <a:t>niños preescolares.</a:t>
            </a:r>
          </a:p>
          <a:p>
            <a:pPr marL="596646" indent="-514350">
              <a:buFont typeface="+mj-lt"/>
              <a:buAutoNum type="arabicPeriod"/>
            </a:pPr>
            <a:endParaRPr lang="es-MX" dirty="0"/>
          </a:p>
          <a:p>
            <a:pPr marL="596646" indent="-514350">
              <a:buFont typeface="+mj-lt"/>
              <a:buAutoNum type="arabicPeriod"/>
            </a:pPr>
            <a:r>
              <a:rPr lang="es-MX" dirty="0" smtClean="0"/>
              <a:t>La </a:t>
            </a:r>
            <a:r>
              <a:rPr lang="es-MX" dirty="0"/>
              <a:t>construcción del proceso de medida </a:t>
            </a:r>
            <a:r>
              <a:rPr lang="es-MX" dirty="0" smtClean="0"/>
              <a:t>en la etapa preescolar.</a:t>
            </a:r>
          </a:p>
          <a:p>
            <a:pPr marL="596646" indent="-514350">
              <a:buFont typeface="+mj-lt"/>
              <a:buAutoNum type="arabicPeriod"/>
            </a:pPr>
            <a:endParaRPr lang="es-MX" dirty="0"/>
          </a:p>
          <a:p>
            <a:pPr marL="596646" indent="-514350">
              <a:buFont typeface="+mj-lt"/>
              <a:buAutoNum type="arabicPeriod"/>
            </a:pPr>
            <a:r>
              <a:rPr lang="es-MX" dirty="0" smtClean="0"/>
              <a:t>Importancia </a:t>
            </a:r>
            <a:r>
              <a:rPr lang="es-MX" dirty="0"/>
              <a:t>de la resolución de </a:t>
            </a:r>
            <a:r>
              <a:rPr lang="es-MX" dirty="0" smtClean="0"/>
              <a:t>problemas en construcción </a:t>
            </a:r>
            <a:r>
              <a:rPr lang="es-MX" dirty="0"/>
              <a:t>del pensamiento </a:t>
            </a:r>
            <a:r>
              <a:rPr lang="es-MX" dirty="0" smtClean="0"/>
              <a:t>matemático.</a:t>
            </a:r>
          </a:p>
          <a:p>
            <a:pPr marL="596646" indent="-514350">
              <a:buFont typeface="+mj-lt"/>
              <a:buAutoNum type="arabicPeriod"/>
            </a:pPr>
            <a:endParaRPr lang="es-MX" dirty="0"/>
          </a:p>
          <a:p>
            <a:pPr marL="596646" indent="-514350">
              <a:buFont typeface="+mj-lt"/>
              <a:buAutoNum type="arabicPeriod"/>
            </a:pPr>
            <a:r>
              <a:rPr lang="es-MX" dirty="0" smtClean="0"/>
              <a:t>La </a:t>
            </a:r>
            <a:r>
              <a:rPr lang="es-MX" dirty="0"/>
              <a:t>resolución de problemas verbales </a:t>
            </a:r>
            <a:r>
              <a:rPr lang="es-MX" dirty="0" smtClean="0"/>
              <a:t>aditivos simples </a:t>
            </a:r>
            <a:r>
              <a:rPr lang="es-MX" dirty="0"/>
              <a:t>en la etapa </a:t>
            </a:r>
            <a:r>
              <a:rPr lang="es-MX" dirty="0" smtClean="0"/>
              <a:t>preescolar</a:t>
            </a:r>
            <a:r>
              <a:rPr lang="es-MX" dirty="0"/>
              <a:t>.</a:t>
            </a:r>
            <a:r>
              <a:rPr lang="es-MX" dirty="0" smtClean="0"/>
              <a:t> </a:t>
            </a:r>
            <a:endParaRPr lang="es-MX" dirty="0"/>
          </a:p>
        </p:txBody>
      </p:sp>
      <p:sp>
        <p:nvSpPr>
          <p:cNvPr id="5"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6"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94104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24522"/>
          </a:xfrm>
        </p:spPr>
        <p:txBody>
          <a:bodyPr>
            <a:normAutofit fontScale="90000"/>
          </a:bodyPr>
          <a:lstStyle/>
          <a:p>
            <a:r>
              <a:rPr lang="es-MX" dirty="0" smtClean="0"/>
              <a:t>UNIDAD</a:t>
            </a:r>
            <a:r>
              <a:rPr lang="es-MX" dirty="0" smtClean="0"/>
              <a:t> </a:t>
            </a:r>
            <a:r>
              <a:rPr lang="es-MX" dirty="0" smtClean="0"/>
              <a:t>2</a:t>
            </a:r>
            <a:endParaRPr lang="es-MX" dirty="0"/>
          </a:p>
        </p:txBody>
      </p:sp>
      <p:sp>
        <p:nvSpPr>
          <p:cNvPr id="3" name="2 Marcador de contenido"/>
          <p:cNvSpPr>
            <a:spLocks noGrp="1"/>
          </p:cNvSpPr>
          <p:nvPr>
            <p:ph idx="1"/>
          </p:nvPr>
        </p:nvSpPr>
        <p:spPr>
          <a:xfrm>
            <a:off x="856034" y="760056"/>
            <a:ext cx="8287966" cy="5090371"/>
          </a:xfrm>
        </p:spPr>
        <p:txBody>
          <a:bodyPr>
            <a:normAutofit/>
          </a:bodyPr>
          <a:lstStyle/>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Tratamiento </a:t>
            </a:r>
            <a:r>
              <a:rPr lang="es-MX" sz="1400" dirty="0">
                <a:latin typeface="Arial" panose="020B0604020202020204" pitchFamily="34" charset="0"/>
                <a:cs typeface="Arial" panose="020B0604020202020204" pitchFamily="34" charset="0"/>
              </a:rPr>
              <a:t>didáctico y conceptual </a:t>
            </a:r>
            <a:r>
              <a:rPr lang="es-MX" sz="1400" dirty="0" smtClean="0">
                <a:latin typeface="Arial" panose="020B0604020202020204" pitchFamily="34" charset="0"/>
                <a:cs typeface="Arial" panose="020B0604020202020204" pitchFamily="34" charset="0"/>
              </a:rPr>
              <a:t>de la </a:t>
            </a:r>
            <a:r>
              <a:rPr lang="es-MX" sz="1400" dirty="0">
                <a:latin typeface="Arial" panose="020B0604020202020204" pitchFamily="34" charset="0"/>
                <a:cs typeface="Arial" panose="020B0604020202020204" pitchFamily="34" charset="0"/>
              </a:rPr>
              <a:t>noción de </a:t>
            </a:r>
            <a:r>
              <a:rPr lang="es-MX" sz="1400" dirty="0" smtClean="0">
                <a:latin typeface="Arial" panose="020B0604020202020204" pitchFamily="34" charset="0"/>
                <a:cs typeface="Arial" panose="020B0604020202020204" pitchFamily="34" charset="0"/>
              </a:rPr>
              <a:t> número </a:t>
            </a:r>
            <a:r>
              <a:rPr lang="es-MX" sz="1400" dirty="0">
                <a:latin typeface="Arial" panose="020B0604020202020204" pitchFamily="34" charset="0"/>
                <a:cs typeface="Arial" panose="020B0604020202020204" pitchFamily="34" charset="0"/>
              </a:rPr>
              <a:t>y su relación con </a:t>
            </a:r>
            <a:r>
              <a:rPr lang="es-MX" sz="1400" dirty="0" smtClean="0">
                <a:latin typeface="Arial" panose="020B0604020202020204" pitchFamily="34" charset="0"/>
                <a:cs typeface="Arial" panose="020B0604020202020204" pitchFamily="34" charset="0"/>
              </a:rPr>
              <a:t>las operaciones </a:t>
            </a:r>
            <a:r>
              <a:rPr lang="es-MX" sz="1400" dirty="0">
                <a:latin typeface="Arial" panose="020B0604020202020204" pitchFamily="34" charset="0"/>
                <a:cs typeface="Arial" panose="020B0604020202020204" pitchFamily="34" charset="0"/>
              </a:rPr>
              <a:t>aritméticas, sus propiedades </a:t>
            </a:r>
            <a:r>
              <a:rPr lang="es-MX" sz="1400" dirty="0" smtClean="0">
                <a:latin typeface="Arial" panose="020B0604020202020204" pitchFamily="34" charset="0"/>
                <a:cs typeface="Arial" panose="020B0604020202020204" pitchFamily="34" charset="0"/>
              </a:rPr>
              <a:t>y sus </a:t>
            </a:r>
            <a:r>
              <a:rPr lang="es-MX" sz="1400" dirty="0">
                <a:latin typeface="Arial" panose="020B0604020202020204" pitchFamily="34" charset="0"/>
                <a:cs typeface="Arial" panose="020B0604020202020204" pitchFamily="34" charset="0"/>
              </a:rPr>
              <a:t>algoritmos </a:t>
            </a:r>
            <a:r>
              <a:rPr lang="es-MX" sz="1400" dirty="0" smtClean="0">
                <a:latin typeface="Arial" panose="020B0604020202020204" pitchFamily="34" charset="0"/>
                <a:cs typeface="Arial" panose="020B0604020202020204" pitchFamily="34" charset="0"/>
              </a:rPr>
              <a:t>convencionales.</a:t>
            </a:r>
          </a:p>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El </a:t>
            </a:r>
            <a:r>
              <a:rPr lang="es-MX" sz="1400" dirty="0">
                <a:latin typeface="Arial" panose="020B0604020202020204" pitchFamily="34" charset="0"/>
                <a:cs typeface="Arial" panose="020B0604020202020204" pitchFamily="34" charset="0"/>
              </a:rPr>
              <a:t>número como objeto de estudio: </a:t>
            </a:r>
            <a:r>
              <a:rPr lang="es-MX" sz="1400" dirty="0" smtClean="0">
                <a:latin typeface="Arial" panose="020B0604020202020204" pitchFamily="34" charset="0"/>
                <a:cs typeface="Arial" panose="020B0604020202020204" pitchFamily="34" charset="0"/>
              </a:rPr>
              <a:t>relación de </a:t>
            </a:r>
            <a:r>
              <a:rPr lang="es-MX" sz="1400" dirty="0">
                <a:latin typeface="Arial" panose="020B0604020202020204" pitchFamily="34" charset="0"/>
                <a:cs typeface="Arial" panose="020B0604020202020204" pitchFamily="34" charset="0"/>
              </a:rPr>
              <a:t>orden, números ordinales y </a:t>
            </a:r>
            <a:r>
              <a:rPr lang="es-MX" sz="1400" dirty="0" smtClean="0">
                <a:latin typeface="Arial" panose="020B0604020202020204" pitchFamily="34" charset="0"/>
                <a:cs typeface="Arial" panose="020B0604020202020204" pitchFamily="34" charset="0"/>
              </a:rPr>
              <a:t>números cardinales</a:t>
            </a:r>
            <a:r>
              <a:rPr lang="es-MX" sz="1400" dirty="0">
                <a:latin typeface="Arial" panose="020B0604020202020204" pitchFamily="34" charset="0"/>
                <a:cs typeface="Arial" panose="020B0604020202020204" pitchFamily="34" charset="0"/>
              </a:rPr>
              <a:t>, formas de representación, </a:t>
            </a:r>
            <a:r>
              <a:rPr lang="es-MX" sz="1400" dirty="0" smtClean="0">
                <a:latin typeface="Arial" panose="020B0604020202020204" pitchFamily="34" charset="0"/>
                <a:cs typeface="Arial" panose="020B0604020202020204" pitchFamily="34" charset="0"/>
              </a:rPr>
              <a:t>composición y </a:t>
            </a:r>
            <a:r>
              <a:rPr lang="es-MX" sz="1400" dirty="0">
                <a:latin typeface="Arial" panose="020B0604020202020204" pitchFamily="34" charset="0"/>
                <a:cs typeface="Arial" panose="020B0604020202020204" pitchFamily="34" charset="0"/>
              </a:rPr>
              <a:t>descomposición de un número </a:t>
            </a:r>
            <a:r>
              <a:rPr lang="es-MX" sz="1400" dirty="0" smtClean="0">
                <a:latin typeface="Arial" panose="020B0604020202020204" pitchFamily="34" charset="0"/>
                <a:cs typeface="Arial" panose="020B0604020202020204" pitchFamily="34" charset="0"/>
              </a:rPr>
              <a:t>mediante suma </a:t>
            </a:r>
            <a:r>
              <a:rPr lang="es-MX" sz="1400" dirty="0">
                <a:latin typeface="Arial" panose="020B0604020202020204" pitchFamily="34" charset="0"/>
                <a:cs typeface="Arial" panose="020B0604020202020204" pitchFamily="34" charset="0"/>
              </a:rPr>
              <a:t>y resta, múltiplos, divisores y </a:t>
            </a:r>
            <a:r>
              <a:rPr lang="es-MX" sz="1400" dirty="0" smtClean="0">
                <a:latin typeface="Arial" panose="020B0604020202020204" pitchFamily="34" charset="0"/>
                <a:cs typeface="Arial" panose="020B0604020202020204" pitchFamily="34" charset="0"/>
              </a:rPr>
              <a:t>el teorema </a:t>
            </a:r>
            <a:r>
              <a:rPr lang="es-MX" sz="1400" dirty="0">
                <a:latin typeface="Arial" panose="020B0604020202020204" pitchFamily="34" charset="0"/>
                <a:cs typeface="Arial" panose="020B0604020202020204" pitchFamily="34" charset="0"/>
              </a:rPr>
              <a:t>fundamental de la </a:t>
            </a:r>
            <a:r>
              <a:rPr lang="es-MX" sz="1400" dirty="0" smtClean="0">
                <a:latin typeface="Arial" panose="020B0604020202020204" pitchFamily="34" charset="0"/>
                <a:cs typeface="Arial" panose="020B0604020202020204" pitchFamily="34" charset="0"/>
              </a:rPr>
              <a:t>aritmética.</a:t>
            </a:r>
          </a:p>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Sistema </a:t>
            </a:r>
            <a:r>
              <a:rPr lang="es-MX" sz="1400" dirty="0">
                <a:latin typeface="Arial" panose="020B0604020202020204" pitchFamily="34" charset="0"/>
                <a:cs typeface="Arial" panose="020B0604020202020204" pitchFamily="34" charset="0"/>
              </a:rPr>
              <a:t>decimal de </a:t>
            </a:r>
            <a:r>
              <a:rPr lang="es-MX" sz="1400" dirty="0" smtClean="0">
                <a:latin typeface="Arial" panose="020B0604020202020204" pitchFamily="34" charset="0"/>
                <a:cs typeface="Arial" panose="020B0604020202020204" pitchFamily="34" charset="0"/>
              </a:rPr>
              <a:t>numeración.</a:t>
            </a:r>
          </a:p>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Sistemas </a:t>
            </a:r>
            <a:r>
              <a:rPr lang="es-MX" sz="1400" dirty="0">
                <a:latin typeface="Arial" panose="020B0604020202020204" pitchFamily="34" charset="0"/>
                <a:cs typeface="Arial" panose="020B0604020202020204" pitchFamily="34" charset="0"/>
              </a:rPr>
              <a:t>de numeración posicionales </a:t>
            </a:r>
            <a:r>
              <a:rPr lang="es-MX" sz="1400" dirty="0" smtClean="0">
                <a:latin typeface="Arial" panose="020B0604020202020204" pitchFamily="34" charset="0"/>
                <a:cs typeface="Arial" panose="020B0604020202020204" pitchFamily="34" charset="0"/>
              </a:rPr>
              <a:t>con base </a:t>
            </a:r>
            <a:r>
              <a:rPr lang="es-MX" sz="1400" dirty="0">
                <a:latin typeface="Arial" panose="020B0604020202020204" pitchFamily="34" charset="0"/>
                <a:cs typeface="Arial" panose="020B0604020202020204" pitchFamily="34" charset="0"/>
              </a:rPr>
              <a:t>distinta a </a:t>
            </a:r>
            <a:r>
              <a:rPr lang="es-MX" sz="1400" dirty="0" smtClean="0">
                <a:latin typeface="Arial" panose="020B0604020202020204" pitchFamily="34" charset="0"/>
                <a:cs typeface="Arial" panose="020B0604020202020204" pitchFamily="34" charset="0"/>
              </a:rPr>
              <a:t>10.</a:t>
            </a:r>
          </a:p>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El </a:t>
            </a:r>
            <a:r>
              <a:rPr lang="es-MX" sz="1400" dirty="0">
                <a:latin typeface="Arial" panose="020B0604020202020204" pitchFamily="34" charset="0"/>
                <a:cs typeface="Arial" panose="020B0604020202020204" pitchFamily="34" charset="0"/>
              </a:rPr>
              <a:t>número como objeto de </a:t>
            </a:r>
            <a:r>
              <a:rPr lang="es-MX" sz="1400" dirty="0" smtClean="0">
                <a:latin typeface="Arial" panose="020B0604020202020204" pitchFamily="34" charset="0"/>
                <a:cs typeface="Arial" panose="020B0604020202020204" pitchFamily="34" charset="0"/>
              </a:rPr>
              <a:t>aprendizaje para </a:t>
            </a:r>
            <a:r>
              <a:rPr lang="es-MX" sz="1400" dirty="0">
                <a:latin typeface="Arial" panose="020B0604020202020204" pitchFamily="34" charset="0"/>
                <a:cs typeface="Arial" panose="020B0604020202020204" pitchFamily="34" charset="0"/>
              </a:rPr>
              <a:t>su enseñanza: estudio de clases, </a:t>
            </a:r>
            <a:r>
              <a:rPr lang="es-MX" sz="1400" dirty="0" smtClean="0">
                <a:latin typeface="Arial" panose="020B0604020202020204" pitchFamily="34" charset="0"/>
                <a:cs typeface="Arial" panose="020B0604020202020204" pitchFamily="34" charset="0"/>
              </a:rPr>
              <a:t>enfoque de </a:t>
            </a:r>
            <a:r>
              <a:rPr lang="es-MX" sz="1400" dirty="0">
                <a:latin typeface="Arial" panose="020B0604020202020204" pitchFamily="34" charset="0"/>
                <a:cs typeface="Arial" panose="020B0604020202020204" pitchFamily="34" charset="0"/>
              </a:rPr>
              <a:t>resolución de problemas y teoría de </a:t>
            </a:r>
            <a:r>
              <a:rPr lang="es-MX" sz="1400" dirty="0" smtClean="0">
                <a:latin typeface="Arial" panose="020B0604020202020204" pitchFamily="34" charset="0"/>
                <a:cs typeface="Arial" panose="020B0604020202020204" pitchFamily="34" charset="0"/>
              </a:rPr>
              <a:t>las situaciones </a:t>
            </a:r>
            <a:r>
              <a:rPr lang="es-MX" sz="1400" dirty="0">
                <a:latin typeface="Arial" panose="020B0604020202020204" pitchFamily="34" charset="0"/>
                <a:cs typeface="Arial" panose="020B0604020202020204" pitchFamily="34" charset="0"/>
              </a:rPr>
              <a:t>didácticas en el análisis de </a:t>
            </a:r>
            <a:r>
              <a:rPr lang="es-MX" sz="1400" dirty="0" smtClean="0">
                <a:latin typeface="Arial" panose="020B0604020202020204" pitchFamily="34" charset="0"/>
                <a:cs typeface="Arial" panose="020B0604020202020204" pitchFamily="34" charset="0"/>
              </a:rPr>
              <a:t>casos en </a:t>
            </a:r>
            <a:r>
              <a:rPr lang="es-MX" sz="1400" dirty="0">
                <a:latin typeface="Arial" panose="020B0604020202020204" pitchFamily="34" charset="0"/>
                <a:cs typeface="Arial" panose="020B0604020202020204" pitchFamily="34" charset="0"/>
              </a:rPr>
              <a:t>video y/o </a:t>
            </a:r>
            <a:r>
              <a:rPr lang="es-MX" sz="1400" dirty="0" smtClean="0">
                <a:latin typeface="Arial" panose="020B0604020202020204" pitchFamily="34" charset="0"/>
                <a:cs typeface="Arial" panose="020B0604020202020204" pitchFamily="34" charset="0"/>
              </a:rPr>
              <a:t>registros.</a:t>
            </a:r>
          </a:p>
          <a:p>
            <a:pPr marL="596646" indent="-514350">
              <a:lnSpc>
                <a:spcPct val="170000"/>
              </a:lnSpc>
              <a:buFont typeface="+mj-lt"/>
              <a:buAutoNum type="arabicPeriod"/>
            </a:pPr>
            <a:r>
              <a:rPr lang="es-MX" sz="1400" dirty="0" smtClean="0">
                <a:latin typeface="Arial" panose="020B0604020202020204" pitchFamily="34" charset="0"/>
                <a:cs typeface="Arial" panose="020B0604020202020204" pitchFamily="34" charset="0"/>
              </a:rPr>
              <a:t>Revisión </a:t>
            </a:r>
            <a:r>
              <a:rPr lang="es-MX" sz="1400" dirty="0">
                <a:latin typeface="Arial" panose="020B0604020202020204" pitchFamily="34" charset="0"/>
                <a:cs typeface="Arial" panose="020B0604020202020204" pitchFamily="34" charset="0"/>
              </a:rPr>
              <a:t>de los contenidos y las </a:t>
            </a:r>
            <a:r>
              <a:rPr lang="es-MX" sz="1400" dirty="0" smtClean="0">
                <a:latin typeface="Arial" panose="020B0604020202020204" pitchFamily="34" charset="0"/>
                <a:cs typeface="Arial" panose="020B0604020202020204" pitchFamily="34" charset="0"/>
              </a:rPr>
              <a:t>orientaciones didácticas </a:t>
            </a:r>
            <a:r>
              <a:rPr lang="es-MX" sz="1400" dirty="0">
                <a:latin typeface="Arial" panose="020B0604020202020204" pitchFamily="34" charset="0"/>
                <a:cs typeface="Arial" panose="020B0604020202020204" pitchFamily="34" charset="0"/>
              </a:rPr>
              <a:t>del eje sentido numérico </a:t>
            </a:r>
            <a:r>
              <a:rPr lang="es-MX" sz="1400" dirty="0" smtClean="0">
                <a:latin typeface="Arial" panose="020B0604020202020204" pitchFamily="34" charset="0"/>
                <a:cs typeface="Arial" panose="020B0604020202020204" pitchFamily="34" charset="0"/>
              </a:rPr>
              <a:t>y pensamiento </a:t>
            </a:r>
            <a:r>
              <a:rPr lang="es-MX" sz="1400" dirty="0">
                <a:latin typeface="Arial" panose="020B0604020202020204" pitchFamily="34" charset="0"/>
                <a:cs typeface="Arial" panose="020B0604020202020204" pitchFamily="34" charset="0"/>
              </a:rPr>
              <a:t>algebraico de los programas </a:t>
            </a:r>
            <a:r>
              <a:rPr lang="es-MX" sz="1400" dirty="0" smtClean="0">
                <a:latin typeface="Arial" panose="020B0604020202020204" pitchFamily="34" charset="0"/>
                <a:cs typeface="Arial" panose="020B0604020202020204" pitchFamily="34" charset="0"/>
              </a:rPr>
              <a:t>de estudio </a:t>
            </a:r>
            <a:r>
              <a:rPr lang="es-MX" sz="1400" dirty="0">
                <a:latin typeface="Arial" panose="020B0604020202020204" pitchFamily="34" charset="0"/>
                <a:cs typeface="Arial" panose="020B0604020202020204" pitchFamily="34" charset="0"/>
              </a:rPr>
              <a:t>de la escuela primaria.</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803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UNIDAD  </a:t>
            </a:r>
            <a:r>
              <a:rPr lang="es-MX" dirty="0" smtClean="0"/>
              <a:t>3</a:t>
            </a:r>
            <a:endParaRPr lang="es-MX" dirty="0"/>
          </a:p>
        </p:txBody>
      </p:sp>
      <p:sp>
        <p:nvSpPr>
          <p:cNvPr id="3" name="2 Marcador de contenido"/>
          <p:cNvSpPr>
            <a:spLocks noGrp="1"/>
          </p:cNvSpPr>
          <p:nvPr>
            <p:ph idx="1"/>
          </p:nvPr>
        </p:nvSpPr>
        <p:spPr>
          <a:xfrm>
            <a:off x="837282" y="1066800"/>
            <a:ext cx="8096406" cy="5181600"/>
          </a:xfrm>
        </p:spPr>
        <p:txBody>
          <a:bodyPr>
            <a:noAutofit/>
          </a:bodyPr>
          <a:lstStyle/>
          <a:p>
            <a:pPr marL="539496" indent="-457200">
              <a:buFont typeface="+mj-lt"/>
              <a:buAutoNum type="arabicPeriod"/>
            </a:pPr>
            <a:r>
              <a:rPr lang="es-MX" sz="2000" dirty="0" smtClean="0"/>
              <a:t>Significados </a:t>
            </a:r>
            <a:r>
              <a:rPr lang="es-MX" sz="2000" dirty="0"/>
              <a:t>de las operaciones </a:t>
            </a:r>
            <a:r>
              <a:rPr lang="es-MX" sz="2000" dirty="0" err="1" smtClean="0"/>
              <a:t>aritméticasa</a:t>
            </a:r>
            <a:r>
              <a:rPr lang="es-MX" sz="2000" dirty="0" smtClean="0"/>
              <a:t> </a:t>
            </a:r>
            <a:r>
              <a:rPr lang="es-MX" sz="2000" dirty="0"/>
              <a:t>través de la resolución de problemas</a:t>
            </a:r>
            <a:r>
              <a:rPr lang="es-MX" sz="2000" dirty="0" smtClean="0"/>
              <a:t>.</a:t>
            </a:r>
          </a:p>
          <a:p>
            <a:pPr marL="539496" indent="-457200">
              <a:buFont typeface="+mj-lt"/>
              <a:buAutoNum type="arabicPeriod"/>
            </a:pPr>
            <a:endParaRPr lang="es-MX" sz="2000" dirty="0"/>
          </a:p>
          <a:p>
            <a:pPr marL="539496" indent="-457200">
              <a:buFont typeface="+mj-lt"/>
              <a:buAutoNum type="arabicPeriod"/>
            </a:pPr>
            <a:r>
              <a:rPr lang="es-MX" sz="2000" dirty="0" smtClean="0"/>
              <a:t>Propiedades </a:t>
            </a:r>
            <a:r>
              <a:rPr lang="es-MX" sz="2000" dirty="0"/>
              <a:t>de las operaciones de </a:t>
            </a:r>
            <a:r>
              <a:rPr lang="es-MX" sz="2000" dirty="0" smtClean="0"/>
              <a:t>suma y </a:t>
            </a:r>
            <a:r>
              <a:rPr lang="es-MX" sz="2000" dirty="0"/>
              <a:t>multiplicación</a:t>
            </a:r>
            <a:r>
              <a:rPr lang="es-MX" sz="2000" dirty="0" smtClean="0"/>
              <a:t>.</a:t>
            </a:r>
          </a:p>
          <a:p>
            <a:pPr marL="539496" indent="-457200">
              <a:buFont typeface="+mj-lt"/>
              <a:buAutoNum type="arabicPeriod"/>
            </a:pPr>
            <a:endParaRPr lang="es-MX" sz="2000" dirty="0"/>
          </a:p>
          <a:p>
            <a:pPr marL="539496" indent="-457200">
              <a:buFont typeface="+mj-lt"/>
              <a:buAutoNum type="arabicPeriod"/>
            </a:pPr>
            <a:r>
              <a:rPr lang="es-MX" sz="2000" dirty="0" smtClean="0"/>
              <a:t>Las </a:t>
            </a:r>
            <a:r>
              <a:rPr lang="es-MX" sz="2000" dirty="0"/>
              <a:t>operaciones aritméticas como </a:t>
            </a:r>
            <a:r>
              <a:rPr lang="es-MX" sz="2000" dirty="0" smtClean="0"/>
              <a:t>objetos de </a:t>
            </a:r>
            <a:r>
              <a:rPr lang="es-MX" sz="2000" dirty="0"/>
              <a:t>enseñanza en la educación </a:t>
            </a:r>
            <a:r>
              <a:rPr lang="es-MX" sz="2000" dirty="0" smtClean="0"/>
              <a:t>preescolar: procesos</a:t>
            </a:r>
            <a:r>
              <a:rPr lang="es-MX" sz="2000" dirty="0"/>
              <a:t>, estrategias y principales </a:t>
            </a:r>
            <a:r>
              <a:rPr lang="es-MX" sz="2000" dirty="0" smtClean="0"/>
              <a:t>obstáculos para </a:t>
            </a:r>
            <a:r>
              <a:rPr lang="es-MX" sz="2000" dirty="0"/>
              <a:t>su aprendizaje</a:t>
            </a:r>
            <a:r>
              <a:rPr lang="es-MX" sz="2000" dirty="0" smtClean="0"/>
              <a:t>.</a:t>
            </a:r>
          </a:p>
          <a:p>
            <a:pPr marL="539496" indent="-457200">
              <a:buFont typeface="+mj-lt"/>
              <a:buAutoNum type="arabicPeriod"/>
            </a:pPr>
            <a:endParaRPr lang="es-MX" sz="2000" dirty="0"/>
          </a:p>
          <a:p>
            <a:pPr marL="539496" indent="-457200">
              <a:buFont typeface="+mj-lt"/>
              <a:buAutoNum type="arabicPeriod"/>
            </a:pPr>
            <a:r>
              <a:rPr lang="es-MX" sz="2000" dirty="0" smtClean="0"/>
              <a:t>Estimación </a:t>
            </a:r>
            <a:r>
              <a:rPr lang="es-MX" sz="2000" dirty="0"/>
              <a:t>y cálculo mental</a:t>
            </a:r>
            <a:r>
              <a:rPr lang="es-MX" sz="2000" dirty="0" smtClean="0"/>
              <a:t>.</a:t>
            </a:r>
          </a:p>
          <a:p>
            <a:pPr marL="425196" indent="-342900">
              <a:buFont typeface="+mj-lt"/>
              <a:buAutoNum type="arabicPeriod"/>
            </a:pPr>
            <a:endParaRPr lang="es-MX" sz="1800" dirty="0"/>
          </a:p>
          <a:p>
            <a:pPr marL="539496" indent="-457200">
              <a:buFont typeface="+mj-lt"/>
              <a:buAutoNum type="arabicPeriod"/>
            </a:pPr>
            <a:r>
              <a:rPr lang="es-MX" sz="2000" dirty="0" smtClean="0"/>
              <a:t>Noción </a:t>
            </a:r>
            <a:r>
              <a:rPr lang="es-MX" sz="2000" dirty="0"/>
              <a:t>de variable didáctica y su </a:t>
            </a:r>
            <a:r>
              <a:rPr lang="es-MX" sz="2000" dirty="0" smtClean="0"/>
              <a:t>papel en </a:t>
            </a:r>
            <a:r>
              <a:rPr lang="es-MX" sz="2000" dirty="0"/>
              <a:t>la selección y diseño de </a:t>
            </a:r>
            <a:r>
              <a:rPr lang="es-MX" sz="2000" dirty="0" smtClean="0"/>
              <a:t>situaciones problemáticas</a:t>
            </a:r>
            <a:r>
              <a:rPr lang="es-MX" sz="2000" dirty="0"/>
              <a:t>.</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142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UNIDAD</a:t>
            </a:r>
            <a:r>
              <a:rPr lang="es-MX" dirty="0" smtClean="0"/>
              <a:t> </a:t>
            </a:r>
            <a:r>
              <a:rPr lang="es-MX" dirty="0" smtClean="0"/>
              <a:t>4</a:t>
            </a:r>
            <a:endParaRPr lang="es-MX" dirty="0"/>
          </a:p>
        </p:txBody>
      </p:sp>
      <p:sp>
        <p:nvSpPr>
          <p:cNvPr id="3" name="2 Marcador de contenido"/>
          <p:cNvSpPr>
            <a:spLocks noGrp="1"/>
          </p:cNvSpPr>
          <p:nvPr>
            <p:ph idx="1"/>
          </p:nvPr>
        </p:nvSpPr>
        <p:spPr>
          <a:xfrm>
            <a:off x="1252728" y="883920"/>
            <a:ext cx="7680960" cy="5466543"/>
          </a:xfrm>
        </p:spPr>
        <p:txBody>
          <a:bodyPr>
            <a:normAutofit lnSpcReduction="10000"/>
          </a:bodyPr>
          <a:lstStyle/>
          <a:p>
            <a:pPr marL="539496" indent="-457200">
              <a:buFont typeface="+mj-lt"/>
              <a:buAutoNum type="arabicPeriod"/>
            </a:pPr>
            <a:r>
              <a:rPr lang="es-MX" sz="1800" dirty="0" smtClean="0"/>
              <a:t>Desarrollo </a:t>
            </a:r>
            <a:r>
              <a:rPr lang="es-MX" sz="1800" dirty="0"/>
              <a:t>didáctico de las nociones </a:t>
            </a:r>
            <a:r>
              <a:rPr lang="es-MX" sz="1800" dirty="0" smtClean="0"/>
              <a:t>de fracción común </a:t>
            </a:r>
            <a:r>
              <a:rPr lang="es-MX" sz="1800" dirty="0"/>
              <a:t>y de número decimal</a:t>
            </a:r>
            <a:r>
              <a:rPr lang="es-MX" sz="1800" dirty="0" smtClean="0"/>
              <a:t>.</a:t>
            </a:r>
          </a:p>
          <a:p>
            <a:pPr marL="539496" indent="-457200">
              <a:buFont typeface="+mj-lt"/>
              <a:buAutoNum type="arabicPeriod"/>
            </a:pPr>
            <a:endParaRPr lang="es-MX" sz="1800" dirty="0"/>
          </a:p>
          <a:p>
            <a:pPr marL="539496" indent="-457200">
              <a:buFont typeface="+mj-lt"/>
              <a:buAutoNum type="arabicPeriod"/>
            </a:pPr>
            <a:r>
              <a:rPr lang="es-MX" sz="1800" dirty="0" smtClean="0"/>
              <a:t>Resolución </a:t>
            </a:r>
            <a:r>
              <a:rPr lang="es-MX" sz="1800" dirty="0"/>
              <a:t>de problemas con </a:t>
            </a:r>
            <a:r>
              <a:rPr lang="es-MX" sz="1800" dirty="0" smtClean="0"/>
              <a:t>fracciones y </a:t>
            </a:r>
            <a:r>
              <a:rPr lang="es-MX" sz="1800" dirty="0"/>
              <a:t>números decimales</a:t>
            </a:r>
            <a:r>
              <a:rPr lang="es-MX" sz="1800" dirty="0" smtClean="0"/>
              <a:t>.</a:t>
            </a:r>
          </a:p>
          <a:p>
            <a:pPr marL="539496" indent="-457200">
              <a:buFont typeface="+mj-lt"/>
              <a:buAutoNum type="arabicPeriod"/>
            </a:pPr>
            <a:endParaRPr lang="es-MX" sz="1800" dirty="0"/>
          </a:p>
          <a:p>
            <a:pPr marL="539496" indent="-457200">
              <a:buFont typeface="+mj-lt"/>
              <a:buAutoNum type="arabicPeriod"/>
            </a:pPr>
            <a:r>
              <a:rPr lang="es-MX" sz="1800" dirty="0" smtClean="0"/>
              <a:t>De </a:t>
            </a:r>
            <a:r>
              <a:rPr lang="es-MX" sz="1800" dirty="0"/>
              <a:t>los números naturales a las </a:t>
            </a:r>
            <a:r>
              <a:rPr lang="es-MX" sz="1800" dirty="0" smtClean="0"/>
              <a:t>fracciones y </a:t>
            </a:r>
            <a:r>
              <a:rPr lang="es-MX" sz="1800" dirty="0"/>
              <a:t>los números decimales: ampliación </a:t>
            </a:r>
            <a:r>
              <a:rPr lang="es-MX" sz="1800" dirty="0" smtClean="0"/>
              <a:t>de los </a:t>
            </a:r>
            <a:r>
              <a:rPr lang="es-MX" sz="1800" dirty="0"/>
              <a:t>conjuntos numéricos y uso de la </a:t>
            </a:r>
            <a:r>
              <a:rPr lang="es-MX" sz="1800" dirty="0" smtClean="0"/>
              <a:t>notación científica.</a:t>
            </a:r>
          </a:p>
          <a:p>
            <a:pPr marL="539496" indent="-457200">
              <a:buFont typeface="+mj-lt"/>
              <a:buAutoNum type="arabicPeriod"/>
            </a:pPr>
            <a:endParaRPr lang="es-MX" sz="1800" dirty="0"/>
          </a:p>
          <a:p>
            <a:pPr marL="539496" indent="-457200">
              <a:buFont typeface="+mj-lt"/>
              <a:buAutoNum type="arabicPeriod"/>
            </a:pPr>
            <a:r>
              <a:rPr lang="es-MX" sz="1800" dirty="0" smtClean="0"/>
              <a:t>Algoritmos </a:t>
            </a:r>
            <a:r>
              <a:rPr lang="es-MX" sz="1800" dirty="0"/>
              <a:t>convencionales para la suma</a:t>
            </a:r>
            <a:r>
              <a:rPr lang="es-MX" sz="1800" dirty="0" smtClean="0"/>
              <a:t>, la </a:t>
            </a:r>
            <a:r>
              <a:rPr lang="es-MX" sz="1800" dirty="0"/>
              <a:t>resta, el producto y el cociente con </a:t>
            </a:r>
            <a:r>
              <a:rPr lang="es-MX" sz="1800" dirty="0" smtClean="0"/>
              <a:t>números racionales </a:t>
            </a:r>
            <a:r>
              <a:rPr lang="es-MX" sz="1800" dirty="0"/>
              <a:t>y su comprensión con base en </a:t>
            </a:r>
            <a:r>
              <a:rPr lang="es-MX" sz="1800" dirty="0" smtClean="0"/>
              <a:t>las propiedades </a:t>
            </a:r>
            <a:r>
              <a:rPr lang="es-MX" sz="1800" dirty="0"/>
              <a:t>de los números y sus operaciones</a:t>
            </a:r>
            <a:r>
              <a:rPr lang="es-MX" sz="1800" dirty="0" smtClean="0"/>
              <a:t>.</a:t>
            </a:r>
          </a:p>
          <a:p>
            <a:pPr marL="539496" indent="-457200">
              <a:buFont typeface="+mj-lt"/>
              <a:buAutoNum type="arabicPeriod"/>
            </a:pPr>
            <a:endParaRPr lang="es-MX" sz="1800" dirty="0"/>
          </a:p>
          <a:p>
            <a:pPr marL="539496" indent="-457200">
              <a:buFont typeface="+mj-lt"/>
              <a:buAutoNum type="arabicPeriod"/>
            </a:pPr>
            <a:r>
              <a:rPr lang="es-MX" sz="1800" dirty="0" smtClean="0"/>
              <a:t>Las </a:t>
            </a:r>
            <a:r>
              <a:rPr lang="es-MX" sz="1800" dirty="0"/>
              <a:t>fracciones comunes y los </a:t>
            </a:r>
            <a:r>
              <a:rPr lang="es-MX" sz="1800" dirty="0" smtClean="0"/>
              <a:t>números decimales</a:t>
            </a:r>
            <a:r>
              <a:rPr lang="es-MX" sz="1800" dirty="0"/>
              <a:t>: dificultades en su enseñanza </a:t>
            </a:r>
            <a:r>
              <a:rPr lang="es-MX" sz="1800" dirty="0" smtClean="0"/>
              <a:t>y aprendizaje.</a:t>
            </a:r>
          </a:p>
          <a:p>
            <a:pPr marL="539496" indent="-457200">
              <a:buFont typeface="+mj-lt"/>
              <a:buAutoNum type="arabicPeriod"/>
            </a:pPr>
            <a:endParaRPr lang="es-MX" sz="1800" dirty="0"/>
          </a:p>
          <a:p>
            <a:pPr marL="539496" indent="-457200">
              <a:buFont typeface="+mj-lt"/>
              <a:buAutoNum type="arabicPeriod"/>
            </a:pPr>
            <a:r>
              <a:rPr lang="es-MX" sz="1800" dirty="0" smtClean="0"/>
              <a:t>Uso </a:t>
            </a:r>
            <a:r>
              <a:rPr lang="es-MX" sz="1800" dirty="0"/>
              <a:t>de recursos tecnológicos para </a:t>
            </a:r>
            <a:r>
              <a:rPr lang="es-MX" sz="1800" dirty="0" smtClean="0"/>
              <a:t>favorecer la </a:t>
            </a:r>
            <a:r>
              <a:rPr lang="es-MX" sz="1800" dirty="0"/>
              <a:t>comprensión de los conceptos y la </a:t>
            </a:r>
            <a:r>
              <a:rPr lang="es-MX" sz="1800" dirty="0" smtClean="0"/>
              <a:t>operatividad con </a:t>
            </a:r>
            <a:r>
              <a:rPr lang="es-MX" sz="1800" dirty="0"/>
              <a:t>números racionales y decimales.</a:t>
            </a:r>
          </a:p>
        </p:txBody>
      </p:sp>
      <p:sp>
        <p:nvSpPr>
          <p:cNvPr id="4" name="Subtítulo 2"/>
          <p:cNvSpPr txBox="1">
            <a:spLocks/>
          </p:cNvSpPr>
          <p:nvPr/>
        </p:nvSpPr>
        <p:spPr>
          <a:xfrm>
            <a:off x="943752" y="6090443"/>
            <a:ext cx="3036356" cy="670049"/>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s-ES" sz="2000" b="1" dirty="0" smtClean="0">
              <a:latin typeface="Arial"/>
              <a:cs typeface="Arial"/>
            </a:endParaRPr>
          </a:p>
          <a:p>
            <a:pPr marL="82296" indent="0">
              <a:buNone/>
            </a:pPr>
            <a:r>
              <a:rPr lang="es-ES" sz="1100" b="1" dirty="0" smtClean="0">
                <a:latin typeface="Arial"/>
                <a:cs typeface="Arial"/>
              </a:rPr>
              <a:t>ENEP-F-ST-19</a:t>
            </a:r>
          </a:p>
          <a:p>
            <a:pPr marL="82296" indent="0">
              <a:buNone/>
            </a:pPr>
            <a:r>
              <a:rPr lang="es-ES" sz="1100" b="1" dirty="0" smtClean="0">
                <a:latin typeface="Arial"/>
                <a:cs typeface="Arial"/>
              </a:rPr>
              <a:t>V01/122012                  </a:t>
            </a:r>
            <a:endParaRPr lang="es-ES" sz="1100" b="1" dirty="0" smtClean="0">
              <a:latin typeface="Arial"/>
              <a:cs typeface="Arial"/>
            </a:endParaRPr>
          </a:p>
        </p:txBody>
      </p:sp>
      <p:pic>
        <p:nvPicPr>
          <p:cNvPr id="5" name="Picture 1" descr="logo chiq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182012"/>
            <a:ext cx="4762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96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618</TotalTime>
  <Words>2338</Words>
  <Application>Microsoft Macintosh PowerPoint</Application>
  <PresentationFormat>Presentación en pantalla (4:3)</PresentationFormat>
  <Paragraphs>453</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Solsticio</vt:lpstr>
      <vt:lpstr>PENSAMIENTO CUANTITATIVO</vt:lpstr>
      <vt:lpstr>ENFOQUE</vt:lpstr>
      <vt:lpstr>PROPÓSITO</vt:lpstr>
      <vt:lpstr>Presentación de PowerPoint</vt:lpstr>
      <vt:lpstr>UNIDADES DE APRENDIZAJE</vt:lpstr>
      <vt:lpstr>UNIDAD 1</vt:lpstr>
      <vt:lpstr>UNIDAD 2</vt:lpstr>
      <vt:lpstr>UNIDAD  3</vt:lpstr>
      <vt:lpstr>UNIDAD 4</vt:lpstr>
      <vt:lpstr>BIBLIOGRAFIA BASICA</vt:lpstr>
      <vt:lpstr>Presentación de PowerPoint</vt:lpstr>
      <vt:lpstr>Presentación de PowerPoint</vt:lpstr>
      <vt:lpstr>ORIENTACIONES DIDÁCTICAS</vt:lpstr>
      <vt:lpstr>RASGOS DEL PERFIL DE EGRESO</vt:lpstr>
      <vt:lpstr>MATERIAS SUBCECUENTES</vt:lpstr>
      <vt:lpstr>Presentación de PowerPoint</vt:lpstr>
      <vt:lpstr>CRITERIOS DE EVALUACIÓN</vt:lpstr>
      <vt:lpstr>FECHAS DE EVALUACIÓN</vt:lpstr>
      <vt:lpstr>JORNADAS DE OBSERVACIÓN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MA TERESA CERDA</cp:lastModifiedBy>
  <cp:revision>42</cp:revision>
  <cp:lastPrinted>2013-09-02T14:47:40Z</cp:lastPrinted>
  <dcterms:created xsi:type="dcterms:W3CDTF">2012-08-16T14:59:14Z</dcterms:created>
  <dcterms:modified xsi:type="dcterms:W3CDTF">2014-09-27T17:31:20Z</dcterms:modified>
</cp:coreProperties>
</file>