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21"/>
  </p:handoutMasterIdLst>
  <p:sldIdLst>
    <p:sldId id="256" r:id="rId2"/>
    <p:sldId id="257" r:id="rId3"/>
    <p:sldId id="258" r:id="rId4"/>
    <p:sldId id="259" r:id="rId5"/>
    <p:sldId id="260" r:id="rId6"/>
    <p:sldId id="261" r:id="rId7"/>
    <p:sldId id="275" r:id="rId8"/>
    <p:sldId id="277" r:id="rId9"/>
    <p:sldId id="278" r:id="rId10"/>
    <p:sldId id="279" r:id="rId11"/>
    <p:sldId id="280" r:id="rId12"/>
    <p:sldId id="281" r:id="rId13"/>
    <p:sldId id="266" r:id="rId14"/>
    <p:sldId id="265" r:id="rId15"/>
    <p:sldId id="267" r:id="rId16"/>
    <p:sldId id="273" r:id="rId17"/>
    <p:sldId id="269" r:id="rId18"/>
    <p:sldId id="271" r:id="rId19"/>
    <p:sldId id="274"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7" d="100"/>
          <a:sy n="127" d="100"/>
        </p:scale>
        <p:origin x="-199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E2E27E55-F24D-4AF9-94E8-87145D0DF9DC}" type="datetimeFigureOut">
              <a:rPr lang="es-MX" smtClean="0"/>
              <a:t>27/09/14</a:t>
            </a:fld>
            <a:endParaRPr lang="es-MX"/>
          </a:p>
        </p:txBody>
      </p:sp>
      <p:sp>
        <p:nvSpPr>
          <p:cNvPr id="4" name="Marcador de pie de página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685536F9-B255-47A9-9ACD-C718093475A9}" type="slidenum">
              <a:rPr lang="es-MX" smtClean="0"/>
              <a:t>‹Nr.›</a:t>
            </a:fld>
            <a:endParaRPr lang="es-MX"/>
          </a:p>
        </p:txBody>
      </p:sp>
    </p:spTree>
    <p:extLst>
      <p:ext uri="{BB962C8B-B14F-4D97-AF65-F5344CB8AC3E}">
        <p14:creationId xmlns:p14="http://schemas.microsoft.com/office/powerpoint/2010/main" val="10729557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F150D65-C64D-44FB-9152-4CC2DE0C9198}" type="datetime1">
              <a:rPr lang="en-US" smtClean="0"/>
              <a:pPr/>
              <a:t>27/09/14</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2635EB0-D091-417E-ACD5-D65E1C7D8524}" type="datetime1">
              <a:rPr lang="en-US" smtClean="0"/>
              <a:pPr/>
              <a:t>27/09/14</a:t>
            </a:fld>
            <a:endParaRPr lang="en-US"/>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FCA09F9-C7D6-4C52-A7E8-5101239A0BA2}" type="datetime1">
              <a:rPr lang="en-US" smtClean="0"/>
              <a:pPr/>
              <a:t>27/09/14</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FFE64A4-35FB-42B6-9183-2C0CE0E36649}" type="datetime1">
              <a:rPr lang="en-US" smtClean="0"/>
              <a:pPr/>
              <a:t>27/09/14</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A2683B9-6ECA-47FA-93CF-B124A0FAC208}" type="datetime1">
              <a:rPr lang="en-US" smtClean="0"/>
              <a:pPr/>
              <a:t>27/09/14</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5FF66B-9476-4BB3-85E9-E01854F07F90}" type="datetime1">
              <a:rPr lang="en-US" smtClean="0"/>
              <a:pPr/>
              <a:t>27/09/14</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6B23FBD-8F7D-4F85-8085-67BFDB05CB71}" type="datetime1">
              <a:rPr lang="en-US" smtClean="0"/>
              <a:pPr/>
              <a:t>27/09/14</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65D789A-1220-4441-8676-44A034051BFD}" type="datetime1">
              <a:rPr lang="en-US" smtClean="0"/>
              <a:pPr/>
              <a:t>27/09/14</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EF98A266-E364-4B5E-98DD-432668182E1E}" type="datetime1">
              <a:rPr lang="en-US" smtClean="0"/>
              <a:pPr/>
              <a:t>27/09/14</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93F2040-9975-4642-A906-1DF87F8BE202}" type="datetime1">
              <a:rPr lang="en-US" smtClean="0"/>
              <a:pPr/>
              <a:t>27/09/14</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51E52B4A-BA08-4841-AB08-A0D822ABC34D}" type="datetime1">
              <a:rPr lang="en-US" smtClean="0"/>
              <a:pPr/>
              <a:t>27/09/14</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‹Nr.›</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D48070-6A81-47D0-9810-1540B9FEFF61}" type="datetime1">
              <a:rPr lang="en-US" smtClean="0"/>
              <a:pPr/>
              <a:t>27/09/14</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EBEB0A-9E3D-4B14-9782-E2AE3DA60D96}" type="slidenum">
              <a:rPr lang="en-US" smtClean="0"/>
              <a:pPr/>
              <a:t>‹Nr.›</a:t>
            </a:fld>
            <a:endParaRPr lang="en-U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2939415"/>
            <a:ext cx="7543800" cy="1524000"/>
          </a:xfrm>
        </p:spPr>
        <p:txBody>
          <a:bodyPr>
            <a:normAutofit fontScale="90000"/>
          </a:bodyPr>
          <a:lstStyle/>
          <a:p>
            <a:pPr algn="ctr"/>
            <a:r>
              <a:rPr lang="es-ES" sz="5400" dirty="0" smtClean="0"/>
              <a:t>PENSAMIENTO CUANTITATIVO</a:t>
            </a:r>
            <a:endParaRPr lang="es-ES" sz="5400" dirty="0"/>
          </a:p>
        </p:txBody>
      </p:sp>
      <p:sp>
        <p:nvSpPr>
          <p:cNvPr id="3" name="Subtítulo 2"/>
          <p:cNvSpPr>
            <a:spLocks noGrp="1"/>
          </p:cNvSpPr>
          <p:nvPr>
            <p:ph type="subTitle" idx="1"/>
          </p:nvPr>
        </p:nvSpPr>
        <p:spPr>
          <a:xfrm>
            <a:off x="1043756" y="5595328"/>
            <a:ext cx="8100244" cy="1173368"/>
          </a:xfrm>
        </p:spPr>
        <p:txBody>
          <a:bodyPr>
            <a:normAutofit lnSpcReduction="10000"/>
          </a:bodyPr>
          <a:lstStyle/>
          <a:p>
            <a:r>
              <a:rPr lang="es-ES" sz="2000" b="1" dirty="0" smtClean="0">
                <a:latin typeface="Arial"/>
                <a:cs typeface="Arial"/>
              </a:rPr>
              <a:t>PROFESORA: MARIA TERESA CERDA OROCIO  </a:t>
            </a:r>
          </a:p>
          <a:p>
            <a:endParaRPr lang="es-ES" sz="2000" b="1" dirty="0">
              <a:latin typeface="Arial"/>
              <a:cs typeface="Arial"/>
            </a:endParaRPr>
          </a:p>
          <a:p>
            <a:r>
              <a:rPr lang="es-ES" sz="1100" b="1" dirty="0" smtClean="0">
                <a:latin typeface="Arial"/>
                <a:cs typeface="Arial"/>
              </a:rPr>
              <a:t>ENEP-F-ST-19</a:t>
            </a:r>
          </a:p>
          <a:p>
            <a:r>
              <a:rPr lang="es-ES" sz="1100" b="1" dirty="0" smtClean="0">
                <a:latin typeface="Arial"/>
                <a:cs typeface="Arial"/>
              </a:rPr>
              <a:t>V01/122012</a:t>
            </a:r>
            <a:r>
              <a:rPr lang="es-ES" sz="1100" b="1" dirty="0" smtClean="0">
                <a:latin typeface="Arial"/>
                <a:cs typeface="Arial"/>
              </a:rPr>
              <a:t>                  </a:t>
            </a:r>
            <a:endParaRPr lang="es-ES" sz="1100" b="1" dirty="0" smtClean="0">
              <a:latin typeface="Arial"/>
              <a:cs typeface="Arial"/>
            </a:endParaRPr>
          </a:p>
        </p:txBody>
      </p:sp>
      <p:sp>
        <p:nvSpPr>
          <p:cNvPr id="4" name="Título 1"/>
          <p:cNvSpPr txBox="1">
            <a:spLocks/>
          </p:cNvSpPr>
          <p:nvPr/>
        </p:nvSpPr>
        <p:spPr>
          <a:xfrm>
            <a:off x="381000" y="1095374"/>
            <a:ext cx="8350250" cy="84137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3600" dirty="0" smtClean="0"/>
              <a:t>ESCUELA NORMAL DE EDUCACIÓN PREESCOLAR </a:t>
            </a:r>
            <a:endParaRPr lang="es-ES" sz="3600" dirty="0"/>
          </a:p>
        </p:txBody>
      </p:sp>
      <p:sp>
        <p:nvSpPr>
          <p:cNvPr id="5" name="4 CuadroTexto"/>
          <p:cNvSpPr txBox="1"/>
          <p:nvPr/>
        </p:nvSpPr>
        <p:spPr>
          <a:xfrm>
            <a:off x="4328160" y="5166360"/>
            <a:ext cx="2130849" cy="369332"/>
          </a:xfrm>
          <a:prstGeom prst="rect">
            <a:avLst/>
          </a:prstGeom>
          <a:noFill/>
        </p:spPr>
        <p:txBody>
          <a:bodyPr wrap="none" rtlCol="0">
            <a:spAutoFit/>
          </a:bodyPr>
          <a:lstStyle/>
          <a:p>
            <a:r>
              <a:rPr lang="es-MX" dirty="0" smtClean="0"/>
              <a:t>PRIEMER </a:t>
            </a:r>
            <a:r>
              <a:rPr lang="es-MX" dirty="0" smtClean="0"/>
              <a:t>SEMESTRE</a:t>
            </a:r>
            <a:endParaRPr lang="es-MX" dirty="0"/>
          </a:p>
        </p:txBody>
      </p:sp>
      <p:pic>
        <p:nvPicPr>
          <p:cNvPr id="102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85059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BIBLIOGRAFIA BASICA</a:t>
            </a:r>
            <a:endParaRPr lang="es-MX" dirty="0"/>
          </a:p>
        </p:txBody>
      </p:sp>
      <p:sp>
        <p:nvSpPr>
          <p:cNvPr id="3" name="2 Marcador de contenido"/>
          <p:cNvSpPr>
            <a:spLocks noGrp="1"/>
          </p:cNvSpPr>
          <p:nvPr>
            <p:ph idx="1"/>
          </p:nvPr>
        </p:nvSpPr>
        <p:spPr/>
        <p:txBody>
          <a:bodyPr>
            <a:normAutofit fontScale="77500" lnSpcReduction="20000"/>
          </a:bodyPr>
          <a:lstStyle/>
          <a:p>
            <a:r>
              <a:rPr lang="es-MX" dirty="0" err="1" smtClean="0"/>
              <a:t>Azinián</a:t>
            </a:r>
            <a:r>
              <a:rPr lang="es-MX" dirty="0"/>
              <a:t>, H. (1997). Resolución de problemas </a:t>
            </a:r>
            <a:r>
              <a:rPr lang="es-MX" dirty="0" smtClean="0"/>
              <a:t>matemáticos. Argentina</a:t>
            </a:r>
            <a:r>
              <a:rPr lang="es-MX" dirty="0"/>
              <a:t>: Novedades educativas.</a:t>
            </a:r>
          </a:p>
          <a:p>
            <a:r>
              <a:rPr lang="es-MX" dirty="0"/>
              <a:t>Ávila, A. (2008). Los decimales: más que una escritura. México: INEE</a:t>
            </a:r>
          </a:p>
          <a:p>
            <a:r>
              <a:rPr lang="es-MX" dirty="0" err="1"/>
              <a:t>Baldor</a:t>
            </a:r>
            <a:r>
              <a:rPr lang="es-MX" dirty="0"/>
              <a:t>, A. (1995). Aritmética. México: Editorial Patria.</a:t>
            </a:r>
          </a:p>
          <a:p>
            <a:r>
              <a:rPr lang="es-MX" dirty="0" err="1"/>
              <a:t>Baroody</a:t>
            </a:r>
            <a:r>
              <a:rPr lang="es-MX" dirty="0"/>
              <a:t>, A. (1990). El pensamiento matemático de los </a:t>
            </a:r>
            <a:r>
              <a:rPr lang="es-MX" dirty="0" err="1" smtClean="0"/>
              <a:t>niños.España</a:t>
            </a:r>
            <a:r>
              <a:rPr lang="es-MX" dirty="0"/>
              <a:t>: Editorial Paidós.</a:t>
            </a:r>
          </a:p>
          <a:p>
            <a:r>
              <a:rPr lang="es-MX" dirty="0" err="1"/>
              <a:t>Billstein</a:t>
            </a:r>
            <a:r>
              <a:rPr lang="es-MX" dirty="0"/>
              <a:t>, R., </a:t>
            </a:r>
            <a:r>
              <a:rPr lang="es-MX" dirty="0" err="1"/>
              <a:t>Libeskind</a:t>
            </a:r>
            <a:r>
              <a:rPr lang="es-MX" dirty="0"/>
              <a:t>, S. y </a:t>
            </a:r>
            <a:r>
              <a:rPr lang="es-MX" dirty="0" err="1"/>
              <a:t>Lott</a:t>
            </a:r>
            <a:r>
              <a:rPr lang="es-MX" dirty="0"/>
              <a:t>, J. (2008). Un enfoque de </a:t>
            </a:r>
            <a:r>
              <a:rPr lang="es-MX" dirty="0" smtClean="0"/>
              <a:t>solución de </a:t>
            </a:r>
            <a:r>
              <a:rPr lang="es-MX" dirty="0"/>
              <a:t>problemas de matemáticas para maestros de </a:t>
            </a:r>
            <a:r>
              <a:rPr lang="es-MX" dirty="0" smtClean="0"/>
              <a:t>educación básica</a:t>
            </a:r>
            <a:r>
              <a:rPr lang="es-MX" dirty="0"/>
              <a:t>. México: Manuel López Mateos (Editor).</a:t>
            </a:r>
          </a:p>
          <a:p>
            <a:r>
              <a:rPr lang="es-MX" dirty="0"/>
              <a:t>Block, D., Fuenlabrada, I., y Balbuena, H. (1994). Lo que cuentan </a:t>
            </a:r>
            <a:r>
              <a:rPr lang="es-MX" dirty="0" smtClean="0"/>
              <a:t>las cuentas </a:t>
            </a:r>
            <a:r>
              <a:rPr lang="es-MX" dirty="0"/>
              <a:t>de sumar y restar. México: SEP (Libros del Rincón).</a:t>
            </a: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774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281672" cy="426402"/>
          </a:xfrm>
        </p:spPr>
        <p:txBody>
          <a:bodyPr>
            <a:normAutofit fontScale="90000"/>
          </a:bodyPr>
          <a:lstStyle/>
          <a:p>
            <a:endParaRPr lang="es-MX" dirty="0"/>
          </a:p>
        </p:txBody>
      </p:sp>
      <p:sp>
        <p:nvSpPr>
          <p:cNvPr id="3" name="2 Marcador de contenido"/>
          <p:cNvSpPr>
            <a:spLocks noGrp="1"/>
          </p:cNvSpPr>
          <p:nvPr>
            <p:ph idx="1"/>
          </p:nvPr>
        </p:nvSpPr>
        <p:spPr>
          <a:xfrm>
            <a:off x="1435608" y="1005840"/>
            <a:ext cx="7498080" cy="5486400"/>
          </a:xfrm>
        </p:spPr>
        <p:txBody>
          <a:bodyPr>
            <a:normAutofit fontScale="70000" lnSpcReduction="20000"/>
          </a:bodyPr>
          <a:lstStyle/>
          <a:p>
            <a:r>
              <a:rPr lang="es-MX" dirty="0"/>
              <a:t>Block, D., Fuenlabrada, I., y Balbuena, H. (1994a). Lo que cuentan </a:t>
            </a:r>
            <a:r>
              <a:rPr lang="es-MX" dirty="0" smtClean="0"/>
              <a:t>las cuentas </a:t>
            </a:r>
            <a:r>
              <a:rPr lang="es-MX" dirty="0"/>
              <a:t>de multiplicar y dividir. México: SEP (Libros del Rincón).</a:t>
            </a:r>
          </a:p>
          <a:p>
            <a:r>
              <a:rPr lang="es-MX" dirty="0" err="1"/>
              <a:t>Broitman</a:t>
            </a:r>
            <a:r>
              <a:rPr lang="es-MX" dirty="0"/>
              <a:t>, C. (1999). Las operaciones en el primer ciclo. </a:t>
            </a:r>
            <a:r>
              <a:rPr lang="es-MX" dirty="0" smtClean="0"/>
              <a:t>Aportes para </a:t>
            </a:r>
            <a:r>
              <a:rPr lang="es-MX" dirty="0"/>
              <a:t>el trabajo en el aula. Buenos Aires: Novedades Educativas.</a:t>
            </a:r>
          </a:p>
          <a:p>
            <a:r>
              <a:rPr lang="es-MX" dirty="0" err="1"/>
              <a:t>Bruer</a:t>
            </a:r>
            <a:r>
              <a:rPr lang="es-MX" dirty="0"/>
              <a:t>, J. (1997). Niños de preescolar y números. En Escuelas </a:t>
            </a:r>
            <a:r>
              <a:rPr lang="es-MX" dirty="0" smtClean="0"/>
              <a:t>para pensar</a:t>
            </a:r>
            <a:r>
              <a:rPr lang="es-MX" dirty="0"/>
              <a:t>. Una ciencia del aprendizaje en el aula. México: </a:t>
            </a:r>
            <a:r>
              <a:rPr lang="es-MX" dirty="0" smtClean="0"/>
              <a:t>SEP/ Cooperación </a:t>
            </a:r>
            <a:r>
              <a:rPr lang="es-MX" dirty="0"/>
              <a:t>española, Fondo mixto de cooperación científica </a:t>
            </a:r>
            <a:r>
              <a:rPr lang="es-MX" dirty="0" smtClean="0"/>
              <a:t>y  técnica </a:t>
            </a:r>
            <a:r>
              <a:rPr lang="es-MX" dirty="0"/>
              <a:t>México – España (Biblioteca del normalista), pp. 92–100.</a:t>
            </a:r>
          </a:p>
          <a:p>
            <a:r>
              <a:rPr lang="es-MX" dirty="0"/>
              <a:t>Castro, E., Rico, L. y Castro, E. (1999). Números y </a:t>
            </a:r>
            <a:r>
              <a:rPr lang="es-MX" dirty="0" smtClean="0"/>
              <a:t>operaciones. Fundamentos </a:t>
            </a:r>
            <a:r>
              <a:rPr lang="es-MX" dirty="0"/>
              <a:t>para una aritmética escolar. España: Síntesis.</a:t>
            </a:r>
          </a:p>
          <a:p>
            <a:r>
              <a:rPr lang="es-MX" dirty="0"/>
              <a:t>Cedillo, T. y Cruz, V. (2012). Del sentido numérico al </a:t>
            </a:r>
            <a:r>
              <a:rPr lang="es-MX" dirty="0" smtClean="0"/>
              <a:t>pensamiento </a:t>
            </a:r>
            <a:r>
              <a:rPr lang="es-MX" dirty="0" err="1" smtClean="0"/>
              <a:t>prealgeabraico</a:t>
            </a:r>
            <a:r>
              <a:rPr lang="es-MX" dirty="0"/>
              <a:t>. México: Pearson.</a:t>
            </a:r>
          </a:p>
          <a:p>
            <a:r>
              <a:rPr lang="es-MX" dirty="0"/>
              <a:t>Centeno, J. (1999). Números decimales. ¿por qué? ¿para </a:t>
            </a:r>
            <a:r>
              <a:rPr lang="es-MX" dirty="0" smtClean="0"/>
              <a:t>qué? España</a:t>
            </a:r>
            <a:r>
              <a:rPr lang="es-MX" dirty="0"/>
              <a:t>: Síntesis</a:t>
            </a: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88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594042"/>
          </a:xfrm>
        </p:spPr>
        <p:txBody>
          <a:bodyPr>
            <a:normAutofit fontScale="90000"/>
          </a:bodyPr>
          <a:lstStyle/>
          <a:p>
            <a:endParaRPr lang="es-MX" dirty="0"/>
          </a:p>
        </p:txBody>
      </p:sp>
      <p:sp>
        <p:nvSpPr>
          <p:cNvPr id="3" name="2 Marcador de contenido"/>
          <p:cNvSpPr>
            <a:spLocks noGrp="1"/>
          </p:cNvSpPr>
          <p:nvPr>
            <p:ph idx="1"/>
          </p:nvPr>
        </p:nvSpPr>
        <p:spPr>
          <a:xfrm>
            <a:off x="1435608" y="868680"/>
            <a:ext cx="7498080" cy="5120640"/>
          </a:xfrm>
        </p:spPr>
        <p:txBody>
          <a:bodyPr>
            <a:normAutofit fontScale="62500" lnSpcReduction="20000"/>
          </a:bodyPr>
          <a:lstStyle/>
          <a:p>
            <a:r>
              <a:rPr lang="es-MX" dirty="0"/>
              <a:t>Cedillo, T., </a:t>
            </a:r>
            <a:r>
              <a:rPr lang="es-MX" dirty="0" err="1"/>
              <a:t>Isoda</a:t>
            </a:r>
            <a:r>
              <a:rPr lang="es-MX" dirty="0"/>
              <a:t>, M., </a:t>
            </a:r>
            <a:r>
              <a:rPr lang="es-MX" dirty="0" err="1"/>
              <a:t>Chalini</a:t>
            </a:r>
            <a:r>
              <a:rPr lang="es-MX" dirty="0"/>
              <a:t>, A., Cruz, V. Ramírez M.E. y Vega, E</a:t>
            </a:r>
            <a:r>
              <a:rPr lang="es-MX" dirty="0" smtClean="0"/>
              <a:t>. (</a:t>
            </a:r>
            <a:r>
              <a:rPr lang="es-MX" dirty="0"/>
              <a:t>2012). Matemáticas para la Educación Normal. Guía para </a:t>
            </a:r>
            <a:r>
              <a:rPr lang="es-MX" dirty="0" smtClean="0"/>
              <a:t>el aprendizaje </a:t>
            </a:r>
            <a:r>
              <a:rPr lang="es-MX" dirty="0"/>
              <a:t>y enseñanza de la aritmética. México: Pearson, SEP.</a:t>
            </a:r>
          </a:p>
          <a:p>
            <a:r>
              <a:rPr lang="es-MX" dirty="0"/>
              <a:t>Chamorro, M. C. (2003). Didáctica de la matemática para </a:t>
            </a:r>
            <a:r>
              <a:rPr lang="es-MX" dirty="0" smtClean="0"/>
              <a:t>educación primaria</a:t>
            </a:r>
            <a:r>
              <a:rPr lang="es-MX" dirty="0"/>
              <a:t>. Madrid: Prentice Hall.</a:t>
            </a:r>
          </a:p>
          <a:p>
            <a:r>
              <a:rPr lang="es-MX" dirty="0"/>
              <a:t>Clark, D. (2002). Evaluación constructiva en matemáticas</a:t>
            </a:r>
            <a:r>
              <a:rPr lang="es-MX" dirty="0" smtClean="0"/>
              <a:t>. Pasos </a:t>
            </a:r>
            <a:r>
              <a:rPr lang="es-MX" dirty="0"/>
              <a:t>prácticos para profesores. México: Grupo </a:t>
            </a:r>
            <a:r>
              <a:rPr lang="es-MX" dirty="0" smtClean="0"/>
              <a:t>Editorial Iberoamérica</a:t>
            </a:r>
            <a:r>
              <a:rPr lang="es-MX" dirty="0"/>
              <a:t>.</a:t>
            </a:r>
          </a:p>
          <a:p>
            <a:r>
              <a:rPr lang="es-MX" dirty="0" err="1"/>
              <a:t>D’Amore</a:t>
            </a:r>
            <a:r>
              <a:rPr lang="es-MX" dirty="0"/>
              <a:t>, B. (2006). Didáctica de la matemática. Colombia</a:t>
            </a:r>
            <a:r>
              <a:rPr lang="es-MX" dirty="0" smtClean="0"/>
              <a:t>: Magisterio</a:t>
            </a:r>
            <a:endParaRPr lang="es-MX" dirty="0"/>
          </a:p>
          <a:p>
            <a:r>
              <a:rPr lang="es-MX" dirty="0"/>
              <a:t>De la Garza Solís, G. Competencias docentes en el siglo XXI. </a:t>
            </a:r>
            <a:r>
              <a:rPr lang="es-MX" dirty="0" smtClean="0"/>
              <a:t>En Pálido </a:t>
            </a:r>
            <a:r>
              <a:rPr lang="es-MX" dirty="0"/>
              <a:t>punto de luz.</a:t>
            </a:r>
          </a:p>
          <a:p>
            <a:r>
              <a:rPr lang="es-MX" dirty="0" err="1"/>
              <a:t>Fandiño</a:t>
            </a:r>
            <a:r>
              <a:rPr lang="es-MX" dirty="0"/>
              <a:t>, M. (2009). Las fracciones aspectos conceptuales </a:t>
            </a:r>
            <a:r>
              <a:rPr lang="es-MX" dirty="0" smtClean="0"/>
              <a:t>y didácticos</a:t>
            </a:r>
            <a:r>
              <a:rPr lang="es-MX" dirty="0"/>
              <a:t>. (Capítulo 7). Colombia: Magisterio.</a:t>
            </a:r>
          </a:p>
          <a:p>
            <a:r>
              <a:rPr lang="es-MX" dirty="0" err="1"/>
              <a:t>Fandiño</a:t>
            </a:r>
            <a:r>
              <a:rPr lang="es-MX" dirty="0"/>
              <a:t>, M. (2010). Múltiples aspectos del aprendizaje de </a:t>
            </a:r>
            <a:r>
              <a:rPr lang="es-MX" dirty="0" smtClean="0"/>
              <a:t>las matemáticas</a:t>
            </a:r>
            <a:r>
              <a:rPr lang="es-MX" dirty="0"/>
              <a:t>. Colombia: Magisterio.</a:t>
            </a:r>
          </a:p>
          <a:p>
            <a:r>
              <a:rPr lang="es-MX" dirty="0"/>
              <a:t>Font, V. (2002). Una organización de los programas de </a:t>
            </a:r>
            <a:r>
              <a:rPr lang="es-MX" dirty="0" smtClean="0"/>
              <a:t>investigación en </a:t>
            </a:r>
            <a:r>
              <a:rPr lang="es-MX" dirty="0"/>
              <a:t>didáctica de las matemáticas. En Revista Ema. Colombia.</a:t>
            </a: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3635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301625"/>
            <a:ext cx="6781800" cy="901700"/>
          </a:xfrm>
        </p:spPr>
        <p:txBody>
          <a:bodyPr>
            <a:normAutofit fontScale="90000"/>
          </a:bodyPr>
          <a:lstStyle/>
          <a:p>
            <a:r>
              <a:rPr lang="es-ES" sz="4400" dirty="0" smtClean="0"/>
              <a:t>ORIENTACIONES DIDÁCTICAS</a:t>
            </a:r>
            <a:endParaRPr lang="es-ES" sz="4400" dirty="0"/>
          </a:p>
        </p:txBody>
      </p:sp>
      <p:sp>
        <p:nvSpPr>
          <p:cNvPr id="3" name="Marcador de contenido 2"/>
          <p:cNvSpPr>
            <a:spLocks noGrp="1"/>
          </p:cNvSpPr>
          <p:nvPr>
            <p:ph idx="1"/>
          </p:nvPr>
        </p:nvSpPr>
        <p:spPr>
          <a:xfrm>
            <a:off x="762000" y="1555751"/>
            <a:ext cx="7543800" cy="4968874"/>
          </a:xfrm>
          <a:prstGeom prst="rect">
            <a:avLst/>
          </a:prstGeom>
        </p:spPr>
        <p:txBody>
          <a:bodyPr>
            <a:normAutofit fontScale="70000" lnSpcReduction="20000"/>
          </a:bodyPr>
          <a:lstStyle/>
          <a:p>
            <a:r>
              <a:rPr lang="es-MX" dirty="0"/>
              <a:t>Se sugiere que este curso se desarrolle en espacios de reflexión que propicien la producción de conocimiento por parte de cada uno de los participantes como resultado de su interacción social y de sus aportaciones individuales. A través de esto se pretende  coadyuvar a construir relaciones dialécticas entre la teoría, la práctica, la prospectiva y el análisis crítico reflexivo de la experiencia docente de todos los participantes.</a:t>
            </a:r>
            <a:endParaRPr lang="es-ES_tradnl" dirty="0"/>
          </a:p>
          <a:p>
            <a:r>
              <a:rPr lang="es-MX" dirty="0"/>
              <a:t>Dada la naturaleza  de la enseñanza de las matemáticas que asumimos, cada unidad de competencia debe abordarse a partir del planteamiento de problemas previamente seleccionados por el profesor en una doble vertiente: problemas aritméticos, con la finalidad de que los estudiantes profundicen y amplíen sus conocimientos matemáticos y problemas de orden didáctico relativos a la enseñanza y aprendizaje de los contenidos. </a:t>
            </a:r>
            <a:endParaRPr lang="es-ES_tradnl" dirty="0"/>
          </a:p>
          <a:p>
            <a:endParaRPr lang="es-ES" dirty="0"/>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6206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5347" y="198119"/>
            <a:ext cx="8175625" cy="1076326"/>
          </a:xfrm>
        </p:spPr>
        <p:txBody>
          <a:bodyPr>
            <a:normAutofit/>
          </a:bodyPr>
          <a:lstStyle/>
          <a:p>
            <a:r>
              <a:rPr lang="es-ES" dirty="0" smtClean="0"/>
              <a:t>RASGOS DEL PERFIL DE EGRESO</a:t>
            </a:r>
            <a:endParaRPr lang="es-ES" dirty="0"/>
          </a:p>
        </p:txBody>
      </p:sp>
      <p:sp>
        <p:nvSpPr>
          <p:cNvPr id="3" name="Marcador de contenido 2"/>
          <p:cNvSpPr>
            <a:spLocks noGrp="1"/>
          </p:cNvSpPr>
          <p:nvPr>
            <p:ph idx="1"/>
          </p:nvPr>
        </p:nvSpPr>
        <p:spPr>
          <a:xfrm>
            <a:off x="762000" y="1274445"/>
            <a:ext cx="8275320" cy="5126355"/>
          </a:xfrm>
          <a:prstGeom prst="rect">
            <a:avLst/>
          </a:prstGeom>
        </p:spPr>
        <p:txBody>
          <a:bodyPr>
            <a:normAutofit fontScale="85000" lnSpcReduction="10000"/>
          </a:bodyPr>
          <a:lstStyle/>
          <a:p>
            <a:pPr lvl="0"/>
            <a:r>
              <a:rPr lang="es-MX" dirty="0"/>
              <a:t>Genera ambientes formativos para propiciar la autonomía y promover el desarrollo de conocimientos, habilidades, actitudes y valores en los alumnos.</a:t>
            </a:r>
            <a:endParaRPr lang="es-ES_tradnl" dirty="0"/>
          </a:p>
          <a:p>
            <a:pPr lvl="0"/>
            <a:r>
              <a:rPr lang="es-MX" dirty="0"/>
              <a:t>Aplica críticamente el plan y programas de estudio de la educación básica para alcanzar los propósitos educativos y contribuir al pleno desenvolvimiento de las capacidades de los alumnos del nivel escolar.</a:t>
            </a:r>
            <a:endParaRPr lang="es-ES_tradnl" dirty="0"/>
          </a:p>
          <a:p>
            <a:r>
              <a:rPr lang="es-MX" dirty="0"/>
              <a:t>Diseña planeaciones didácticas, aplicando sus conocimientos pedagógicos y disciplinares para responder a las necesidades del contexto en el marco de los planes y programas de educación básica.</a:t>
            </a:r>
            <a:r>
              <a:rPr lang="es-ES_tradnl" dirty="0"/>
              <a:t> </a:t>
            </a:r>
            <a:endParaRPr lang="es-ES" dirty="0"/>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spTree>
    <p:extLst>
      <p:ext uri="{BB962C8B-B14F-4D97-AF65-F5344CB8AC3E}">
        <p14:creationId xmlns:p14="http://schemas.microsoft.com/office/powerpoint/2010/main" val="7517384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349249"/>
            <a:ext cx="6781800" cy="981075"/>
          </a:xfrm>
        </p:spPr>
        <p:txBody>
          <a:bodyPr>
            <a:normAutofit/>
          </a:bodyPr>
          <a:lstStyle/>
          <a:p>
            <a:r>
              <a:rPr lang="es-ES" dirty="0" smtClean="0"/>
              <a:t>MATERIAS SUBCECUENTES</a:t>
            </a:r>
            <a:endParaRPr lang="es-ES" dirty="0"/>
          </a:p>
        </p:txBody>
      </p:sp>
      <p:sp>
        <p:nvSpPr>
          <p:cNvPr id="3" name="Marcador de contenido 2"/>
          <p:cNvSpPr>
            <a:spLocks noGrp="1"/>
          </p:cNvSpPr>
          <p:nvPr>
            <p:ph idx="1"/>
          </p:nvPr>
        </p:nvSpPr>
        <p:spPr>
          <a:xfrm>
            <a:off x="762000" y="2082800"/>
            <a:ext cx="7543800" cy="3886200"/>
          </a:xfrm>
          <a:prstGeom prst="rect">
            <a:avLst/>
          </a:prstGeom>
        </p:spPr>
        <p:txBody>
          <a:bodyPr>
            <a:normAutofit fontScale="92500" lnSpcReduction="10000"/>
          </a:bodyPr>
          <a:lstStyle/>
          <a:p>
            <a:r>
              <a:rPr lang="es-ES" dirty="0"/>
              <a:t>FORMA, ESPACIO Y </a:t>
            </a:r>
            <a:r>
              <a:rPr lang="es-ES" dirty="0" smtClean="0"/>
              <a:t>MEDIDA</a:t>
            </a:r>
            <a:endParaRPr lang="es-ES" dirty="0"/>
          </a:p>
          <a:p>
            <a:r>
              <a:rPr lang="es-ES" dirty="0" smtClean="0"/>
              <a:t>LAS TIC´S </a:t>
            </a:r>
            <a:r>
              <a:rPr lang="es-ES" dirty="0"/>
              <a:t>EN LA </a:t>
            </a:r>
            <a:r>
              <a:rPr lang="es-ES" dirty="0" smtClean="0"/>
              <a:t>EDUCACIÓN</a:t>
            </a:r>
            <a:endParaRPr lang="es-ES" dirty="0"/>
          </a:p>
          <a:p>
            <a:r>
              <a:rPr lang="es-ES" dirty="0" smtClean="0"/>
              <a:t>OBSERVACIÓN </a:t>
            </a:r>
            <a:r>
              <a:rPr lang="es-ES" dirty="0"/>
              <a:t>Y ANÁLISIS DE LA PRÁCTICA </a:t>
            </a:r>
            <a:r>
              <a:rPr lang="es-ES" dirty="0" smtClean="0"/>
              <a:t>ESCOLAR</a:t>
            </a:r>
            <a:endParaRPr lang="es-ES" dirty="0"/>
          </a:p>
          <a:p>
            <a:r>
              <a:rPr lang="es-ES" dirty="0" smtClean="0"/>
              <a:t>EXPLORACIÓN </a:t>
            </a:r>
            <a:r>
              <a:rPr lang="es-ES" dirty="0"/>
              <a:t>DEL MEDIO NATURAL EN EL </a:t>
            </a:r>
            <a:r>
              <a:rPr lang="es-ES" dirty="0" smtClean="0"/>
              <a:t>PREESCOLAR</a:t>
            </a:r>
            <a:endParaRPr lang="es-ES" dirty="0"/>
          </a:p>
          <a:p>
            <a:r>
              <a:rPr lang="es-ES" dirty="0" smtClean="0"/>
              <a:t>PROCESAMIENTO </a:t>
            </a:r>
            <a:r>
              <a:rPr lang="es-ES" dirty="0"/>
              <a:t>DE INFORMACIÓN ESTADÍSTICA.</a:t>
            </a:r>
            <a:endParaRPr lang="es-ES_tradnl" dirty="0"/>
          </a:p>
          <a:p>
            <a:endParaRPr lang="es-ES_tradnl" dirty="0"/>
          </a:p>
          <a:p>
            <a:endParaRPr lang="es-ES" dirty="0"/>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spTree>
    <p:extLst>
      <p:ext uri="{BB962C8B-B14F-4D97-AF65-F5344CB8AC3E}">
        <p14:creationId xmlns:p14="http://schemas.microsoft.com/office/powerpoint/2010/main" val="41898083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33384" y="692696"/>
            <a:ext cx="1098256" cy="954107"/>
          </a:xfrm>
          <a:prstGeom prst="rect">
            <a:avLst/>
          </a:prstGeom>
          <a:noFill/>
        </p:spPr>
        <p:txBody>
          <a:bodyPr vert="horz" wrap="square" rtlCol="0">
            <a:spAutoFit/>
          </a:bodyPr>
          <a:lstStyle/>
          <a:p>
            <a:pPr algn="ctr"/>
            <a:r>
              <a:rPr lang="es-MX" sz="1400" b="1" dirty="0" smtClean="0"/>
              <a:t>Licenciatura en Educación Preescolar</a:t>
            </a:r>
            <a:endParaRPr lang="es-MX" sz="1400" b="1" dirty="0"/>
          </a:p>
        </p:txBody>
      </p:sp>
      <p:graphicFrame>
        <p:nvGraphicFramePr>
          <p:cNvPr id="5" name="4 Tabla"/>
          <p:cNvGraphicFramePr>
            <a:graphicFrameLocks noGrp="1"/>
          </p:cNvGraphicFramePr>
          <p:nvPr>
            <p:extLst>
              <p:ext uri="{D42A27DB-BD31-4B8C-83A1-F6EECF244321}">
                <p14:modId xmlns:p14="http://schemas.microsoft.com/office/powerpoint/2010/main" val="1035459623"/>
              </p:ext>
            </p:extLst>
          </p:nvPr>
        </p:nvGraphicFramePr>
        <p:xfrm>
          <a:off x="1410037" y="141762"/>
          <a:ext cx="6810192" cy="70104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51274"/>
                <a:gridCol w="851274"/>
                <a:gridCol w="851274"/>
                <a:gridCol w="851274"/>
                <a:gridCol w="851274"/>
                <a:gridCol w="851274"/>
                <a:gridCol w="851274"/>
                <a:gridCol w="851274"/>
              </a:tblGrid>
              <a:tr h="210635">
                <a:tc>
                  <a:txBody>
                    <a:bodyPr/>
                    <a:lstStyle/>
                    <a:p>
                      <a:pPr algn="ctr"/>
                      <a:r>
                        <a:rPr lang="es-MX" sz="900" dirty="0" smtClean="0">
                          <a:latin typeface="Century Gothic" pitchFamily="34" charset="0"/>
                        </a:rPr>
                        <a:t>1°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2°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3°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4°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5°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6° Semestre </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7°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8° Semestre</a:t>
                      </a:r>
                      <a:endParaRPr lang="es-MX" sz="900" dirty="0">
                        <a:latin typeface="Century Gothic" pitchFamily="34" charset="0"/>
                      </a:endParaRPr>
                    </a:p>
                  </a:txBody>
                  <a:tcPr>
                    <a:solidFill>
                      <a:schemeClr val="tx2">
                        <a:lumMod val="40000"/>
                        <a:lumOff val="60000"/>
                      </a:schemeClr>
                    </a:solidFill>
                  </a:tcPr>
                </a:tc>
              </a:tr>
              <a:tr h="674031">
                <a:tc>
                  <a:txBody>
                    <a:bodyPr/>
                    <a:lstStyle/>
                    <a:p>
                      <a:pPr algn="ctr"/>
                      <a:r>
                        <a:rPr lang="es-MX" sz="700" dirty="0" smtClean="0">
                          <a:latin typeface="Century Gothic" pitchFamily="34" charset="0"/>
                        </a:rPr>
                        <a:t>El sujeto y su formación</a:t>
                      </a:r>
                      <a:r>
                        <a:rPr lang="es-MX" sz="700" baseline="0" dirty="0" smtClean="0">
                          <a:latin typeface="Century Gothic" pitchFamily="34" charset="0"/>
                        </a:rPr>
                        <a:t> profesional como docente</a:t>
                      </a: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Planeación</a:t>
                      </a:r>
                      <a:r>
                        <a:rPr lang="es-MX" sz="700" baseline="0" dirty="0" smtClean="0">
                          <a:latin typeface="Century Gothic" pitchFamily="34" charset="0"/>
                        </a:rPr>
                        <a:t>, educativa</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a:t>
                      </a:r>
                      <a:r>
                        <a:rPr lang="es-MX" sz="700" baseline="0" dirty="0" smtClean="0">
                          <a:latin typeface="Century Gothic" pitchFamily="34" charset="0"/>
                        </a:rPr>
                        <a:t>decuación curricular</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Teoría pedagógica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Herramientas básicas para la investigación educativa</a:t>
                      </a: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Filosofía</a:t>
                      </a:r>
                      <a:r>
                        <a:rPr lang="es-MX" sz="700" baseline="0" dirty="0" smtClean="0">
                          <a:latin typeface="Century Gothic" pitchFamily="34" charset="0"/>
                        </a:rPr>
                        <a:t> de la educación </a:t>
                      </a:r>
                    </a:p>
                    <a:p>
                      <a:endParaRPr lang="es-MX" sz="700" baseline="0" dirty="0" smtClean="0">
                        <a:latin typeface="Century Gothic" pitchFamily="34" charset="0"/>
                      </a:endParaRP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kern="1200" baseline="0" dirty="0" smtClean="0">
                          <a:solidFill>
                            <a:schemeClr val="dk1"/>
                          </a:solidFill>
                          <a:latin typeface="Century Gothic" pitchFamily="34" charset="0"/>
                          <a:ea typeface="+mn-ea"/>
                          <a:cs typeface="+mn-cs"/>
                        </a:rPr>
                        <a:t>Planeación y Gestión Educativa</a:t>
                      </a:r>
                    </a:p>
                    <a:p>
                      <a:pPr algn="ctr"/>
                      <a:endParaRPr lang="es-MX" sz="700" kern="1200" baseline="0" dirty="0" smtClean="0">
                        <a:solidFill>
                          <a:schemeClr val="dk1"/>
                        </a:solidFill>
                        <a:latin typeface="Century Gothic" pitchFamily="34" charset="0"/>
                        <a:ea typeface="+mn-ea"/>
                        <a:cs typeface="+mn-cs"/>
                      </a:endParaRPr>
                    </a:p>
                    <a:p>
                      <a:pPr algn="r"/>
                      <a:endParaRPr lang="es-MX" sz="700" kern="1200" baseline="0" dirty="0" smtClean="0">
                        <a:solidFill>
                          <a:schemeClr val="dk1"/>
                        </a:solidFill>
                        <a:latin typeface="Century Gothic" pitchFamily="34" charset="0"/>
                        <a:ea typeface="+mn-ea"/>
                        <a:cs typeface="+mn-cs"/>
                      </a:endParaRPr>
                    </a:p>
                    <a:p>
                      <a:pPr algn="r"/>
                      <a:r>
                        <a:rPr lang="es-MX" sz="700" kern="1200" baseline="0" dirty="0" smtClean="0">
                          <a:solidFill>
                            <a:schemeClr val="dk1"/>
                          </a:solidFill>
                          <a:latin typeface="Century Gothic" pitchFamily="34" charset="0"/>
                          <a:ea typeface="+mn-ea"/>
                          <a:cs typeface="+mn-cs"/>
                        </a:rPr>
                        <a:t>4/4.5</a:t>
                      </a:r>
                    </a:p>
                  </a:txBody>
                  <a:tcPr>
                    <a:solidFill>
                      <a:srgbClr val="FFFF99"/>
                    </a:solidFill>
                  </a:tcPr>
                </a:tc>
                <a:tc>
                  <a:txBody>
                    <a:bodyPr/>
                    <a:lstStyle/>
                    <a:p>
                      <a:pPr algn="ctr"/>
                      <a:r>
                        <a:rPr lang="es-MX" sz="700" dirty="0" smtClean="0">
                          <a:latin typeface="Century Gothic" pitchFamily="34" charset="0"/>
                        </a:rPr>
                        <a:t>Trabajo de titulación</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4/3.6</a:t>
                      </a:r>
                      <a:endParaRPr lang="es-MX" sz="700" dirty="0">
                        <a:latin typeface="Century Gothic" pitchFamily="34" charset="0"/>
                      </a:endParaRPr>
                    </a:p>
                  </a:txBody>
                  <a:tcPr>
                    <a:solidFill>
                      <a:schemeClr val="bg1">
                        <a:lumMod val="65000"/>
                      </a:schemeClr>
                    </a:solidFill>
                  </a:tcPr>
                </a:tc>
              </a:tr>
              <a:tr h="772327">
                <a:tc>
                  <a:txBody>
                    <a:bodyPr/>
                    <a:lstStyle/>
                    <a:p>
                      <a:pPr algn="ctr"/>
                      <a:r>
                        <a:rPr lang="es-MX" sz="700" dirty="0" smtClean="0">
                          <a:latin typeface="Century Gothic" pitchFamily="34" charset="0"/>
                        </a:rPr>
                        <a:t>Psicología</a:t>
                      </a:r>
                      <a:r>
                        <a:rPr lang="es-MX" sz="700" baseline="0" dirty="0" smtClean="0">
                          <a:latin typeface="Century Gothic" pitchFamily="34" charset="0"/>
                        </a:rPr>
                        <a:t> del desarrollo infantil</a:t>
                      </a:r>
                    </a:p>
                    <a:p>
                      <a:pPr algn="ctr"/>
                      <a:r>
                        <a:rPr lang="es-MX" sz="700" baseline="0" dirty="0" smtClean="0">
                          <a:latin typeface="Century Gothic" pitchFamily="34" charset="0"/>
                        </a:rPr>
                        <a:t>(0-12 años)</a:t>
                      </a: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Bases psicológicas</a:t>
                      </a:r>
                      <a:r>
                        <a:rPr lang="es-MX" sz="700" baseline="0" dirty="0" smtClean="0">
                          <a:latin typeface="Century Gothic" pitchFamily="34" charset="0"/>
                        </a:rPr>
                        <a:t> del aprendizaje</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Ambientes de aprendizaje</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Evaluación para el</a:t>
                      </a:r>
                      <a:r>
                        <a:rPr lang="es-MX" sz="700" baseline="0" dirty="0" smtClean="0">
                          <a:latin typeface="Century Gothic" pitchFamily="34" charset="0"/>
                        </a:rPr>
                        <a:t> aprendizaje</a:t>
                      </a: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a la diversidad</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r"/>
                      <a:r>
                        <a:rPr lang="es-MX" sz="700" dirty="0" smtClean="0">
                          <a:latin typeface="Century Gothic" pitchFamily="34" charset="0"/>
                        </a:rPr>
                        <a:t>Diagnóstico e intervención</a:t>
                      </a:r>
                      <a:r>
                        <a:rPr lang="es-MX" sz="700" baseline="0" dirty="0" smtClean="0">
                          <a:latin typeface="Century Gothic" pitchFamily="34" charset="0"/>
                        </a:rPr>
                        <a:t> socioeducativa</a:t>
                      </a:r>
                    </a:p>
                    <a:p>
                      <a:endParaRPr lang="es-MX" sz="700" baseline="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educativa para la inclusión</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solidFill>
                      <a:srgbClr val="FFFF99"/>
                    </a:solidFill>
                  </a:tcPr>
                </a:tc>
                <a:tc rowSpan="7">
                  <a:txBody>
                    <a:bodyPr/>
                    <a:lstStyle/>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r>
                        <a:rPr lang="es-MX" sz="700" dirty="0" smtClean="0">
                          <a:latin typeface="Century Gothic" pitchFamily="34" charset="0"/>
                        </a:rPr>
                        <a:t>Práctica profesional</a:t>
                      </a: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20/6.4</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rgbClr val="92D050"/>
                    </a:solidFill>
                  </a:tcPr>
                </a:tc>
              </a:tr>
              <a:tr h="674031">
                <a:tc>
                  <a:txBody>
                    <a:bodyPr/>
                    <a:lstStyle/>
                    <a:p>
                      <a:pPr algn="ctr"/>
                      <a:r>
                        <a:rPr lang="es-MX" sz="700" baseline="0" dirty="0" smtClean="0">
                          <a:latin typeface="Century Gothic" pitchFamily="34" charset="0"/>
                        </a:rPr>
                        <a:t>Historia de la educación en México</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endParaRPr lang="es-MX" dirty="0"/>
                    </a:p>
                  </a:txBody>
                  <a:tcPr>
                    <a:solidFill>
                      <a:srgbClr val="DBEEF4"/>
                    </a:solidFill>
                  </a:tcPr>
                </a:tc>
                <a:tc>
                  <a:txBody>
                    <a:bodyPr/>
                    <a:lstStyle/>
                    <a:p>
                      <a:endParaRPr lang="es-MX" dirty="0"/>
                    </a:p>
                  </a:txBody>
                  <a:tcPr>
                    <a:solidFill>
                      <a:srgbClr val="DBEEF4"/>
                    </a:solidFill>
                  </a:tcPr>
                </a:tc>
                <a:tc>
                  <a:txBody>
                    <a:bodyPr/>
                    <a:lstStyle/>
                    <a:p>
                      <a:pPr algn="ctr"/>
                      <a:r>
                        <a:rPr lang="es-MX" sz="700" dirty="0" smtClean="0">
                          <a:latin typeface="Century Gothic" pitchFamily="34" charset="0"/>
                        </a:rPr>
                        <a:t>Educación histórica en el aula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histórica en diversos contextos</a:t>
                      </a: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endParaRPr lang="es-MX" dirty="0"/>
                    </a:p>
                  </a:txBody>
                  <a:tcPr>
                    <a:solidFill>
                      <a:schemeClr val="accent5">
                        <a:lumMod val="20000"/>
                        <a:lumOff val="80000"/>
                      </a:schemeClr>
                    </a:solidFill>
                  </a:tcPr>
                </a:tc>
                <a:tc>
                  <a:txBody>
                    <a:bodyPr/>
                    <a:lstStyle/>
                    <a:p>
                      <a:endParaRPr lang="es-MX" dirty="0"/>
                    </a:p>
                  </a:txBody>
                  <a:tcPr>
                    <a:lnR w="12700" cap="flat" cmpd="sng" algn="ctr">
                      <a:solidFill>
                        <a:schemeClr val="bg1"/>
                      </a:solidFill>
                      <a:prstDash val="solid"/>
                      <a:round/>
                      <a:headEnd type="none" w="med" len="med"/>
                      <a:tailEnd type="none" w="med" len="med"/>
                    </a:lnR>
                    <a:solidFill>
                      <a:schemeClr val="accent5">
                        <a:lumMod val="20000"/>
                        <a:lumOff val="80000"/>
                      </a:schemeClr>
                    </a:solidFill>
                  </a:tcPr>
                </a:tc>
                <a:tc vMerge="1">
                  <a:txBody>
                    <a:bodyPr/>
                    <a:lstStyle/>
                    <a:p>
                      <a:endParaRPr lang="es-MX"/>
                    </a:p>
                  </a:txBody>
                  <a:tcPr/>
                </a:tc>
              </a:tr>
              <a:tr h="674031">
                <a:tc>
                  <a:txBody>
                    <a:bodyPr/>
                    <a:lstStyle/>
                    <a:p>
                      <a:pPr algn="ctr"/>
                      <a:r>
                        <a:rPr lang="es-MX" sz="700" dirty="0" smtClean="0">
                          <a:latin typeface="Century Gothic" pitchFamily="34" charset="0"/>
                        </a:rPr>
                        <a:t>Panorama actual de la educación</a:t>
                      </a:r>
                      <a:r>
                        <a:rPr lang="es-MX" sz="700" baseline="0" dirty="0" smtClean="0">
                          <a:latin typeface="Century Gothic" pitchFamily="34" charset="0"/>
                        </a:rPr>
                        <a:t> básica en México</a:t>
                      </a: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Prácticas sociales del lenguaje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Desarrollo del pensamiento y lenguaje en la infancia</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Desarrollo de competencias lingüísticas</a:t>
                      </a:r>
                      <a:r>
                        <a:rPr lang="es-MX" sz="700" baseline="0" dirty="0" smtClean="0">
                          <a:latin typeface="Century Gothic" pitchFamily="34" charset="0"/>
                        </a:rPr>
                        <a:t> </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Literatura infantil y creación literaria </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El niño como sujeto social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Formación ciudadana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92D050"/>
                    </a:solidFill>
                  </a:tcPr>
                </a:tc>
              </a:tr>
              <a:tr h="772327">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Pensamiento cuantitativo</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Forma, espacio y medida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Procesamiento</a:t>
                      </a:r>
                      <a:r>
                        <a:rPr lang="es-MX" sz="700" kern="1200" baseline="0" dirty="0" smtClean="0">
                          <a:solidFill>
                            <a:schemeClr val="dk1"/>
                          </a:solidFill>
                          <a:latin typeface="Century Gothic" pitchFamily="34" charset="0"/>
                          <a:ea typeface="+mn-ea"/>
                          <a:cs typeface="+mn-cs"/>
                        </a:rPr>
                        <a:t> de información estadística</a:t>
                      </a: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física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baseline="0" dirty="0" smtClean="0">
                          <a:latin typeface="Century Gothic" pitchFamily="34" charset="0"/>
                        </a:rPr>
                        <a:t>Educación artística (Música, expresión corporal y danza)</a:t>
                      </a:r>
                    </a:p>
                    <a:p>
                      <a:pPr algn="r"/>
                      <a:r>
                        <a:rPr lang="es-MX" sz="700" baseline="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artística (Artes</a:t>
                      </a:r>
                      <a:r>
                        <a:rPr lang="es-MX" sz="700" baseline="0" dirty="0" smtClean="0">
                          <a:latin typeface="Century Gothic" pitchFamily="34" charset="0"/>
                        </a:rPr>
                        <a:t> visuales y teatro)</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Educación Geográfica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72327">
                <a:tc>
                  <a:txBody>
                    <a:bodyPr/>
                    <a:lstStyle/>
                    <a:p>
                      <a:pPr algn="ctr"/>
                      <a:r>
                        <a:rPr lang="es-MX" sz="700" kern="1200" dirty="0" smtClean="0">
                          <a:solidFill>
                            <a:schemeClr val="dk1"/>
                          </a:solidFill>
                          <a:latin typeface="Century Gothic" pitchFamily="34" charset="0"/>
                          <a:ea typeface="+mn-ea"/>
                          <a:cs typeface="+mn-cs"/>
                        </a:rPr>
                        <a:t>Desarrollo físico</a:t>
                      </a:r>
                      <a:r>
                        <a:rPr lang="es-MX" sz="700" kern="1200" baseline="0" dirty="0" smtClean="0">
                          <a:solidFill>
                            <a:schemeClr val="dk1"/>
                          </a:solidFill>
                          <a:latin typeface="Century Gothic" pitchFamily="34" charset="0"/>
                          <a:ea typeface="+mn-ea"/>
                          <a:cs typeface="+mn-cs"/>
                        </a:rPr>
                        <a:t> y </a:t>
                      </a:r>
                      <a:r>
                        <a:rPr lang="es-MX" sz="700" kern="1200" dirty="0" smtClean="0">
                          <a:solidFill>
                            <a:schemeClr val="dk1"/>
                          </a:solidFill>
                          <a:latin typeface="Century Gothic" pitchFamily="34" charset="0"/>
                          <a:ea typeface="+mn-ea"/>
                          <a:cs typeface="+mn-cs"/>
                        </a:rPr>
                        <a:t> salud</a:t>
                      </a: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Exploración de</a:t>
                      </a:r>
                      <a:r>
                        <a:rPr lang="es-MX" sz="700" baseline="0" dirty="0" smtClean="0">
                          <a:latin typeface="Century Gothic" pitchFamily="34" charset="0"/>
                        </a:rPr>
                        <a:t>l medio natural en el </a:t>
                      </a:r>
                      <a:r>
                        <a:rPr lang="es-MX" sz="700" baseline="0" dirty="0" err="1" smtClean="0">
                          <a:latin typeface="Century Gothic" pitchFamily="34" charset="0"/>
                        </a:rPr>
                        <a:t>preescolar</a:t>
                      </a:r>
                      <a:r>
                        <a:rPr lang="es-MX" sz="700" baseline="0" dirty="0" smtClean="0">
                          <a:latin typeface="Century Gothic" pitchFamily="34" charset="0"/>
                        </a:rPr>
                        <a:t> </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smtClean="0">
                        <a:latin typeface="Century Gothic" pitchFamily="34" charset="0"/>
                      </a:endParaRPr>
                    </a:p>
                  </a:txBody>
                  <a:tcP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Acercamiento a las Ciencias</a:t>
                      </a:r>
                      <a:r>
                        <a:rPr lang="es-MX" sz="700" baseline="0" dirty="0" smtClean="0">
                          <a:latin typeface="Century Gothic" pitchFamily="34" charset="0"/>
                        </a:rPr>
                        <a:t> Naturales en el </a:t>
                      </a:r>
                      <a:r>
                        <a:rPr lang="es-MX" sz="700" baseline="0" dirty="0" err="1" smtClean="0">
                          <a:latin typeface="Century Gothic" pitchFamily="34" charset="0"/>
                        </a:rPr>
                        <a:t>preescolar</a:t>
                      </a: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p>
                  </a:txBody>
                  <a:tcPr>
                    <a:solidFill>
                      <a:schemeClr val="accent5">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Optativa</a:t>
                      </a: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800" dirty="0" smtClean="0">
                          <a:latin typeface="Century Gothic" pitchFamily="34" charset="0"/>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tr>
              <a:tr h="674031">
                <a:tc>
                  <a:txBody>
                    <a:bodyPr/>
                    <a:lstStyle/>
                    <a:p>
                      <a:endParaRPr lang="es-MX" dirty="0"/>
                    </a:p>
                  </a:txBody>
                  <a:tcPr>
                    <a:solidFill>
                      <a:srgbClr val="DBEEF4"/>
                    </a:solidFill>
                  </a:tcPr>
                </a:tc>
                <a:tc>
                  <a:txBody>
                    <a:bodyPr/>
                    <a:lstStyle/>
                    <a:p>
                      <a:pPr algn="ctr"/>
                      <a:r>
                        <a:rPr lang="es-MX" sz="700" kern="1200" dirty="0" smtClean="0">
                          <a:solidFill>
                            <a:schemeClr val="dk1"/>
                          </a:solidFill>
                          <a:latin typeface="Century Gothic" pitchFamily="34" charset="0"/>
                          <a:ea typeface="+mn-ea"/>
                          <a:cs typeface="+mn-cs"/>
                        </a:rPr>
                        <a:t>Las TIC en la educación </a:t>
                      </a: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La tecnología informática aplicada a los centros</a:t>
                      </a:r>
                      <a:r>
                        <a:rPr lang="es-MX" sz="700" baseline="0" dirty="0" smtClean="0">
                          <a:latin typeface="Century Gothic" pitchFamily="34" charset="0"/>
                        </a:rPr>
                        <a:t> escolares</a:t>
                      </a:r>
                    </a:p>
                    <a:p>
                      <a:pPr algn="r"/>
                      <a:r>
                        <a:rPr lang="es-MX" sz="700" baseline="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72327">
                <a:tc>
                  <a:txBody>
                    <a:bodyPr/>
                    <a:lstStyle/>
                    <a:p>
                      <a:pPr algn="ctr"/>
                      <a:r>
                        <a:rPr lang="es-MX" sz="700" dirty="0" smtClean="0">
                          <a:latin typeface="Century Gothic" pitchFamily="34" charset="0"/>
                        </a:rPr>
                        <a:t>Observación</a:t>
                      </a:r>
                      <a:r>
                        <a:rPr lang="es-MX" sz="700" baseline="0" dirty="0" smtClean="0">
                          <a:latin typeface="Century Gothic" pitchFamily="34" charset="0"/>
                        </a:rPr>
                        <a:t> y análisis de la práctica educativa</a:t>
                      </a: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Observación y análisis de la práctica escolar</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Iniciación al trabajo docente</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Estrategias de trabajo docente</a:t>
                      </a:r>
                      <a:r>
                        <a:rPr lang="es-MX" sz="700" baseline="0" dirty="0" smtClean="0">
                          <a:latin typeface="Century Gothic" pitchFamily="34" charset="0"/>
                        </a:rPr>
                        <a:t> </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Trabajo</a:t>
                      </a:r>
                      <a:r>
                        <a:rPr lang="es-MX" sz="700" baseline="0" dirty="0" smtClean="0">
                          <a:latin typeface="Century Gothic" pitchFamily="34" charset="0"/>
                        </a:rPr>
                        <a:t> docente e innovación</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Proyectos de intervención</a:t>
                      </a:r>
                      <a:r>
                        <a:rPr lang="es-MX" sz="700" baseline="0" dirty="0" smtClean="0">
                          <a:latin typeface="Century Gothic" pitchFamily="34" charset="0"/>
                        </a:rPr>
                        <a:t> socioeducativa</a:t>
                      </a:r>
                    </a:p>
                    <a:p>
                      <a:pPr algn="ctr"/>
                      <a:endParaRPr lang="es-MX" sz="700" baseline="0" dirty="0" smtClean="0">
                        <a:latin typeface="Century Gothic" pitchFamily="34" charset="0"/>
                      </a:endParaRPr>
                    </a:p>
                    <a:p>
                      <a:pPr algn="r"/>
                      <a:endParaRPr lang="es-MX" sz="700" baseline="0" smtClean="0">
                        <a:latin typeface="Century Gothic" pitchFamily="34" charset="0"/>
                      </a:endParaRPr>
                    </a:p>
                    <a:p>
                      <a:pPr algn="r"/>
                      <a:r>
                        <a:rPr lang="es-MX" sz="700" baseline="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Práctica profesional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rgbClr val="92D050"/>
                    </a:solidFill>
                  </a:tcPr>
                </a:tc>
                <a:tc vMerge="1">
                  <a:txBody>
                    <a:bodyPr/>
                    <a:lstStyle/>
                    <a:p>
                      <a:pPr algn="ctr"/>
                      <a:endParaRPr lang="es-MX" sz="700" dirty="0">
                        <a:latin typeface="Century Gothic" pitchFamily="34" charset="0"/>
                      </a:endParaRPr>
                    </a:p>
                  </a:txBody>
                  <a:tcPr>
                    <a:solidFill>
                      <a:srgbClr val="92D050"/>
                    </a:solidFill>
                  </a:tcPr>
                </a:tc>
              </a:tr>
              <a:tr h="182550">
                <a:tc>
                  <a:txBody>
                    <a:bodyPr/>
                    <a:lstStyle/>
                    <a:p>
                      <a:pPr algn="ctr"/>
                      <a:r>
                        <a:rPr lang="es-MX" sz="700" dirty="0" smtClean="0">
                          <a:latin typeface="Century Gothic" pitchFamily="34" charset="0"/>
                        </a:rPr>
                        <a:t>34 hrs./</a:t>
                      </a:r>
                      <a:r>
                        <a:rPr lang="es-MX" sz="700" baseline="0" dirty="0" smtClean="0">
                          <a:latin typeface="Century Gothic" pitchFamily="34" charset="0"/>
                        </a:rPr>
                        <a:t> 38</a:t>
                      </a:r>
                      <a:r>
                        <a:rPr lang="es-MX" sz="700" dirty="0" smtClean="0">
                          <a:latin typeface="Century Gothic" pitchFamily="34" charset="0"/>
                        </a:rPr>
                        <a:t>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baseline="0" dirty="0" smtClean="0">
                          <a:latin typeface="Century Gothic" pitchFamily="34" charset="0"/>
                        </a:rPr>
                        <a:t>36hrs./41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 hrs./34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30hrs./34 </a:t>
                      </a:r>
                      <a:r>
                        <a:rPr lang="es-MX" sz="700" dirty="0" err="1" smtClean="0">
                          <a:latin typeface="Century Gothic" pitchFamily="34" charset="0"/>
                        </a:rPr>
                        <a:t>cr</a:t>
                      </a:r>
                      <a:r>
                        <a:rPr lang="es-MX" sz="700" dirty="0" smtClean="0">
                          <a:latin typeface="Century Gothic" pitchFamily="34" charset="0"/>
                        </a:rPr>
                        <a:t>.</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24 </a:t>
                      </a:r>
                      <a:r>
                        <a:rPr lang="es-MX" sz="700" dirty="0" err="1" smtClean="0">
                          <a:latin typeface="Century Gothic" pitchFamily="34" charset="0"/>
                        </a:rPr>
                        <a:t>hrs</a:t>
                      </a:r>
                      <a:r>
                        <a:rPr lang="es-MX" sz="700" dirty="0" smtClean="0">
                          <a:latin typeface="Century Gothic" pitchFamily="34" charset="0"/>
                        </a:rPr>
                        <a:t>./10 cr. </a:t>
                      </a:r>
                      <a:endParaRPr lang="es-MX" sz="700" dirty="0">
                        <a:latin typeface="Century Gothic" pitchFamily="34" charset="0"/>
                      </a:endParaRPr>
                    </a:p>
                  </a:txBody>
                  <a:tcPr>
                    <a:noFill/>
                  </a:tcPr>
                </a:tc>
              </a:tr>
              <a:tr h="280846">
                <a:tc gridSpan="6">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gridSpan="2">
                  <a:txBody>
                    <a:bodyPr/>
                    <a:lstStyle/>
                    <a:p>
                      <a:pPr lvl="0" algn="ctr"/>
                      <a:r>
                        <a:rPr lang="es-MX" sz="700" dirty="0" smtClean="0">
                          <a:solidFill>
                            <a:prstClr val="black"/>
                          </a:solidFill>
                          <a:latin typeface="Century Gothic" pitchFamily="34" charset="0"/>
                        </a:rPr>
                        <a:t>262 horas 280 créditos</a:t>
                      </a:r>
                    </a:p>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r>
            </a:tbl>
          </a:graphicData>
        </a:graphic>
      </p:graphicFrame>
      <p:sp>
        <p:nvSpPr>
          <p:cNvPr id="6"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7"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98450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409" y="104775"/>
            <a:ext cx="6781800" cy="901700"/>
          </a:xfrm>
        </p:spPr>
        <p:txBody>
          <a:bodyPr>
            <a:normAutofit fontScale="90000"/>
          </a:bodyPr>
          <a:lstStyle/>
          <a:p>
            <a:r>
              <a:rPr lang="es-ES" dirty="0" smtClean="0"/>
              <a:t>CRITERIOS DE EVALUACIÓN</a:t>
            </a:r>
            <a:endParaRPr lang="es-ES" dirty="0"/>
          </a:p>
        </p:txBody>
      </p:sp>
      <p:sp>
        <p:nvSpPr>
          <p:cNvPr id="7" name="6 Marcador de contenido"/>
          <p:cNvSpPr>
            <a:spLocks noGrp="1"/>
          </p:cNvSpPr>
          <p:nvPr>
            <p:ph idx="1"/>
          </p:nvPr>
        </p:nvSpPr>
        <p:spPr/>
        <p:txBody>
          <a:bodyPr>
            <a:normAutofit fontScale="85000" lnSpcReduction="20000"/>
          </a:bodyPr>
          <a:lstStyle/>
          <a:p>
            <a:pPr marL="82296" indent="0">
              <a:buNone/>
            </a:pPr>
            <a:r>
              <a:rPr lang="es-MX" dirty="0" smtClean="0"/>
              <a:t>1.-EXAMENES</a:t>
            </a:r>
          </a:p>
          <a:p>
            <a:pPr marL="82296" indent="0">
              <a:buNone/>
            </a:pPr>
            <a:r>
              <a:rPr lang="es-MX" dirty="0" smtClean="0"/>
              <a:t>    Parciales	</a:t>
            </a:r>
            <a:r>
              <a:rPr lang="es-MX" dirty="0"/>
              <a:t> </a:t>
            </a:r>
            <a:r>
              <a:rPr lang="es-MX" dirty="0" smtClean="0"/>
              <a:t>        10 %                        40%        </a:t>
            </a:r>
          </a:p>
          <a:p>
            <a:pPr marL="82296" indent="0">
              <a:buNone/>
            </a:pPr>
            <a:r>
              <a:rPr lang="es-MX" dirty="0" smtClean="0"/>
              <a:t>    Institucionales	30 %  </a:t>
            </a:r>
          </a:p>
          <a:p>
            <a:pPr marL="82296" indent="0">
              <a:buNone/>
            </a:pPr>
            <a:r>
              <a:rPr lang="es-MX" dirty="0" smtClean="0"/>
              <a:t>_______________________________</a:t>
            </a:r>
          </a:p>
          <a:p>
            <a:pPr marL="82296" indent="0">
              <a:buNone/>
            </a:pPr>
            <a:r>
              <a:rPr lang="es-MX" dirty="0" smtClean="0"/>
              <a:t>2.-Trabajos escritos 25%</a:t>
            </a:r>
          </a:p>
          <a:p>
            <a:pPr marL="82296" indent="0">
              <a:buNone/>
            </a:pPr>
            <a:r>
              <a:rPr lang="es-MX" dirty="0"/>
              <a:t> </a:t>
            </a:r>
            <a:r>
              <a:rPr lang="es-MX" dirty="0" smtClean="0"/>
              <a:t>    Portafolio	  15%                      40%</a:t>
            </a:r>
          </a:p>
          <a:p>
            <a:pPr marL="82296" indent="0">
              <a:buNone/>
            </a:pPr>
            <a:r>
              <a:rPr lang="es-MX" dirty="0" smtClean="0"/>
              <a:t>______________________________</a:t>
            </a:r>
          </a:p>
          <a:p>
            <a:pPr marL="82296" indent="0">
              <a:buNone/>
            </a:pPr>
            <a:r>
              <a:rPr lang="es-MX" dirty="0" smtClean="0"/>
              <a:t>3.-Participación    	10%</a:t>
            </a:r>
          </a:p>
          <a:p>
            <a:pPr marL="82296" indent="0">
              <a:buNone/>
            </a:pPr>
            <a:r>
              <a:rPr lang="es-MX" dirty="0" smtClean="0"/>
              <a:t>    Exposiciones     10%                        20%</a:t>
            </a:r>
          </a:p>
          <a:p>
            <a:pPr marL="1947672" lvl="8" indent="0">
              <a:buNone/>
            </a:pPr>
            <a:r>
              <a:rPr lang="es-MX" dirty="0" smtClean="0"/>
              <a:t>                                                      ___________</a:t>
            </a:r>
          </a:p>
          <a:p>
            <a:pPr marL="1947672" lvl="8" indent="0">
              <a:buNone/>
            </a:pPr>
            <a:r>
              <a:rPr lang="es-MX" dirty="0" smtClean="0"/>
              <a:t>                                                           </a:t>
            </a:r>
            <a:r>
              <a:rPr lang="es-MX" sz="3500" dirty="0" smtClean="0"/>
              <a:t>100%</a:t>
            </a:r>
          </a:p>
          <a:p>
            <a:pPr marL="1947672" lvl="8" indent="0">
              <a:buNone/>
            </a:pPr>
            <a:r>
              <a:rPr lang="es-MX" sz="1700" dirty="0" smtClean="0"/>
              <a:t>Observaciones: los indicadores y productos de la jornada de observación se integraran al 25 % de trabajos escritos. </a:t>
            </a:r>
          </a:p>
          <a:p>
            <a:pPr marL="82296" indent="0">
              <a:buNone/>
            </a:pPr>
            <a:endParaRPr lang="es-MX" dirty="0"/>
          </a:p>
        </p:txBody>
      </p:sp>
      <p:sp>
        <p:nvSpPr>
          <p:cNvPr id="10" name="9 Flecha derecha"/>
          <p:cNvSpPr/>
          <p:nvPr/>
        </p:nvSpPr>
        <p:spPr>
          <a:xfrm>
            <a:off x="5616264" y="1775460"/>
            <a:ext cx="1021080" cy="655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endParaRPr lang="es-MX" dirty="0"/>
          </a:p>
        </p:txBody>
      </p:sp>
      <p:sp>
        <p:nvSpPr>
          <p:cNvPr id="11" name="10 Flecha derecha"/>
          <p:cNvSpPr/>
          <p:nvPr/>
        </p:nvSpPr>
        <p:spPr>
          <a:xfrm>
            <a:off x="5616264" y="3213208"/>
            <a:ext cx="102108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derecha"/>
          <p:cNvSpPr/>
          <p:nvPr/>
        </p:nvSpPr>
        <p:spPr>
          <a:xfrm>
            <a:off x="5628018" y="4236301"/>
            <a:ext cx="1021080"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9"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00253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4425" y="463549"/>
            <a:ext cx="6781800" cy="1171575"/>
          </a:xfrm>
        </p:spPr>
        <p:txBody>
          <a:bodyPr>
            <a:normAutofit/>
          </a:bodyPr>
          <a:lstStyle/>
          <a:p>
            <a:r>
              <a:rPr lang="es-ES" dirty="0" smtClean="0"/>
              <a:t>FECHAS DE EVALUACIÓN</a:t>
            </a:r>
            <a:endParaRPr lang="es-ES" dirty="0"/>
          </a:p>
        </p:txBody>
      </p:sp>
      <p:sp>
        <p:nvSpPr>
          <p:cNvPr id="4" name="Marcador de contenido 2"/>
          <p:cNvSpPr txBox="1">
            <a:spLocks/>
          </p:cNvSpPr>
          <p:nvPr/>
        </p:nvSpPr>
        <p:spPr>
          <a:xfrm>
            <a:off x="914400" y="1929673"/>
            <a:ext cx="7543800" cy="38862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buFont typeface="Wingdings 2"/>
              <a:buNone/>
            </a:pPr>
            <a:r>
              <a:rPr lang="es-ES" sz="2000" dirty="0" smtClean="0"/>
              <a:t>EXAMENES INSTITUCIONALES</a:t>
            </a:r>
          </a:p>
          <a:p>
            <a:pPr marL="0" indent="0">
              <a:buFont typeface="Wingdings 2"/>
              <a:buNone/>
            </a:pPr>
            <a:endParaRPr lang="es-ES" sz="2000" dirty="0" smtClean="0"/>
          </a:p>
          <a:p>
            <a:r>
              <a:rPr lang="es-ES" sz="2000" dirty="0" smtClean="0"/>
              <a:t>PRIMER PERIODO : 6 al 8 DE OCTUBRE</a:t>
            </a:r>
          </a:p>
          <a:p>
            <a:endParaRPr lang="es-ES" sz="2000" dirty="0" smtClean="0"/>
          </a:p>
          <a:p>
            <a:r>
              <a:rPr lang="es-ES" sz="2000" dirty="0" smtClean="0"/>
              <a:t>SEGUNDO PERIODO: 18 al 20DE NOVIEMBRE</a:t>
            </a:r>
          </a:p>
          <a:p>
            <a:endParaRPr lang="es-ES" sz="2000" dirty="0" smtClean="0"/>
          </a:p>
          <a:p>
            <a:r>
              <a:rPr lang="es-ES" sz="2000" dirty="0" smtClean="0"/>
              <a:t>TERCER PERIODO: 19 al 22 DE ENERO</a:t>
            </a:r>
            <a:endParaRPr lang="es-ES" sz="2000" dirty="0"/>
          </a:p>
        </p:txBody>
      </p:sp>
      <p:sp>
        <p:nvSpPr>
          <p:cNvPr id="5"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6"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00203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76249"/>
            <a:ext cx="8171688" cy="854075"/>
          </a:xfrm>
        </p:spPr>
        <p:txBody>
          <a:bodyPr>
            <a:normAutofit/>
          </a:bodyPr>
          <a:lstStyle/>
          <a:p>
            <a:pPr algn="ctr"/>
            <a:r>
              <a:rPr lang="es-ES" dirty="0" smtClean="0"/>
              <a:t>JORNADAS DE OBSERVACIÓN</a:t>
            </a:r>
            <a:endParaRPr lang="es-ES" dirty="0"/>
          </a:p>
        </p:txBody>
      </p:sp>
      <p:sp>
        <p:nvSpPr>
          <p:cNvPr id="3" name="Marcador de contenido 2"/>
          <p:cNvSpPr>
            <a:spLocks noGrp="1"/>
          </p:cNvSpPr>
          <p:nvPr>
            <p:ph idx="1"/>
          </p:nvPr>
        </p:nvSpPr>
        <p:spPr>
          <a:xfrm>
            <a:off x="942975" y="2644048"/>
            <a:ext cx="7990713" cy="3604352"/>
          </a:xfrm>
        </p:spPr>
        <p:txBody>
          <a:bodyPr>
            <a:normAutofit/>
          </a:bodyPr>
          <a:lstStyle/>
          <a:p>
            <a:pPr marL="82296" indent="0">
              <a:buNone/>
            </a:pPr>
            <a:r>
              <a:rPr lang="es-ES" sz="2800" dirty="0" smtClean="0"/>
              <a:t>PRIMER VISITA: 3, 4 y 5 DE NOVIEMBRE</a:t>
            </a:r>
          </a:p>
          <a:p>
            <a:pPr marL="82296" indent="0">
              <a:buNone/>
            </a:pPr>
            <a:endParaRPr lang="es-ES" sz="2800" dirty="0" smtClean="0"/>
          </a:p>
          <a:p>
            <a:pPr marL="82296" indent="0">
              <a:buNone/>
            </a:pPr>
            <a:r>
              <a:rPr lang="es-ES" sz="2800" dirty="0" smtClean="0"/>
              <a:t>SEGUNDA VISITA: 3, 4 y 5 DE DICIEMBRE</a:t>
            </a:r>
            <a:endParaRPr lang="es-ES" sz="2800" dirty="0"/>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22221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750" y="636587"/>
            <a:ext cx="6781800" cy="1114425"/>
          </a:xfrm>
        </p:spPr>
        <p:txBody>
          <a:bodyPr/>
          <a:lstStyle/>
          <a:p>
            <a:r>
              <a:rPr lang="es-ES" dirty="0" smtClean="0"/>
              <a:t>ENFOQUE</a:t>
            </a:r>
            <a:endParaRPr lang="es-ES" dirty="0"/>
          </a:p>
        </p:txBody>
      </p:sp>
      <p:sp>
        <p:nvSpPr>
          <p:cNvPr id="3" name="Marcador de contenido 2"/>
          <p:cNvSpPr>
            <a:spLocks noGrp="1"/>
          </p:cNvSpPr>
          <p:nvPr>
            <p:ph idx="1"/>
          </p:nvPr>
        </p:nvSpPr>
        <p:spPr>
          <a:xfrm>
            <a:off x="762000" y="1982619"/>
            <a:ext cx="7543800" cy="3886200"/>
          </a:xfrm>
          <a:prstGeom prst="rect">
            <a:avLst/>
          </a:prstGeom>
        </p:spPr>
        <p:txBody>
          <a:bodyPr>
            <a:normAutofit fontScale="92500" lnSpcReduction="20000"/>
          </a:bodyPr>
          <a:lstStyle/>
          <a:p>
            <a:r>
              <a:rPr lang="es-ES" dirty="0" smtClean="0"/>
              <a:t>Que </a:t>
            </a:r>
            <a:r>
              <a:rPr lang="es-ES" dirty="0"/>
              <a:t>los futuros docentes desarrollen competencias que les permitan diseñar y aplicar estrategias eficientes para que los alumnos de educación preescolar se apropien de las nociones, conceptos y procedimientos que los conduzcan a dar significado a los contenidos aritméticos que se abordan en educación preescolar y los usen con propiedad y fluidez en la solución de problemas.</a:t>
            </a:r>
            <a:r>
              <a:rPr lang="es-ES_tradnl" dirty="0"/>
              <a:t> </a:t>
            </a:r>
            <a:endParaRPr lang="es-ES" dirty="0"/>
          </a:p>
        </p:txBody>
      </p:sp>
      <p:sp>
        <p:nvSpPr>
          <p:cNvPr id="4" name="Subtítulo 2"/>
          <p:cNvSpPr txBox="1">
            <a:spLocks/>
          </p:cNvSpPr>
          <p:nvPr/>
        </p:nvSpPr>
        <p:spPr>
          <a:xfrm>
            <a:off x="1043756" y="5595328"/>
            <a:ext cx="8100244" cy="117336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78425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1172"/>
            <a:ext cx="6781800" cy="1600200"/>
          </a:xfrm>
        </p:spPr>
        <p:txBody>
          <a:bodyPr>
            <a:normAutofit/>
          </a:bodyPr>
          <a:lstStyle/>
          <a:p>
            <a:r>
              <a:rPr lang="es-ES" sz="4400" dirty="0" smtClean="0"/>
              <a:t>PROPÓSITO</a:t>
            </a:r>
            <a:endParaRPr lang="es-ES" sz="4400" dirty="0"/>
          </a:p>
        </p:txBody>
      </p:sp>
      <p:sp>
        <p:nvSpPr>
          <p:cNvPr id="3" name="Marcador de contenido 2"/>
          <p:cNvSpPr>
            <a:spLocks noGrp="1"/>
          </p:cNvSpPr>
          <p:nvPr>
            <p:ph idx="1"/>
          </p:nvPr>
        </p:nvSpPr>
        <p:spPr>
          <a:xfrm>
            <a:off x="762000" y="1577339"/>
            <a:ext cx="7543800" cy="3349626"/>
          </a:xfrm>
          <a:prstGeom prst="rect">
            <a:avLst/>
          </a:prstGeom>
        </p:spPr>
        <p:txBody>
          <a:bodyPr>
            <a:noAutofit/>
          </a:bodyPr>
          <a:lstStyle/>
          <a:p>
            <a:r>
              <a:rPr lang="es-ES" sz="2000" dirty="0">
                <a:latin typeface="Arial"/>
                <a:cs typeface="Arial"/>
              </a:rPr>
              <a:t>En este curso se pretende proporcionar herramientas para el desempeño profesional del futuro docente en lo referente al manejo numérico y a los múltiples usos que tiene esta competencia en los contextos educativo, científico, social y económico. Se propone que el futuro docente amplíe y profundice su conocimiento sobre el concepto de número al analizar su tratamiento didáctico en estrecha relación con la cualidad que lo distingue: la capacidad de operar mediante la suma, resta, multiplicación y división. Con base en las propiedades de estas operaciones y las del sistema numérico decimal se aborda el estudio de estrategias didácticas para llegar al planteamiento de los algoritmos convencionales de las operaciones aritméticas con base una clara presentación que garantice que no haya “puntos ciegos” en ellos. </a:t>
            </a:r>
            <a:endParaRPr lang="es-ES_tradnl" sz="2000" dirty="0">
              <a:latin typeface="Arial"/>
              <a:cs typeface="Arial"/>
            </a:endParaRP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20443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273175"/>
            <a:ext cx="7543800" cy="3886200"/>
          </a:xfrm>
          <a:prstGeom prst="rect">
            <a:avLst/>
          </a:prstGeom>
        </p:spPr>
        <p:txBody>
          <a:bodyPr>
            <a:noAutofit/>
          </a:bodyPr>
          <a:lstStyle/>
          <a:p>
            <a:r>
              <a:rPr lang="es-ES" sz="2000" dirty="0">
                <a:latin typeface="Arial"/>
                <a:cs typeface="Arial"/>
              </a:rPr>
              <a:t>De la misma manera se abordan los conceptos de fracción y número decimal, sus aplicaciones y los procesos correspondientes a su formalización, acudiendo al apoyo que brinda el uso dela calculadora científica y los sistemas algebraicos computarizados. Una expectativa mayor de este curso es que los futuros docentes de la Licenciatura en Educación Preescolar comprendan a profundidad los contenidos que involucran el desarrollo de las nociones, conceptos y procedimientos involucrados en el manejo de los números y sus </a:t>
            </a:r>
            <a:r>
              <a:rPr lang="es-ES" sz="1800" dirty="0">
                <a:latin typeface="Arial"/>
                <a:cs typeface="Arial"/>
              </a:rPr>
              <a:t>operaciones</a:t>
            </a:r>
            <a:r>
              <a:rPr lang="es-ES" sz="2000" dirty="0">
                <a:latin typeface="Arial"/>
                <a:cs typeface="Arial"/>
              </a:rPr>
              <a:t>, de manera que esto les permita disfrutar el estudio de las matemáticas escolares que se abordan en este curso y que apliquen estos conocimientos en el desarrollo del pensamiento cuantitativo que debe cultivarse en el nivel de educación preescolar.</a:t>
            </a:r>
            <a:endParaRPr lang="es-ES_tradnl" sz="2000" dirty="0">
              <a:latin typeface="Arial"/>
              <a:cs typeface="Arial"/>
            </a:endParaRPr>
          </a:p>
          <a:p>
            <a:endParaRPr lang="es-ES" sz="2000" dirty="0"/>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58606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8285" y="530968"/>
            <a:ext cx="6781800" cy="1600200"/>
          </a:xfrm>
        </p:spPr>
        <p:txBody>
          <a:bodyPr>
            <a:normAutofit/>
          </a:bodyPr>
          <a:lstStyle/>
          <a:p>
            <a:r>
              <a:rPr lang="es-ES" dirty="0" smtClean="0"/>
              <a:t>UNIDADES DE APRENDIZAJE</a:t>
            </a:r>
            <a:endParaRPr lang="es-ES" dirty="0"/>
          </a:p>
        </p:txBody>
      </p:sp>
      <p:sp>
        <p:nvSpPr>
          <p:cNvPr id="3" name="Marcador de contenido 2"/>
          <p:cNvSpPr>
            <a:spLocks noGrp="1"/>
          </p:cNvSpPr>
          <p:nvPr>
            <p:ph idx="1"/>
          </p:nvPr>
        </p:nvSpPr>
        <p:spPr>
          <a:xfrm>
            <a:off x="1078285" y="2388005"/>
            <a:ext cx="7929528" cy="3886200"/>
          </a:xfrm>
          <a:prstGeom prst="rect">
            <a:avLst/>
          </a:prstGeom>
        </p:spPr>
        <p:txBody>
          <a:bodyPr>
            <a:normAutofit fontScale="70000" lnSpcReduction="20000"/>
          </a:bodyPr>
          <a:lstStyle/>
          <a:p>
            <a:pPr marL="0" lvl="0" indent="0">
              <a:buNone/>
            </a:pPr>
            <a:r>
              <a:rPr lang="es-MX" dirty="0" smtClean="0">
                <a:latin typeface="Arial" pitchFamily="34" charset="0"/>
                <a:cs typeface="Arial" pitchFamily="34" charset="0"/>
              </a:rPr>
              <a:t>1. LAS </a:t>
            </a:r>
            <a:r>
              <a:rPr lang="es-MX" dirty="0">
                <a:latin typeface="Arial" pitchFamily="34" charset="0"/>
                <a:cs typeface="Arial" pitchFamily="34" charset="0"/>
              </a:rPr>
              <a:t>MATEMÁTICAS EN LA EDUCACIÓN </a:t>
            </a:r>
            <a:r>
              <a:rPr lang="es-MX" dirty="0" smtClean="0">
                <a:latin typeface="Arial" pitchFamily="34" charset="0"/>
                <a:cs typeface="Arial" pitchFamily="34" charset="0"/>
              </a:rPr>
              <a:t>PREESCOLAR</a:t>
            </a:r>
          </a:p>
          <a:p>
            <a:pPr marL="0" lvl="0" indent="0">
              <a:buNone/>
            </a:pPr>
            <a:endParaRPr lang="es-ES_tradnl" dirty="0">
              <a:latin typeface="Arial" pitchFamily="34" charset="0"/>
              <a:cs typeface="Arial" pitchFamily="34" charset="0"/>
            </a:endParaRPr>
          </a:p>
          <a:p>
            <a:pPr marL="0" lvl="0" indent="0">
              <a:buNone/>
            </a:pPr>
            <a:r>
              <a:rPr lang="es-MX" dirty="0" smtClean="0">
                <a:latin typeface="Arial" pitchFamily="34" charset="0"/>
                <a:cs typeface="Arial" pitchFamily="34" charset="0"/>
              </a:rPr>
              <a:t>2. DE </a:t>
            </a:r>
            <a:r>
              <a:rPr lang="es-MX" dirty="0">
                <a:latin typeface="Arial" pitchFamily="34" charset="0"/>
                <a:cs typeface="Arial" pitchFamily="34" charset="0"/>
              </a:rPr>
              <a:t>LOS NÚMEROS EN CONTEXTO A SU FUNDAMENTACIÓN </a:t>
            </a:r>
            <a:r>
              <a:rPr lang="es-MX" dirty="0" smtClean="0">
                <a:latin typeface="Arial" pitchFamily="34" charset="0"/>
                <a:cs typeface="Arial" pitchFamily="34" charset="0"/>
              </a:rPr>
              <a:t>CONCEPTUAL</a:t>
            </a:r>
          </a:p>
          <a:p>
            <a:pPr marL="0" lvl="0" indent="0">
              <a:buNone/>
            </a:pPr>
            <a:endParaRPr lang="es-MX" dirty="0" smtClean="0">
              <a:latin typeface="Arial" pitchFamily="34" charset="0"/>
              <a:cs typeface="Arial" pitchFamily="34" charset="0"/>
            </a:endParaRPr>
          </a:p>
          <a:p>
            <a:pPr marL="0" indent="0">
              <a:buNone/>
            </a:pPr>
            <a:r>
              <a:rPr lang="es-MX" dirty="0" smtClean="0">
                <a:latin typeface="Arial" pitchFamily="34" charset="0"/>
                <a:cs typeface="Arial" pitchFamily="34" charset="0"/>
              </a:rPr>
              <a:t>3. </a:t>
            </a:r>
            <a:r>
              <a:rPr lang="es-ES" dirty="0">
                <a:latin typeface="Arial" pitchFamily="34" charset="0"/>
                <a:cs typeface="Arial" pitchFamily="34" charset="0"/>
              </a:rPr>
              <a:t>PROBLEMAS DE ENSEÑANZA RELACIONADOS CON LAS OPERACIONES ARITMÉTICAS</a:t>
            </a:r>
            <a:endParaRPr lang="es-ES_tradnl" dirty="0">
              <a:latin typeface="Arial" pitchFamily="34" charset="0"/>
              <a:cs typeface="Arial" pitchFamily="34" charset="0"/>
            </a:endParaRPr>
          </a:p>
          <a:p>
            <a:pPr marL="0" lvl="0" indent="0">
              <a:buNone/>
            </a:pPr>
            <a:endParaRPr lang="es-ES_tradnl" dirty="0" smtClean="0">
              <a:latin typeface="Arial" pitchFamily="34" charset="0"/>
              <a:cs typeface="Arial" pitchFamily="34" charset="0"/>
            </a:endParaRPr>
          </a:p>
          <a:p>
            <a:pPr marL="0" lvl="0" indent="0">
              <a:buNone/>
            </a:pPr>
            <a:r>
              <a:rPr lang="es-ES_tradnl" dirty="0" smtClean="0">
                <a:latin typeface="Arial" pitchFamily="34" charset="0"/>
                <a:cs typeface="Arial" pitchFamily="34" charset="0"/>
              </a:rPr>
              <a:t>4. </a:t>
            </a:r>
            <a:r>
              <a:rPr lang="es-ES" dirty="0">
                <a:latin typeface="Arial" pitchFamily="34" charset="0"/>
                <a:cs typeface="Arial" pitchFamily="34" charset="0"/>
              </a:rPr>
              <a:t>ASPECTOS DIDÁCTICOS Y CONCEPTUALES DE LAS FRACCIONES COMUNES Y</a:t>
            </a:r>
            <a:r>
              <a:rPr lang="es-ES_tradnl" dirty="0">
                <a:latin typeface="Arial" pitchFamily="34" charset="0"/>
                <a:cs typeface="Arial" pitchFamily="34" charset="0"/>
              </a:rPr>
              <a:t> </a:t>
            </a:r>
            <a:r>
              <a:rPr lang="es-ES_tradnl" dirty="0" smtClean="0">
                <a:latin typeface="Arial" pitchFamily="34" charset="0"/>
                <a:cs typeface="Arial" pitchFamily="34" charset="0"/>
              </a:rPr>
              <a:t>NÚMEROS DECIMALES</a:t>
            </a:r>
            <a:endParaRPr lang="es-ES_tradnl" dirty="0">
              <a:latin typeface="Arial" pitchFamily="34" charset="0"/>
              <a:cs typeface="Arial" pitchFamily="34" charset="0"/>
            </a:endParaRPr>
          </a:p>
          <a:p>
            <a:pPr marL="82296" indent="0">
              <a:buNone/>
            </a:pPr>
            <a:endParaRPr lang="es-ES" dirty="0">
              <a:latin typeface="Arial" pitchFamily="34" charset="0"/>
              <a:cs typeface="Arial" pitchFamily="34" charset="0"/>
            </a:endParaRP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999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7021" y="291965"/>
            <a:ext cx="6781800" cy="1146175"/>
          </a:xfrm>
        </p:spPr>
        <p:txBody>
          <a:bodyPr/>
          <a:lstStyle/>
          <a:p>
            <a:r>
              <a:rPr lang="es-ES" dirty="0" smtClean="0"/>
              <a:t>UNIDAD</a:t>
            </a:r>
            <a:r>
              <a:rPr lang="es-ES" dirty="0" smtClean="0"/>
              <a:t> </a:t>
            </a:r>
            <a:r>
              <a:rPr lang="es-ES" dirty="0" smtClean="0"/>
              <a:t>1</a:t>
            </a:r>
            <a:endParaRPr lang="es-ES" dirty="0"/>
          </a:p>
        </p:txBody>
      </p:sp>
      <p:sp>
        <p:nvSpPr>
          <p:cNvPr id="4" name="3 Marcador de contenido"/>
          <p:cNvSpPr>
            <a:spLocks noGrp="1"/>
          </p:cNvSpPr>
          <p:nvPr>
            <p:ph idx="1"/>
          </p:nvPr>
        </p:nvSpPr>
        <p:spPr>
          <a:xfrm>
            <a:off x="883920" y="1234440"/>
            <a:ext cx="8049768" cy="5013960"/>
          </a:xfrm>
        </p:spPr>
        <p:txBody>
          <a:bodyPr>
            <a:normAutofit fontScale="55000" lnSpcReduction="20000"/>
          </a:bodyPr>
          <a:lstStyle/>
          <a:p>
            <a:pPr marL="596646" indent="-514350">
              <a:buFont typeface="+mj-lt"/>
              <a:buAutoNum type="arabicPeriod"/>
            </a:pPr>
            <a:r>
              <a:rPr lang="es-MX" dirty="0" smtClean="0"/>
              <a:t>El </a:t>
            </a:r>
            <a:r>
              <a:rPr lang="es-MX" dirty="0"/>
              <a:t>desarrollo de los principios de </a:t>
            </a:r>
            <a:r>
              <a:rPr lang="es-MX" dirty="0" smtClean="0"/>
              <a:t>conteo en </a:t>
            </a:r>
            <a:r>
              <a:rPr lang="es-MX" dirty="0"/>
              <a:t>la etapa </a:t>
            </a:r>
            <a:r>
              <a:rPr lang="es-MX" dirty="0" smtClean="0"/>
              <a:t>preescolar.</a:t>
            </a:r>
          </a:p>
          <a:p>
            <a:pPr marL="596646" indent="-514350">
              <a:buFont typeface="+mj-lt"/>
              <a:buAutoNum type="arabicPeriod"/>
            </a:pPr>
            <a:endParaRPr lang="es-MX" dirty="0"/>
          </a:p>
          <a:p>
            <a:pPr marL="596646" indent="-514350">
              <a:buFont typeface="+mj-lt"/>
              <a:buAutoNum type="arabicPeriod"/>
            </a:pPr>
            <a:r>
              <a:rPr lang="es-MX" dirty="0" smtClean="0"/>
              <a:t>La </a:t>
            </a:r>
            <a:r>
              <a:rPr lang="es-MX" dirty="0"/>
              <a:t>construcción de las </a:t>
            </a:r>
            <a:r>
              <a:rPr lang="es-MX" dirty="0" smtClean="0"/>
              <a:t>operaciones </a:t>
            </a:r>
            <a:r>
              <a:rPr lang="es-MX" dirty="0" err="1" smtClean="0"/>
              <a:t>lógicomatemáticas</a:t>
            </a:r>
            <a:r>
              <a:rPr lang="es-MX" dirty="0" smtClean="0"/>
              <a:t> en </a:t>
            </a:r>
            <a:r>
              <a:rPr lang="es-MX" dirty="0"/>
              <a:t>los niños de entre 3 y 7 </a:t>
            </a:r>
            <a:r>
              <a:rPr lang="es-MX" dirty="0" smtClean="0"/>
              <a:t>años.</a:t>
            </a:r>
          </a:p>
          <a:p>
            <a:pPr marL="596646" indent="-514350">
              <a:buFont typeface="+mj-lt"/>
              <a:buAutoNum type="arabicPeriod"/>
            </a:pPr>
            <a:endParaRPr lang="es-MX" dirty="0"/>
          </a:p>
          <a:p>
            <a:pPr marL="596646" indent="-514350">
              <a:buFont typeface="+mj-lt"/>
              <a:buAutoNum type="arabicPeriod"/>
            </a:pPr>
            <a:r>
              <a:rPr lang="es-MX" dirty="0" smtClean="0"/>
              <a:t>La </a:t>
            </a:r>
            <a:r>
              <a:rPr lang="es-MX" dirty="0"/>
              <a:t>construcción del concepto de </a:t>
            </a:r>
            <a:r>
              <a:rPr lang="es-MX" dirty="0" smtClean="0"/>
              <a:t>número en </a:t>
            </a:r>
            <a:r>
              <a:rPr lang="es-MX" dirty="0"/>
              <a:t>los primeros grados </a:t>
            </a:r>
            <a:r>
              <a:rPr lang="es-MX" dirty="0" smtClean="0"/>
              <a:t>escolares.</a:t>
            </a:r>
          </a:p>
          <a:p>
            <a:pPr marL="596646" indent="-514350">
              <a:buFont typeface="+mj-lt"/>
              <a:buAutoNum type="arabicPeriod"/>
            </a:pPr>
            <a:endParaRPr lang="es-MX" dirty="0"/>
          </a:p>
          <a:p>
            <a:pPr marL="596646" indent="-514350">
              <a:buFont typeface="+mj-lt"/>
              <a:buAutoNum type="arabicPeriod"/>
            </a:pPr>
            <a:r>
              <a:rPr lang="es-MX" dirty="0" smtClean="0"/>
              <a:t>Los </a:t>
            </a:r>
            <a:r>
              <a:rPr lang="es-MX" dirty="0"/>
              <a:t>procesos de descripción y </a:t>
            </a:r>
            <a:r>
              <a:rPr lang="es-MX" dirty="0" smtClean="0"/>
              <a:t>visualización geométrica </a:t>
            </a:r>
            <a:r>
              <a:rPr lang="es-MX" dirty="0"/>
              <a:t>que desarrollan los </a:t>
            </a:r>
            <a:r>
              <a:rPr lang="es-MX" dirty="0" smtClean="0"/>
              <a:t>niños preescolares.</a:t>
            </a:r>
          </a:p>
          <a:p>
            <a:pPr marL="596646" indent="-514350">
              <a:buFont typeface="+mj-lt"/>
              <a:buAutoNum type="arabicPeriod"/>
            </a:pPr>
            <a:endParaRPr lang="es-MX" dirty="0"/>
          </a:p>
          <a:p>
            <a:pPr marL="596646" indent="-514350">
              <a:buFont typeface="+mj-lt"/>
              <a:buAutoNum type="arabicPeriod"/>
            </a:pPr>
            <a:r>
              <a:rPr lang="es-MX" dirty="0" smtClean="0"/>
              <a:t>La </a:t>
            </a:r>
            <a:r>
              <a:rPr lang="es-MX" dirty="0"/>
              <a:t>construcción del proceso de medida </a:t>
            </a:r>
            <a:r>
              <a:rPr lang="es-MX" dirty="0" smtClean="0"/>
              <a:t>en la etapa preescolar.</a:t>
            </a:r>
          </a:p>
          <a:p>
            <a:pPr marL="596646" indent="-514350">
              <a:buFont typeface="+mj-lt"/>
              <a:buAutoNum type="arabicPeriod"/>
            </a:pPr>
            <a:endParaRPr lang="es-MX" dirty="0"/>
          </a:p>
          <a:p>
            <a:pPr marL="596646" indent="-514350">
              <a:buFont typeface="+mj-lt"/>
              <a:buAutoNum type="arabicPeriod"/>
            </a:pPr>
            <a:r>
              <a:rPr lang="es-MX" dirty="0" smtClean="0"/>
              <a:t>Importancia </a:t>
            </a:r>
            <a:r>
              <a:rPr lang="es-MX" dirty="0"/>
              <a:t>de la resolución de </a:t>
            </a:r>
            <a:r>
              <a:rPr lang="es-MX" dirty="0" smtClean="0"/>
              <a:t>problemas en construcción </a:t>
            </a:r>
            <a:r>
              <a:rPr lang="es-MX" dirty="0"/>
              <a:t>del pensamiento </a:t>
            </a:r>
            <a:r>
              <a:rPr lang="es-MX" dirty="0" smtClean="0"/>
              <a:t>matemático.</a:t>
            </a:r>
          </a:p>
          <a:p>
            <a:pPr marL="596646" indent="-514350">
              <a:buFont typeface="+mj-lt"/>
              <a:buAutoNum type="arabicPeriod"/>
            </a:pPr>
            <a:endParaRPr lang="es-MX" dirty="0"/>
          </a:p>
          <a:p>
            <a:pPr marL="596646" indent="-514350">
              <a:buFont typeface="+mj-lt"/>
              <a:buAutoNum type="arabicPeriod"/>
            </a:pPr>
            <a:r>
              <a:rPr lang="es-MX" dirty="0" smtClean="0"/>
              <a:t>La </a:t>
            </a:r>
            <a:r>
              <a:rPr lang="es-MX" dirty="0"/>
              <a:t>resolución de problemas verbales </a:t>
            </a:r>
            <a:r>
              <a:rPr lang="es-MX" dirty="0" smtClean="0"/>
              <a:t>aditivos simples </a:t>
            </a:r>
            <a:r>
              <a:rPr lang="es-MX" dirty="0"/>
              <a:t>en la etapa </a:t>
            </a:r>
            <a:r>
              <a:rPr lang="es-MX" dirty="0" smtClean="0"/>
              <a:t>preescolar</a:t>
            </a:r>
            <a:r>
              <a:rPr lang="es-MX" dirty="0"/>
              <a:t>.</a:t>
            </a:r>
            <a:r>
              <a:rPr lang="es-MX" dirty="0" smtClean="0"/>
              <a:t> </a:t>
            </a:r>
            <a:endParaRPr lang="es-MX" dirty="0"/>
          </a:p>
        </p:txBody>
      </p:sp>
      <p:sp>
        <p:nvSpPr>
          <p:cNvPr id="5"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6"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94104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24522"/>
          </a:xfrm>
        </p:spPr>
        <p:txBody>
          <a:bodyPr>
            <a:normAutofit fontScale="90000"/>
          </a:bodyPr>
          <a:lstStyle/>
          <a:p>
            <a:r>
              <a:rPr lang="es-MX" dirty="0" smtClean="0"/>
              <a:t>UNIDAD</a:t>
            </a:r>
            <a:r>
              <a:rPr lang="es-MX" dirty="0" smtClean="0"/>
              <a:t> </a:t>
            </a:r>
            <a:r>
              <a:rPr lang="es-MX" dirty="0" smtClean="0"/>
              <a:t>2</a:t>
            </a:r>
            <a:endParaRPr lang="es-MX" dirty="0"/>
          </a:p>
        </p:txBody>
      </p:sp>
      <p:sp>
        <p:nvSpPr>
          <p:cNvPr id="3" name="2 Marcador de contenido"/>
          <p:cNvSpPr>
            <a:spLocks noGrp="1"/>
          </p:cNvSpPr>
          <p:nvPr>
            <p:ph idx="1"/>
          </p:nvPr>
        </p:nvSpPr>
        <p:spPr>
          <a:xfrm>
            <a:off x="856034" y="760056"/>
            <a:ext cx="8287966" cy="5090371"/>
          </a:xfrm>
        </p:spPr>
        <p:txBody>
          <a:bodyPr>
            <a:normAutofit/>
          </a:bodyPr>
          <a:lstStyle/>
          <a:p>
            <a:pPr marL="596646" indent="-514350">
              <a:lnSpc>
                <a:spcPct val="170000"/>
              </a:lnSpc>
              <a:buFont typeface="+mj-lt"/>
              <a:buAutoNum type="arabicPeriod"/>
            </a:pPr>
            <a:r>
              <a:rPr lang="es-MX" sz="1400" dirty="0" smtClean="0">
                <a:latin typeface="Arial" panose="020B0604020202020204" pitchFamily="34" charset="0"/>
                <a:cs typeface="Arial" panose="020B0604020202020204" pitchFamily="34" charset="0"/>
              </a:rPr>
              <a:t>Tratamiento </a:t>
            </a:r>
            <a:r>
              <a:rPr lang="es-MX" sz="1400" dirty="0">
                <a:latin typeface="Arial" panose="020B0604020202020204" pitchFamily="34" charset="0"/>
                <a:cs typeface="Arial" panose="020B0604020202020204" pitchFamily="34" charset="0"/>
              </a:rPr>
              <a:t>didáctico y conceptual </a:t>
            </a:r>
            <a:r>
              <a:rPr lang="es-MX" sz="1400" dirty="0" smtClean="0">
                <a:latin typeface="Arial" panose="020B0604020202020204" pitchFamily="34" charset="0"/>
                <a:cs typeface="Arial" panose="020B0604020202020204" pitchFamily="34" charset="0"/>
              </a:rPr>
              <a:t>de la </a:t>
            </a:r>
            <a:r>
              <a:rPr lang="es-MX" sz="1400" dirty="0">
                <a:latin typeface="Arial" panose="020B0604020202020204" pitchFamily="34" charset="0"/>
                <a:cs typeface="Arial" panose="020B0604020202020204" pitchFamily="34" charset="0"/>
              </a:rPr>
              <a:t>noción de </a:t>
            </a:r>
            <a:r>
              <a:rPr lang="es-MX" sz="1400" dirty="0" smtClean="0">
                <a:latin typeface="Arial" panose="020B0604020202020204" pitchFamily="34" charset="0"/>
                <a:cs typeface="Arial" panose="020B0604020202020204" pitchFamily="34" charset="0"/>
              </a:rPr>
              <a:t> número </a:t>
            </a:r>
            <a:r>
              <a:rPr lang="es-MX" sz="1400" dirty="0">
                <a:latin typeface="Arial" panose="020B0604020202020204" pitchFamily="34" charset="0"/>
                <a:cs typeface="Arial" panose="020B0604020202020204" pitchFamily="34" charset="0"/>
              </a:rPr>
              <a:t>y su relación con </a:t>
            </a:r>
            <a:r>
              <a:rPr lang="es-MX" sz="1400" dirty="0" smtClean="0">
                <a:latin typeface="Arial" panose="020B0604020202020204" pitchFamily="34" charset="0"/>
                <a:cs typeface="Arial" panose="020B0604020202020204" pitchFamily="34" charset="0"/>
              </a:rPr>
              <a:t>las operaciones </a:t>
            </a:r>
            <a:r>
              <a:rPr lang="es-MX" sz="1400" dirty="0">
                <a:latin typeface="Arial" panose="020B0604020202020204" pitchFamily="34" charset="0"/>
                <a:cs typeface="Arial" panose="020B0604020202020204" pitchFamily="34" charset="0"/>
              </a:rPr>
              <a:t>aritméticas, sus propiedades </a:t>
            </a:r>
            <a:r>
              <a:rPr lang="es-MX" sz="1400" dirty="0" smtClean="0">
                <a:latin typeface="Arial" panose="020B0604020202020204" pitchFamily="34" charset="0"/>
                <a:cs typeface="Arial" panose="020B0604020202020204" pitchFamily="34" charset="0"/>
              </a:rPr>
              <a:t>y sus </a:t>
            </a:r>
            <a:r>
              <a:rPr lang="es-MX" sz="1400" dirty="0">
                <a:latin typeface="Arial" panose="020B0604020202020204" pitchFamily="34" charset="0"/>
                <a:cs typeface="Arial" panose="020B0604020202020204" pitchFamily="34" charset="0"/>
              </a:rPr>
              <a:t>algoritmos </a:t>
            </a:r>
            <a:r>
              <a:rPr lang="es-MX" sz="1400" dirty="0" smtClean="0">
                <a:latin typeface="Arial" panose="020B0604020202020204" pitchFamily="34" charset="0"/>
                <a:cs typeface="Arial" panose="020B0604020202020204" pitchFamily="34" charset="0"/>
              </a:rPr>
              <a:t>convencionales.</a:t>
            </a:r>
          </a:p>
          <a:p>
            <a:pPr marL="596646" indent="-514350">
              <a:lnSpc>
                <a:spcPct val="170000"/>
              </a:lnSpc>
              <a:buFont typeface="+mj-lt"/>
              <a:buAutoNum type="arabicPeriod"/>
            </a:pPr>
            <a:r>
              <a:rPr lang="es-MX" sz="1400" dirty="0" smtClean="0">
                <a:latin typeface="Arial" panose="020B0604020202020204" pitchFamily="34" charset="0"/>
                <a:cs typeface="Arial" panose="020B0604020202020204" pitchFamily="34" charset="0"/>
              </a:rPr>
              <a:t>El </a:t>
            </a:r>
            <a:r>
              <a:rPr lang="es-MX" sz="1400" dirty="0">
                <a:latin typeface="Arial" panose="020B0604020202020204" pitchFamily="34" charset="0"/>
                <a:cs typeface="Arial" panose="020B0604020202020204" pitchFamily="34" charset="0"/>
              </a:rPr>
              <a:t>número como objeto de estudio: </a:t>
            </a:r>
            <a:r>
              <a:rPr lang="es-MX" sz="1400" dirty="0" smtClean="0">
                <a:latin typeface="Arial" panose="020B0604020202020204" pitchFamily="34" charset="0"/>
                <a:cs typeface="Arial" panose="020B0604020202020204" pitchFamily="34" charset="0"/>
              </a:rPr>
              <a:t>relación de </a:t>
            </a:r>
            <a:r>
              <a:rPr lang="es-MX" sz="1400" dirty="0">
                <a:latin typeface="Arial" panose="020B0604020202020204" pitchFamily="34" charset="0"/>
                <a:cs typeface="Arial" panose="020B0604020202020204" pitchFamily="34" charset="0"/>
              </a:rPr>
              <a:t>orden, números ordinales y </a:t>
            </a:r>
            <a:r>
              <a:rPr lang="es-MX" sz="1400" dirty="0" smtClean="0">
                <a:latin typeface="Arial" panose="020B0604020202020204" pitchFamily="34" charset="0"/>
                <a:cs typeface="Arial" panose="020B0604020202020204" pitchFamily="34" charset="0"/>
              </a:rPr>
              <a:t>números cardinales</a:t>
            </a:r>
            <a:r>
              <a:rPr lang="es-MX" sz="1400" dirty="0">
                <a:latin typeface="Arial" panose="020B0604020202020204" pitchFamily="34" charset="0"/>
                <a:cs typeface="Arial" panose="020B0604020202020204" pitchFamily="34" charset="0"/>
              </a:rPr>
              <a:t>, formas de representación, </a:t>
            </a:r>
            <a:r>
              <a:rPr lang="es-MX" sz="1400" dirty="0" smtClean="0">
                <a:latin typeface="Arial" panose="020B0604020202020204" pitchFamily="34" charset="0"/>
                <a:cs typeface="Arial" panose="020B0604020202020204" pitchFamily="34" charset="0"/>
              </a:rPr>
              <a:t>composición y </a:t>
            </a:r>
            <a:r>
              <a:rPr lang="es-MX" sz="1400" dirty="0">
                <a:latin typeface="Arial" panose="020B0604020202020204" pitchFamily="34" charset="0"/>
                <a:cs typeface="Arial" panose="020B0604020202020204" pitchFamily="34" charset="0"/>
              </a:rPr>
              <a:t>descomposición de un número </a:t>
            </a:r>
            <a:r>
              <a:rPr lang="es-MX" sz="1400" dirty="0" smtClean="0">
                <a:latin typeface="Arial" panose="020B0604020202020204" pitchFamily="34" charset="0"/>
                <a:cs typeface="Arial" panose="020B0604020202020204" pitchFamily="34" charset="0"/>
              </a:rPr>
              <a:t>mediante suma </a:t>
            </a:r>
            <a:r>
              <a:rPr lang="es-MX" sz="1400" dirty="0">
                <a:latin typeface="Arial" panose="020B0604020202020204" pitchFamily="34" charset="0"/>
                <a:cs typeface="Arial" panose="020B0604020202020204" pitchFamily="34" charset="0"/>
              </a:rPr>
              <a:t>y resta, múltiplos, divisores y </a:t>
            </a:r>
            <a:r>
              <a:rPr lang="es-MX" sz="1400" dirty="0" smtClean="0">
                <a:latin typeface="Arial" panose="020B0604020202020204" pitchFamily="34" charset="0"/>
                <a:cs typeface="Arial" panose="020B0604020202020204" pitchFamily="34" charset="0"/>
              </a:rPr>
              <a:t>el teorema </a:t>
            </a:r>
            <a:r>
              <a:rPr lang="es-MX" sz="1400" dirty="0">
                <a:latin typeface="Arial" panose="020B0604020202020204" pitchFamily="34" charset="0"/>
                <a:cs typeface="Arial" panose="020B0604020202020204" pitchFamily="34" charset="0"/>
              </a:rPr>
              <a:t>fundamental de la </a:t>
            </a:r>
            <a:r>
              <a:rPr lang="es-MX" sz="1400" dirty="0" smtClean="0">
                <a:latin typeface="Arial" panose="020B0604020202020204" pitchFamily="34" charset="0"/>
                <a:cs typeface="Arial" panose="020B0604020202020204" pitchFamily="34" charset="0"/>
              </a:rPr>
              <a:t>aritmética.</a:t>
            </a:r>
          </a:p>
          <a:p>
            <a:pPr marL="596646" indent="-514350">
              <a:lnSpc>
                <a:spcPct val="170000"/>
              </a:lnSpc>
              <a:buFont typeface="+mj-lt"/>
              <a:buAutoNum type="arabicPeriod"/>
            </a:pPr>
            <a:r>
              <a:rPr lang="es-MX" sz="1400" dirty="0" smtClean="0">
                <a:latin typeface="Arial" panose="020B0604020202020204" pitchFamily="34" charset="0"/>
                <a:cs typeface="Arial" panose="020B0604020202020204" pitchFamily="34" charset="0"/>
              </a:rPr>
              <a:t>Sistema </a:t>
            </a:r>
            <a:r>
              <a:rPr lang="es-MX" sz="1400" dirty="0">
                <a:latin typeface="Arial" panose="020B0604020202020204" pitchFamily="34" charset="0"/>
                <a:cs typeface="Arial" panose="020B0604020202020204" pitchFamily="34" charset="0"/>
              </a:rPr>
              <a:t>decimal de </a:t>
            </a:r>
            <a:r>
              <a:rPr lang="es-MX" sz="1400" dirty="0" smtClean="0">
                <a:latin typeface="Arial" panose="020B0604020202020204" pitchFamily="34" charset="0"/>
                <a:cs typeface="Arial" panose="020B0604020202020204" pitchFamily="34" charset="0"/>
              </a:rPr>
              <a:t>numeración.</a:t>
            </a:r>
          </a:p>
          <a:p>
            <a:pPr marL="596646" indent="-514350">
              <a:lnSpc>
                <a:spcPct val="170000"/>
              </a:lnSpc>
              <a:buFont typeface="+mj-lt"/>
              <a:buAutoNum type="arabicPeriod"/>
            </a:pPr>
            <a:r>
              <a:rPr lang="es-MX" sz="1400" dirty="0" smtClean="0">
                <a:latin typeface="Arial" panose="020B0604020202020204" pitchFamily="34" charset="0"/>
                <a:cs typeface="Arial" panose="020B0604020202020204" pitchFamily="34" charset="0"/>
              </a:rPr>
              <a:t>Sistemas </a:t>
            </a:r>
            <a:r>
              <a:rPr lang="es-MX" sz="1400" dirty="0">
                <a:latin typeface="Arial" panose="020B0604020202020204" pitchFamily="34" charset="0"/>
                <a:cs typeface="Arial" panose="020B0604020202020204" pitchFamily="34" charset="0"/>
              </a:rPr>
              <a:t>de numeración posicionales </a:t>
            </a:r>
            <a:r>
              <a:rPr lang="es-MX" sz="1400" dirty="0" smtClean="0">
                <a:latin typeface="Arial" panose="020B0604020202020204" pitchFamily="34" charset="0"/>
                <a:cs typeface="Arial" panose="020B0604020202020204" pitchFamily="34" charset="0"/>
              </a:rPr>
              <a:t>con base </a:t>
            </a:r>
            <a:r>
              <a:rPr lang="es-MX" sz="1400" dirty="0">
                <a:latin typeface="Arial" panose="020B0604020202020204" pitchFamily="34" charset="0"/>
                <a:cs typeface="Arial" panose="020B0604020202020204" pitchFamily="34" charset="0"/>
              </a:rPr>
              <a:t>distinta a </a:t>
            </a:r>
            <a:r>
              <a:rPr lang="es-MX" sz="1400" dirty="0" smtClean="0">
                <a:latin typeface="Arial" panose="020B0604020202020204" pitchFamily="34" charset="0"/>
                <a:cs typeface="Arial" panose="020B0604020202020204" pitchFamily="34" charset="0"/>
              </a:rPr>
              <a:t>10.</a:t>
            </a:r>
          </a:p>
          <a:p>
            <a:pPr marL="596646" indent="-514350">
              <a:lnSpc>
                <a:spcPct val="170000"/>
              </a:lnSpc>
              <a:buFont typeface="+mj-lt"/>
              <a:buAutoNum type="arabicPeriod"/>
            </a:pPr>
            <a:r>
              <a:rPr lang="es-MX" sz="1400" dirty="0" smtClean="0">
                <a:latin typeface="Arial" panose="020B0604020202020204" pitchFamily="34" charset="0"/>
                <a:cs typeface="Arial" panose="020B0604020202020204" pitchFamily="34" charset="0"/>
              </a:rPr>
              <a:t>El </a:t>
            </a:r>
            <a:r>
              <a:rPr lang="es-MX" sz="1400" dirty="0">
                <a:latin typeface="Arial" panose="020B0604020202020204" pitchFamily="34" charset="0"/>
                <a:cs typeface="Arial" panose="020B0604020202020204" pitchFamily="34" charset="0"/>
              </a:rPr>
              <a:t>número como objeto de </a:t>
            </a:r>
            <a:r>
              <a:rPr lang="es-MX" sz="1400" dirty="0" smtClean="0">
                <a:latin typeface="Arial" panose="020B0604020202020204" pitchFamily="34" charset="0"/>
                <a:cs typeface="Arial" panose="020B0604020202020204" pitchFamily="34" charset="0"/>
              </a:rPr>
              <a:t>aprendizaje para </a:t>
            </a:r>
            <a:r>
              <a:rPr lang="es-MX" sz="1400" dirty="0">
                <a:latin typeface="Arial" panose="020B0604020202020204" pitchFamily="34" charset="0"/>
                <a:cs typeface="Arial" panose="020B0604020202020204" pitchFamily="34" charset="0"/>
              </a:rPr>
              <a:t>su enseñanza: estudio de clases, </a:t>
            </a:r>
            <a:r>
              <a:rPr lang="es-MX" sz="1400" dirty="0" smtClean="0">
                <a:latin typeface="Arial" panose="020B0604020202020204" pitchFamily="34" charset="0"/>
                <a:cs typeface="Arial" panose="020B0604020202020204" pitchFamily="34" charset="0"/>
              </a:rPr>
              <a:t>enfoque de </a:t>
            </a:r>
            <a:r>
              <a:rPr lang="es-MX" sz="1400" dirty="0">
                <a:latin typeface="Arial" panose="020B0604020202020204" pitchFamily="34" charset="0"/>
                <a:cs typeface="Arial" panose="020B0604020202020204" pitchFamily="34" charset="0"/>
              </a:rPr>
              <a:t>resolución de problemas y teoría de </a:t>
            </a:r>
            <a:r>
              <a:rPr lang="es-MX" sz="1400" dirty="0" smtClean="0">
                <a:latin typeface="Arial" panose="020B0604020202020204" pitchFamily="34" charset="0"/>
                <a:cs typeface="Arial" panose="020B0604020202020204" pitchFamily="34" charset="0"/>
              </a:rPr>
              <a:t>las situaciones </a:t>
            </a:r>
            <a:r>
              <a:rPr lang="es-MX" sz="1400" dirty="0">
                <a:latin typeface="Arial" panose="020B0604020202020204" pitchFamily="34" charset="0"/>
                <a:cs typeface="Arial" panose="020B0604020202020204" pitchFamily="34" charset="0"/>
              </a:rPr>
              <a:t>didácticas en el análisis de </a:t>
            </a:r>
            <a:r>
              <a:rPr lang="es-MX" sz="1400" dirty="0" smtClean="0">
                <a:latin typeface="Arial" panose="020B0604020202020204" pitchFamily="34" charset="0"/>
                <a:cs typeface="Arial" panose="020B0604020202020204" pitchFamily="34" charset="0"/>
              </a:rPr>
              <a:t>casos en </a:t>
            </a:r>
            <a:r>
              <a:rPr lang="es-MX" sz="1400" dirty="0">
                <a:latin typeface="Arial" panose="020B0604020202020204" pitchFamily="34" charset="0"/>
                <a:cs typeface="Arial" panose="020B0604020202020204" pitchFamily="34" charset="0"/>
              </a:rPr>
              <a:t>video y/o </a:t>
            </a:r>
            <a:r>
              <a:rPr lang="es-MX" sz="1400" dirty="0" smtClean="0">
                <a:latin typeface="Arial" panose="020B0604020202020204" pitchFamily="34" charset="0"/>
                <a:cs typeface="Arial" panose="020B0604020202020204" pitchFamily="34" charset="0"/>
              </a:rPr>
              <a:t>registros.</a:t>
            </a:r>
          </a:p>
          <a:p>
            <a:pPr marL="596646" indent="-514350">
              <a:lnSpc>
                <a:spcPct val="170000"/>
              </a:lnSpc>
              <a:buFont typeface="+mj-lt"/>
              <a:buAutoNum type="arabicPeriod"/>
            </a:pPr>
            <a:r>
              <a:rPr lang="es-MX" sz="1400" dirty="0" smtClean="0">
                <a:latin typeface="Arial" panose="020B0604020202020204" pitchFamily="34" charset="0"/>
                <a:cs typeface="Arial" panose="020B0604020202020204" pitchFamily="34" charset="0"/>
              </a:rPr>
              <a:t>Revisión </a:t>
            </a:r>
            <a:r>
              <a:rPr lang="es-MX" sz="1400" dirty="0">
                <a:latin typeface="Arial" panose="020B0604020202020204" pitchFamily="34" charset="0"/>
                <a:cs typeface="Arial" panose="020B0604020202020204" pitchFamily="34" charset="0"/>
              </a:rPr>
              <a:t>de los contenidos y las </a:t>
            </a:r>
            <a:r>
              <a:rPr lang="es-MX" sz="1400" dirty="0" smtClean="0">
                <a:latin typeface="Arial" panose="020B0604020202020204" pitchFamily="34" charset="0"/>
                <a:cs typeface="Arial" panose="020B0604020202020204" pitchFamily="34" charset="0"/>
              </a:rPr>
              <a:t>orientaciones didácticas </a:t>
            </a:r>
            <a:r>
              <a:rPr lang="es-MX" sz="1400" dirty="0">
                <a:latin typeface="Arial" panose="020B0604020202020204" pitchFamily="34" charset="0"/>
                <a:cs typeface="Arial" panose="020B0604020202020204" pitchFamily="34" charset="0"/>
              </a:rPr>
              <a:t>del eje sentido numérico </a:t>
            </a:r>
            <a:r>
              <a:rPr lang="es-MX" sz="1400" dirty="0" smtClean="0">
                <a:latin typeface="Arial" panose="020B0604020202020204" pitchFamily="34" charset="0"/>
                <a:cs typeface="Arial" panose="020B0604020202020204" pitchFamily="34" charset="0"/>
              </a:rPr>
              <a:t>y pensamiento </a:t>
            </a:r>
            <a:r>
              <a:rPr lang="es-MX" sz="1400" dirty="0">
                <a:latin typeface="Arial" panose="020B0604020202020204" pitchFamily="34" charset="0"/>
                <a:cs typeface="Arial" panose="020B0604020202020204" pitchFamily="34" charset="0"/>
              </a:rPr>
              <a:t>algebraico de los programas </a:t>
            </a:r>
            <a:r>
              <a:rPr lang="es-MX" sz="1400" dirty="0" smtClean="0">
                <a:latin typeface="Arial" panose="020B0604020202020204" pitchFamily="34" charset="0"/>
                <a:cs typeface="Arial" panose="020B0604020202020204" pitchFamily="34" charset="0"/>
              </a:rPr>
              <a:t>de estudio </a:t>
            </a:r>
            <a:r>
              <a:rPr lang="es-MX" sz="1400" dirty="0">
                <a:latin typeface="Arial" panose="020B0604020202020204" pitchFamily="34" charset="0"/>
                <a:cs typeface="Arial" panose="020B0604020202020204" pitchFamily="34" charset="0"/>
              </a:rPr>
              <a:t>de la escuela primaria.</a:t>
            </a: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03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lstStyle/>
          <a:p>
            <a:r>
              <a:rPr lang="es-MX" dirty="0" smtClean="0"/>
              <a:t>UNIDAD  </a:t>
            </a:r>
            <a:r>
              <a:rPr lang="es-MX" dirty="0" smtClean="0"/>
              <a:t>3</a:t>
            </a:r>
            <a:endParaRPr lang="es-MX" dirty="0"/>
          </a:p>
        </p:txBody>
      </p:sp>
      <p:sp>
        <p:nvSpPr>
          <p:cNvPr id="3" name="2 Marcador de contenido"/>
          <p:cNvSpPr>
            <a:spLocks noGrp="1"/>
          </p:cNvSpPr>
          <p:nvPr>
            <p:ph idx="1"/>
          </p:nvPr>
        </p:nvSpPr>
        <p:spPr>
          <a:xfrm>
            <a:off x="837282" y="1066800"/>
            <a:ext cx="8096406" cy="5181600"/>
          </a:xfrm>
        </p:spPr>
        <p:txBody>
          <a:bodyPr>
            <a:noAutofit/>
          </a:bodyPr>
          <a:lstStyle/>
          <a:p>
            <a:pPr marL="539496" indent="-457200">
              <a:buFont typeface="+mj-lt"/>
              <a:buAutoNum type="arabicPeriod"/>
            </a:pPr>
            <a:r>
              <a:rPr lang="es-MX" sz="2000" dirty="0" smtClean="0"/>
              <a:t>Significados </a:t>
            </a:r>
            <a:r>
              <a:rPr lang="es-MX" sz="2000" dirty="0"/>
              <a:t>de las operaciones </a:t>
            </a:r>
            <a:r>
              <a:rPr lang="es-MX" sz="2000" dirty="0" err="1" smtClean="0"/>
              <a:t>aritméticasa</a:t>
            </a:r>
            <a:r>
              <a:rPr lang="es-MX" sz="2000" dirty="0" smtClean="0"/>
              <a:t> </a:t>
            </a:r>
            <a:r>
              <a:rPr lang="es-MX" sz="2000" dirty="0"/>
              <a:t>través de la resolución de problemas</a:t>
            </a:r>
            <a:r>
              <a:rPr lang="es-MX" sz="2000" dirty="0" smtClean="0"/>
              <a:t>.</a:t>
            </a:r>
          </a:p>
          <a:p>
            <a:pPr marL="539496" indent="-457200">
              <a:buFont typeface="+mj-lt"/>
              <a:buAutoNum type="arabicPeriod"/>
            </a:pPr>
            <a:endParaRPr lang="es-MX" sz="2000" dirty="0"/>
          </a:p>
          <a:p>
            <a:pPr marL="539496" indent="-457200">
              <a:buFont typeface="+mj-lt"/>
              <a:buAutoNum type="arabicPeriod"/>
            </a:pPr>
            <a:r>
              <a:rPr lang="es-MX" sz="2000" dirty="0" smtClean="0"/>
              <a:t>Propiedades </a:t>
            </a:r>
            <a:r>
              <a:rPr lang="es-MX" sz="2000" dirty="0"/>
              <a:t>de las operaciones de </a:t>
            </a:r>
            <a:r>
              <a:rPr lang="es-MX" sz="2000" dirty="0" smtClean="0"/>
              <a:t>suma y </a:t>
            </a:r>
            <a:r>
              <a:rPr lang="es-MX" sz="2000" dirty="0"/>
              <a:t>multiplicación</a:t>
            </a:r>
            <a:r>
              <a:rPr lang="es-MX" sz="2000" dirty="0" smtClean="0"/>
              <a:t>.</a:t>
            </a:r>
          </a:p>
          <a:p>
            <a:pPr marL="539496" indent="-457200">
              <a:buFont typeface="+mj-lt"/>
              <a:buAutoNum type="arabicPeriod"/>
            </a:pPr>
            <a:endParaRPr lang="es-MX" sz="2000" dirty="0"/>
          </a:p>
          <a:p>
            <a:pPr marL="539496" indent="-457200">
              <a:buFont typeface="+mj-lt"/>
              <a:buAutoNum type="arabicPeriod"/>
            </a:pPr>
            <a:r>
              <a:rPr lang="es-MX" sz="2000" dirty="0" smtClean="0"/>
              <a:t>Las </a:t>
            </a:r>
            <a:r>
              <a:rPr lang="es-MX" sz="2000" dirty="0"/>
              <a:t>operaciones aritméticas como </a:t>
            </a:r>
            <a:r>
              <a:rPr lang="es-MX" sz="2000" dirty="0" smtClean="0"/>
              <a:t>objetos de </a:t>
            </a:r>
            <a:r>
              <a:rPr lang="es-MX" sz="2000" dirty="0"/>
              <a:t>enseñanza en la educación </a:t>
            </a:r>
            <a:r>
              <a:rPr lang="es-MX" sz="2000" dirty="0" smtClean="0"/>
              <a:t>preescolar: procesos</a:t>
            </a:r>
            <a:r>
              <a:rPr lang="es-MX" sz="2000" dirty="0"/>
              <a:t>, estrategias y principales </a:t>
            </a:r>
            <a:r>
              <a:rPr lang="es-MX" sz="2000" dirty="0" smtClean="0"/>
              <a:t>obstáculos para </a:t>
            </a:r>
            <a:r>
              <a:rPr lang="es-MX" sz="2000" dirty="0"/>
              <a:t>su aprendizaje</a:t>
            </a:r>
            <a:r>
              <a:rPr lang="es-MX" sz="2000" dirty="0" smtClean="0"/>
              <a:t>.</a:t>
            </a:r>
          </a:p>
          <a:p>
            <a:pPr marL="539496" indent="-457200">
              <a:buFont typeface="+mj-lt"/>
              <a:buAutoNum type="arabicPeriod"/>
            </a:pPr>
            <a:endParaRPr lang="es-MX" sz="2000" dirty="0"/>
          </a:p>
          <a:p>
            <a:pPr marL="539496" indent="-457200">
              <a:buFont typeface="+mj-lt"/>
              <a:buAutoNum type="arabicPeriod"/>
            </a:pPr>
            <a:r>
              <a:rPr lang="es-MX" sz="2000" dirty="0" smtClean="0"/>
              <a:t>Estimación </a:t>
            </a:r>
            <a:r>
              <a:rPr lang="es-MX" sz="2000" dirty="0"/>
              <a:t>y cálculo mental</a:t>
            </a:r>
            <a:r>
              <a:rPr lang="es-MX" sz="2000" dirty="0" smtClean="0"/>
              <a:t>.</a:t>
            </a:r>
          </a:p>
          <a:p>
            <a:pPr marL="425196" indent="-342900">
              <a:buFont typeface="+mj-lt"/>
              <a:buAutoNum type="arabicPeriod"/>
            </a:pPr>
            <a:endParaRPr lang="es-MX" sz="1800" dirty="0"/>
          </a:p>
          <a:p>
            <a:pPr marL="539496" indent="-457200">
              <a:buFont typeface="+mj-lt"/>
              <a:buAutoNum type="arabicPeriod"/>
            </a:pPr>
            <a:r>
              <a:rPr lang="es-MX" sz="2000" dirty="0" smtClean="0"/>
              <a:t>Noción </a:t>
            </a:r>
            <a:r>
              <a:rPr lang="es-MX" sz="2000" dirty="0"/>
              <a:t>de variable didáctica y su </a:t>
            </a:r>
            <a:r>
              <a:rPr lang="es-MX" sz="2000" dirty="0" smtClean="0"/>
              <a:t>papel en </a:t>
            </a:r>
            <a:r>
              <a:rPr lang="es-MX" sz="2000" dirty="0"/>
              <a:t>la selección y diseño de </a:t>
            </a:r>
            <a:r>
              <a:rPr lang="es-MX" sz="2000" dirty="0" smtClean="0"/>
              <a:t>situaciones problemáticas</a:t>
            </a:r>
            <a:r>
              <a:rPr lang="es-MX" sz="2000" dirty="0"/>
              <a:t>.</a:t>
            </a: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142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2162"/>
          </a:xfrm>
        </p:spPr>
        <p:txBody>
          <a:bodyPr/>
          <a:lstStyle/>
          <a:p>
            <a:r>
              <a:rPr lang="es-MX" dirty="0" smtClean="0"/>
              <a:t>UNIDAD</a:t>
            </a:r>
            <a:r>
              <a:rPr lang="es-MX" dirty="0" smtClean="0"/>
              <a:t> </a:t>
            </a:r>
            <a:r>
              <a:rPr lang="es-MX" dirty="0" smtClean="0"/>
              <a:t>4</a:t>
            </a:r>
            <a:endParaRPr lang="es-MX" dirty="0"/>
          </a:p>
        </p:txBody>
      </p:sp>
      <p:sp>
        <p:nvSpPr>
          <p:cNvPr id="3" name="2 Marcador de contenido"/>
          <p:cNvSpPr>
            <a:spLocks noGrp="1"/>
          </p:cNvSpPr>
          <p:nvPr>
            <p:ph idx="1"/>
          </p:nvPr>
        </p:nvSpPr>
        <p:spPr>
          <a:xfrm>
            <a:off x="1252728" y="883920"/>
            <a:ext cx="7680960" cy="5466543"/>
          </a:xfrm>
        </p:spPr>
        <p:txBody>
          <a:bodyPr>
            <a:normAutofit lnSpcReduction="10000"/>
          </a:bodyPr>
          <a:lstStyle/>
          <a:p>
            <a:pPr marL="539496" indent="-457200">
              <a:buFont typeface="+mj-lt"/>
              <a:buAutoNum type="arabicPeriod"/>
            </a:pPr>
            <a:r>
              <a:rPr lang="es-MX" sz="1800" dirty="0" smtClean="0"/>
              <a:t>Desarrollo </a:t>
            </a:r>
            <a:r>
              <a:rPr lang="es-MX" sz="1800" dirty="0"/>
              <a:t>didáctico de las nociones </a:t>
            </a:r>
            <a:r>
              <a:rPr lang="es-MX" sz="1800" dirty="0" smtClean="0"/>
              <a:t>de fracción común </a:t>
            </a:r>
            <a:r>
              <a:rPr lang="es-MX" sz="1800" dirty="0"/>
              <a:t>y de número decimal</a:t>
            </a:r>
            <a:r>
              <a:rPr lang="es-MX" sz="1800" dirty="0" smtClean="0"/>
              <a:t>.</a:t>
            </a:r>
          </a:p>
          <a:p>
            <a:pPr marL="539496" indent="-457200">
              <a:buFont typeface="+mj-lt"/>
              <a:buAutoNum type="arabicPeriod"/>
            </a:pPr>
            <a:endParaRPr lang="es-MX" sz="1800" dirty="0"/>
          </a:p>
          <a:p>
            <a:pPr marL="539496" indent="-457200">
              <a:buFont typeface="+mj-lt"/>
              <a:buAutoNum type="arabicPeriod"/>
            </a:pPr>
            <a:r>
              <a:rPr lang="es-MX" sz="1800" dirty="0" smtClean="0"/>
              <a:t>Resolución </a:t>
            </a:r>
            <a:r>
              <a:rPr lang="es-MX" sz="1800" dirty="0"/>
              <a:t>de problemas con </a:t>
            </a:r>
            <a:r>
              <a:rPr lang="es-MX" sz="1800" dirty="0" smtClean="0"/>
              <a:t>fracciones y </a:t>
            </a:r>
            <a:r>
              <a:rPr lang="es-MX" sz="1800" dirty="0"/>
              <a:t>números decimales</a:t>
            </a:r>
            <a:r>
              <a:rPr lang="es-MX" sz="1800" dirty="0" smtClean="0"/>
              <a:t>.</a:t>
            </a:r>
          </a:p>
          <a:p>
            <a:pPr marL="539496" indent="-457200">
              <a:buFont typeface="+mj-lt"/>
              <a:buAutoNum type="arabicPeriod"/>
            </a:pPr>
            <a:endParaRPr lang="es-MX" sz="1800" dirty="0"/>
          </a:p>
          <a:p>
            <a:pPr marL="539496" indent="-457200">
              <a:buFont typeface="+mj-lt"/>
              <a:buAutoNum type="arabicPeriod"/>
            </a:pPr>
            <a:r>
              <a:rPr lang="es-MX" sz="1800" dirty="0" smtClean="0"/>
              <a:t>De </a:t>
            </a:r>
            <a:r>
              <a:rPr lang="es-MX" sz="1800" dirty="0"/>
              <a:t>los números naturales a las </a:t>
            </a:r>
            <a:r>
              <a:rPr lang="es-MX" sz="1800" dirty="0" smtClean="0"/>
              <a:t>fracciones y </a:t>
            </a:r>
            <a:r>
              <a:rPr lang="es-MX" sz="1800" dirty="0"/>
              <a:t>los números decimales: ampliación </a:t>
            </a:r>
            <a:r>
              <a:rPr lang="es-MX" sz="1800" dirty="0" smtClean="0"/>
              <a:t>de los </a:t>
            </a:r>
            <a:r>
              <a:rPr lang="es-MX" sz="1800" dirty="0"/>
              <a:t>conjuntos numéricos y uso de la </a:t>
            </a:r>
            <a:r>
              <a:rPr lang="es-MX" sz="1800" dirty="0" smtClean="0"/>
              <a:t>notación científica.</a:t>
            </a:r>
          </a:p>
          <a:p>
            <a:pPr marL="539496" indent="-457200">
              <a:buFont typeface="+mj-lt"/>
              <a:buAutoNum type="arabicPeriod"/>
            </a:pPr>
            <a:endParaRPr lang="es-MX" sz="1800" dirty="0"/>
          </a:p>
          <a:p>
            <a:pPr marL="539496" indent="-457200">
              <a:buFont typeface="+mj-lt"/>
              <a:buAutoNum type="arabicPeriod"/>
            </a:pPr>
            <a:r>
              <a:rPr lang="es-MX" sz="1800" dirty="0" smtClean="0"/>
              <a:t>Algoritmos </a:t>
            </a:r>
            <a:r>
              <a:rPr lang="es-MX" sz="1800" dirty="0"/>
              <a:t>convencionales para la suma</a:t>
            </a:r>
            <a:r>
              <a:rPr lang="es-MX" sz="1800" dirty="0" smtClean="0"/>
              <a:t>, la </a:t>
            </a:r>
            <a:r>
              <a:rPr lang="es-MX" sz="1800" dirty="0"/>
              <a:t>resta, el producto y el cociente con </a:t>
            </a:r>
            <a:r>
              <a:rPr lang="es-MX" sz="1800" dirty="0" smtClean="0"/>
              <a:t>números racionales </a:t>
            </a:r>
            <a:r>
              <a:rPr lang="es-MX" sz="1800" dirty="0"/>
              <a:t>y su comprensión con base en </a:t>
            </a:r>
            <a:r>
              <a:rPr lang="es-MX" sz="1800" dirty="0" smtClean="0"/>
              <a:t>las propiedades </a:t>
            </a:r>
            <a:r>
              <a:rPr lang="es-MX" sz="1800" dirty="0"/>
              <a:t>de los números y sus operaciones</a:t>
            </a:r>
            <a:r>
              <a:rPr lang="es-MX" sz="1800" dirty="0" smtClean="0"/>
              <a:t>.</a:t>
            </a:r>
          </a:p>
          <a:p>
            <a:pPr marL="539496" indent="-457200">
              <a:buFont typeface="+mj-lt"/>
              <a:buAutoNum type="arabicPeriod"/>
            </a:pPr>
            <a:endParaRPr lang="es-MX" sz="1800" dirty="0"/>
          </a:p>
          <a:p>
            <a:pPr marL="539496" indent="-457200">
              <a:buFont typeface="+mj-lt"/>
              <a:buAutoNum type="arabicPeriod"/>
            </a:pPr>
            <a:r>
              <a:rPr lang="es-MX" sz="1800" dirty="0" smtClean="0"/>
              <a:t>Las </a:t>
            </a:r>
            <a:r>
              <a:rPr lang="es-MX" sz="1800" dirty="0"/>
              <a:t>fracciones comunes y los </a:t>
            </a:r>
            <a:r>
              <a:rPr lang="es-MX" sz="1800" dirty="0" smtClean="0"/>
              <a:t>números decimales</a:t>
            </a:r>
            <a:r>
              <a:rPr lang="es-MX" sz="1800" dirty="0"/>
              <a:t>: dificultades en su enseñanza </a:t>
            </a:r>
            <a:r>
              <a:rPr lang="es-MX" sz="1800" dirty="0" smtClean="0"/>
              <a:t>y aprendizaje.</a:t>
            </a:r>
          </a:p>
          <a:p>
            <a:pPr marL="539496" indent="-457200">
              <a:buFont typeface="+mj-lt"/>
              <a:buAutoNum type="arabicPeriod"/>
            </a:pPr>
            <a:endParaRPr lang="es-MX" sz="1800" dirty="0"/>
          </a:p>
          <a:p>
            <a:pPr marL="539496" indent="-457200">
              <a:buFont typeface="+mj-lt"/>
              <a:buAutoNum type="arabicPeriod"/>
            </a:pPr>
            <a:r>
              <a:rPr lang="es-MX" sz="1800" dirty="0" smtClean="0"/>
              <a:t>Uso </a:t>
            </a:r>
            <a:r>
              <a:rPr lang="es-MX" sz="1800" dirty="0"/>
              <a:t>de recursos tecnológicos para </a:t>
            </a:r>
            <a:r>
              <a:rPr lang="es-MX" sz="1800" dirty="0" smtClean="0"/>
              <a:t>favorecer la </a:t>
            </a:r>
            <a:r>
              <a:rPr lang="es-MX" sz="1800" dirty="0"/>
              <a:t>comprensión de los conceptos y la </a:t>
            </a:r>
            <a:r>
              <a:rPr lang="es-MX" sz="1800" dirty="0" smtClean="0"/>
              <a:t>operatividad con </a:t>
            </a:r>
            <a:r>
              <a:rPr lang="es-MX" sz="1800" dirty="0"/>
              <a:t>números racionales y decimales.</a:t>
            </a:r>
          </a:p>
        </p:txBody>
      </p:sp>
      <p:sp>
        <p:nvSpPr>
          <p:cNvPr id="4" name="Subtítulo 2"/>
          <p:cNvSpPr txBox="1">
            <a:spLocks/>
          </p:cNvSpPr>
          <p:nvPr/>
        </p:nvSpPr>
        <p:spPr>
          <a:xfrm>
            <a:off x="943752" y="6090443"/>
            <a:ext cx="3036356" cy="670049"/>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ES" sz="2000" b="1" dirty="0" smtClean="0">
              <a:latin typeface="Arial"/>
              <a:cs typeface="Arial"/>
            </a:endParaRPr>
          </a:p>
          <a:p>
            <a:pPr marL="82296" indent="0">
              <a:buNone/>
            </a:pPr>
            <a:r>
              <a:rPr lang="es-ES" sz="1100" b="1" dirty="0" smtClean="0">
                <a:latin typeface="Arial"/>
                <a:cs typeface="Arial"/>
              </a:rPr>
              <a:t>ENEP-F-ST-19</a:t>
            </a:r>
          </a:p>
          <a:p>
            <a:pPr marL="82296" indent="0">
              <a:buNone/>
            </a:pPr>
            <a:r>
              <a:rPr lang="es-ES" sz="1100" b="1" dirty="0" smtClean="0">
                <a:latin typeface="Arial"/>
                <a:cs typeface="Arial"/>
              </a:rPr>
              <a:t>V01/122012                  </a:t>
            </a:r>
            <a:endParaRPr lang="es-ES" sz="1100" b="1" dirty="0" smtClean="0">
              <a:latin typeface="Arial"/>
              <a:cs typeface="Arial"/>
            </a:endParaRPr>
          </a:p>
        </p:txBody>
      </p:sp>
      <p:pic>
        <p:nvPicPr>
          <p:cNvPr id="5" name="Picture 1" descr="logo chi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82012"/>
            <a:ext cx="4762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96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618</TotalTime>
  <Words>2338</Words>
  <Application>Microsoft Macintosh PowerPoint</Application>
  <PresentationFormat>Presentación en pantalla (4:3)</PresentationFormat>
  <Paragraphs>453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Solsticio</vt:lpstr>
      <vt:lpstr>PENSAMIENTO CUANTITATIVO</vt:lpstr>
      <vt:lpstr>ENFOQUE</vt:lpstr>
      <vt:lpstr>PROPÓSITO</vt:lpstr>
      <vt:lpstr>Presentación de PowerPoint</vt:lpstr>
      <vt:lpstr>UNIDADES DE APRENDIZAJE</vt:lpstr>
      <vt:lpstr>UNIDAD 1</vt:lpstr>
      <vt:lpstr>UNIDAD 2</vt:lpstr>
      <vt:lpstr>UNIDAD  3</vt:lpstr>
      <vt:lpstr>UNIDAD 4</vt:lpstr>
      <vt:lpstr>BIBLIOGRAFIA BASICA</vt:lpstr>
      <vt:lpstr>Presentación de PowerPoint</vt:lpstr>
      <vt:lpstr>Presentación de PowerPoint</vt:lpstr>
      <vt:lpstr>ORIENTACIONES DIDÁCTICAS</vt:lpstr>
      <vt:lpstr>RASGOS DEL PERFIL DE EGRESO</vt:lpstr>
      <vt:lpstr>MATERIAS SUBCECUENTES</vt:lpstr>
      <vt:lpstr>Presentación de PowerPoint</vt:lpstr>
      <vt:lpstr>CRITERIOS DE EVALUACIÓN</vt:lpstr>
      <vt:lpstr>FECHAS DE EVALUACIÓN</vt:lpstr>
      <vt:lpstr>JORNADAS DE OBSERVACIÓN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CUANTITATIVO</dc:title>
  <dc:creator>Tere Cerda</dc:creator>
  <cp:lastModifiedBy>MA TERESA CERDA</cp:lastModifiedBy>
  <cp:revision>42</cp:revision>
  <cp:lastPrinted>2013-09-02T14:47:40Z</cp:lastPrinted>
  <dcterms:created xsi:type="dcterms:W3CDTF">2012-08-16T14:59:14Z</dcterms:created>
  <dcterms:modified xsi:type="dcterms:W3CDTF">2014-09-27T17:31:20Z</dcterms:modified>
</cp:coreProperties>
</file>