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88" r:id="rId2"/>
    <p:sldMasterId id="2147483924" r:id="rId3"/>
    <p:sldMasterId id="2147483948" r:id="rId4"/>
    <p:sldMasterId id="2147483996" r:id="rId5"/>
    <p:sldMasterId id="2147484008" r:id="rId6"/>
    <p:sldMasterId id="2147484044" r:id="rId7"/>
    <p:sldMasterId id="2147484068" r:id="rId8"/>
    <p:sldMasterId id="2147484080" r:id="rId9"/>
    <p:sldMasterId id="2147484104" r:id="rId10"/>
  </p:sldMasterIdLst>
  <p:notesMasterIdLst>
    <p:notesMasterId r:id="rId31"/>
  </p:notesMasterIdLst>
  <p:sldIdLst>
    <p:sldId id="256" r:id="rId11"/>
    <p:sldId id="286" r:id="rId12"/>
    <p:sldId id="287" r:id="rId13"/>
    <p:sldId id="272" r:id="rId14"/>
    <p:sldId id="276" r:id="rId15"/>
    <p:sldId id="277" r:id="rId16"/>
    <p:sldId id="278" r:id="rId17"/>
    <p:sldId id="280" r:id="rId18"/>
    <p:sldId id="279" r:id="rId19"/>
    <p:sldId id="281" r:id="rId20"/>
    <p:sldId id="282" r:id="rId21"/>
    <p:sldId id="283" r:id="rId22"/>
    <p:sldId id="285" r:id="rId23"/>
    <p:sldId id="284" r:id="rId24"/>
    <p:sldId id="291" r:id="rId25"/>
    <p:sldId id="269" r:id="rId26"/>
    <p:sldId id="290" r:id="rId27"/>
    <p:sldId id="270" r:id="rId28"/>
    <p:sldId id="271" r:id="rId29"/>
    <p:sldId id="28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516" y="528"/>
      </p:cViewPr>
      <p:guideLst>
        <p:guide orient="horz" pos="211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31B56-B1BA-4990-8F72-084F29982AE9}" type="datetimeFigureOut">
              <a:rPr lang="es-MX" smtClean="0"/>
              <a:pPr/>
              <a:t>02/09/2014</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573D3-2854-4B59-B55B-256FD9A5804C}" type="slidenum">
              <a:rPr lang="es-MX" smtClean="0"/>
              <a:pPr/>
              <a:t>‹Nº›</a:t>
            </a:fld>
            <a:endParaRPr lang="es-MX" dirty="0"/>
          </a:p>
        </p:txBody>
      </p:sp>
    </p:spTree>
    <p:extLst>
      <p:ext uri="{BB962C8B-B14F-4D97-AF65-F5344CB8AC3E}">
        <p14:creationId xmlns:p14="http://schemas.microsoft.com/office/powerpoint/2010/main" val="125507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19573D3-2854-4B59-B55B-256FD9A5804C}" type="slidenum">
              <a:rPr lang="es-MX" smtClean="0"/>
              <a:pPr/>
              <a:t>19</a:t>
            </a:fld>
            <a:endParaRPr lang="es-MX" dirty="0"/>
          </a:p>
        </p:txBody>
      </p:sp>
    </p:spTree>
    <p:extLst>
      <p:ext uri="{BB962C8B-B14F-4D97-AF65-F5344CB8AC3E}">
        <p14:creationId xmlns:p14="http://schemas.microsoft.com/office/powerpoint/2010/main" val="227495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36FA41D4-4573-4316-AB7E-7F72D8140126}" type="slidenum">
              <a:rPr lang="en-US" smtClean="0"/>
              <a:pPr/>
              <a:t>‹Nº›</a:t>
            </a:fld>
            <a:endParaRPr lang="en-US" dirty="0"/>
          </a:p>
        </p:txBody>
      </p:sp>
    </p:spTree>
    <p:extLst>
      <p:ext uri="{BB962C8B-B14F-4D97-AF65-F5344CB8AC3E}">
        <p14:creationId xmlns:p14="http://schemas.microsoft.com/office/powerpoint/2010/main" val="121172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extLst>
      <p:ext uri="{BB962C8B-B14F-4D97-AF65-F5344CB8AC3E}">
        <p14:creationId xmlns:p14="http://schemas.microsoft.com/office/powerpoint/2010/main" val="29232401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endParaRPr lang="en-US" dirty="0"/>
          </a:p>
        </p:txBody>
      </p:sp>
      <p:sp>
        <p:nvSpPr>
          <p:cNvPr id="16" name="15 Marcador de número de diapositiva"/>
          <p:cNvSpPr>
            <a:spLocks noGrp="1"/>
          </p:cNvSpPr>
          <p:nvPr>
            <p:ph type="sldNum" sz="quarter" idx="11"/>
          </p:nvPr>
        </p:nvSpPr>
        <p:spPr/>
        <p:txBody>
          <a:bodyPr/>
          <a:lstStyle/>
          <a:p>
            <a:fld id="{36FA41D4-4573-4316-AB7E-7F72D8140126}" type="slidenum">
              <a:rPr lang="en-US" smtClean="0"/>
              <a:pPr/>
              <a:t>‹Nº›</a:t>
            </a:fld>
            <a:endParaRPr lang="en-US" dirty="0"/>
          </a:p>
        </p:txBody>
      </p:sp>
      <p:sp>
        <p:nvSpPr>
          <p:cNvPr id="17" name="16 Marcador de pie de página"/>
          <p:cNvSpPr>
            <a:spLocks noGrp="1"/>
          </p:cNvSpPr>
          <p:nvPr>
            <p:ph type="ftr" sz="quarter" idx="12"/>
          </p:nvPr>
        </p:nvSpPr>
        <p:spPr/>
        <p:txBody>
          <a:bodyPr/>
          <a:lstStyle/>
          <a:p>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endParaRPr lang="en-US" dirty="0"/>
          </a:p>
        </p:txBody>
      </p:sp>
      <p:sp>
        <p:nvSpPr>
          <p:cNvPr id="15" name="14 Marcador de número de diapositiva"/>
          <p:cNvSpPr>
            <a:spLocks noGrp="1"/>
          </p:cNvSpPr>
          <p:nvPr>
            <p:ph type="sldNum" sz="quarter" idx="15"/>
          </p:nvPr>
        </p:nvSpPr>
        <p:spPr/>
        <p:txBody>
          <a:bodyPr/>
          <a:lstStyle>
            <a:lvl1pPr algn="ctr">
              <a:defRPr/>
            </a:lvl1pPr>
          </a:lstStyle>
          <a:p>
            <a:fld id="{5A339E7E-622F-4E8B-A6F5-D511E223E776}" type="slidenum">
              <a:rPr lang="en-US" smtClean="0"/>
              <a:pPr/>
              <a:t>‹Nº›</a:t>
            </a:fld>
            <a:endParaRPr lang="en-US" dirty="0"/>
          </a:p>
        </p:txBody>
      </p:sp>
      <p:sp>
        <p:nvSpPr>
          <p:cNvPr id="16" name="15 Marcador de pie de página"/>
          <p:cNvSpPr>
            <a:spLocks noGrp="1"/>
          </p:cNvSpPr>
          <p:nvPr>
            <p:ph type="ftr" sz="quarter" idx="16"/>
          </p:nvPr>
        </p:nvSpPr>
        <p:spPr/>
        <p:txBody>
          <a:bodyPr/>
          <a:lstStyle/>
          <a:p>
            <a:endParaRPr lang="en-US" dirty="0"/>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F241B7C5-39AA-47B0-8240-05A6AE0C6AEA}" type="slidenum">
              <a:rPr lang="en-US" smtClean="0"/>
              <a:pPr/>
              <a:t>‹Nº›</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7" name="6 Marcador de fecha"/>
          <p:cNvSpPr>
            <a:spLocks noGrp="1"/>
          </p:cNvSpPr>
          <p:nvPr>
            <p:ph type="dt" sz="half" idx="10"/>
          </p:nvPr>
        </p:nvSpPr>
        <p:spPr/>
        <p:txBody>
          <a:bodyPr/>
          <a:lstStyle/>
          <a:p>
            <a:endParaRPr lang="en-US" dirty="0"/>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B4C2ED0-CD72-42A3-A7D0-BA8DFB1CDB62}" type="slidenum">
              <a:rPr lang="en-US" smtClean="0"/>
              <a:pPr/>
              <a:t>‹Nº›</a:t>
            </a:fld>
            <a:endParaRPr lang="en-US" dirty="0"/>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endParaRPr lang="en-US" dirty="0"/>
          </a:p>
        </p:txBody>
      </p:sp>
      <p:sp>
        <p:nvSpPr>
          <p:cNvPr id="9" name="8 Marcador de número de diapositiva"/>
          <p:cNvSpPr>
            <a:spLocks noGrp="1"/>
          </p:cNvSpPr>
          <p:nvPr>
            <p:ph type="sldNum" sz="quarter" idx="15"/>
          </p:nvPr>
        </p:nvSpPr>
        <p:spPr/>
        <p:txBody>
          <a:bodyPr/>
          <a:lstStyle/>
          <a:p>
            <a:fld id="{CBEAC256-FBA4-47CC-A1CF-A5F390806E68}" type="slidenum">
              <a:rPr lang="en-US" smtClean="0"/>
              <a:pPr/>
              <a:t>‹Nº›</a:t>
            </a:fld>
            <a:endParaRPr lang="en-US" dirty="0"/>
          </a:p>
        </p:txBody>
      </p:sp>
      <p:sp>
        <p:nvSpPr>
          <p:cNvPr id="10" name="9 Marcador de pie de página"/>
          <p:cNvSpPr>
            <a:spLocks noGrp="1"/>
          </p:cNvSpPr>
          <p:nvPr>
            <p:ph type="ftr" sz="quarter" idx="16"/>
          </p:nvPr>
        </p:nvSpPr>
        <p:spPr/>
        <p:txBody>
          <a:bodyPr/>
          <a:lstStyle/>
          <a:p>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endParaRPr lang="en-US" dirty="0"/>
          </a:p>
        </p:txBody>
      </p:sp>
      <p:sp>
        <p:nvSpPr>
          <p:cNvPr id="9" name="8 Marcador de número de diapositiva"/>
          <p:cNvSpPr>
            <a:spLocks noGrp="1"/>
          </p:cNvSpPr>
          <p:nvPr>
            <p:ph type="sldNum" sz="quarter" idx="11"/>
          </p:nvPr>
        </p:nvSpPr>
        <p:spPr/>
        <p:txBody>
          <a:bodyPr/>
          <a:lstStyle/>
          <a:p>
            <a:fld id="{7425AA4C-ECA3-4FB4-93CD-47B16776E30A}" type="slidenum">
              <a:rPr lang="en-US" smtClean="0"/>
              <a:pPr/>
              <a:t>‹Nº›</a:t>
            </a:fld>
            <a:endParaRPr lang="en-US" dirty="0"/>
          </a:p>
        </p:txBody>
      </p:sp>
      <p:sp>
        <p:nvSpPr>
          <p:cNvPr id="10" name="9 Marcador de pie de página"/>
          <p:cNvSpPr>
            <a:spLocks noGrp="1"/>
          </p:cNvSpPr>
          <p:nvPr>
            <p:ph type="ftr" sz="quarter" idx="12"/>
          </p:nvPr>
        </p:nvSpPr>
        <p:spPr/>
        <p:txBody>
          <a:bodyPr/>
          <a:lstStyle/>
          <a:p>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extLst>
      <p:ext uri="{BB962C8B-B14F-4D97-AF65-F5344CB8AC3E}">
        <p14:creationId xmlns:p14="http://schemas.microsoft.com/office/powerpoint/2010/main" val="13403013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endParaRPr lang="en-US" dirty="0"/>
          </a:p>
        </p:txBody>
      </p:sp>
      <p:sp>
        <p:nvSpPr>
          <p:cNvPr id="19" name="18 Marcador de pie de página"/>
          <p:cNvSpPr>
            <a:spLocks noGrp="1"/>
          </p:cNvSpPr>
          <p:nvPr>
            <p:ph type="ftr" sz="quarter" idx="11"/>
          </p:nvPr>
        </p:nvSpPr>
        <p:spPr/>
        <p:txBody>
          <a:bodyPr/>
          <a:lstStyle/>
          <a:p>
            <a:endParaRPr lang="en-US" dirty="0"/>
          </a:p>
        </p:txBody>
      </p:sp>
      <p:sp>
        <p:nvSpPr>
          <p:cNvPr id="27" name="26 Marcador de número de diapositiva"/>
          <p:cNvSpPr>
            <a:spLocks noGrp="1"/>
          </p:cNvSpPr>
          <p:nvPr>
            <p:ph type="sldNum" sz="quarter" idx="12"/>
          </p:nvPr>
        </p:nvSpPr>
        <p:spPr/>
        <p:txBody>
          <a:bodyPr/>
          <a:lstStyle/>
          <a:p>
            <a:fld id="{36FA41D4-4573-4316-AB7E-7F72D8140126}"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F241B7C5-39AA-47B0-8240-05A6AE0C6AEA}" type="slidenum">
              <a:rPr lang="en-US" smtClean="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endParaRPr lang="en-US" dirty="0"/>
          </a:p>
        </p:txBody>
      </p:sp>
      <p:sp>
        <p:nvSpPr>
          <p:cNvPr id="8" name="7 Marcador de número de diapositiva"/>
          <p:cNvSpPr>
            <a:spLocks noGrp="1"/>
          </p:cNvSpPr>
          <p:nvPr>
            <p:ph type="sldNum" sz="quarter" idx="11"/>
          </p:nvPr>
        </p:nvSpPr>
        <p:spPr/>
        <p:txBody>
          <a:bodyPr/>
          <a:lstStyle/>
          <a:p>
            <a:fld id="{6B4C2ED0-CD72-42A3-A7D0-BA8DFB1CDB62}" type="slidenum">
              <a:rPr lang="en-US" smtClean="0"/>
              <a:pPr/>
              <a:t>‹Nº›</a:t>
            </a:fld>
            <a:endParaRPr lang="en-US" dirty="0"/>
          </a:p>
        </p:txBody>
      </p:sp>
      <p:sp>
        <p:nvSpPr>
          <p:cNvPr id="9" name="8 Marcador de pie de página"/>
          <p:cNvSpPr>
            <a:spLocks noGrp="1"/>
          </p:cNvSpPr>
          <p:nvPr>
            <p:ph type="ftr" sz="quarter" idx="12"/>
          </p:nvPr>
        </p:nvSpPr>
        <p:spPr/>
        <p:txBody>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a:xfrm>
            <a:off x="8156448" y="6422064"/>
            <a:ext cx="762000" cy="365125"/>
          </a:xfrm>
        </p:spPr>
        <p:txBody>
          <a:bodyPr/>
          <a:lstStyle/>
          <a:p>
            <a:fld id="{CBEAC256-FBA4-47CC-A1CF-A5F390806E68}"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A339E7E-622F-4E8B-A6F5-D511E223E776}" type="slidenum">
              <a:rPr lang="en-US" smtClean="0"/>
              <a:pPr/>
              <a:t>‹Nº›</a:t>
            </a:fld>
            <a:endParaRPr lang="en-US" dirty="0"/>
          </a:p>
        </p:txBody>
      </p:sp>
    </p:spTree>
    <p:extLst>
      <p:ext uri="{BB962C8B-B14F-4D97-AF65-F5344CB8AC3E}">
        <p14:creationId xmlns:p14="http://schemas.microsoft.com/office/powerpoint/2010/main" val="1341250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7425AA4C-ECA3-4FB4-93CD-47B16776E30A}" type="slidenum">
              <a:rPr lang="en-US" smtClean="0"/>
              <a:pPr/>
              <a:t>‹Nº›</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endParaRPr lang="en-U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6FA41D4-4573-4316-AB7E-7F72D8140126}" type="slidenum">
              <a:rPr lang="en-US" smtClean="0"/>
              <a:pPr/>
              <a:t>‹Nº›</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5A339E7E-622F-4E8B-A6F5-D511E223E776}" type="slidenum">
              <a:rPr lang="en-US" smtClean="0"/>
              <a:pPr/>
              <a:t>‹Nº›</a:t>
            </a:fld>
            <a:endParaRPr lang="en-US"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0B72859B-5919-404C-B2D0-5E9BA7ACB548}" type="slidenum">
              <a:rPr lang="en-US" smtClean="0"/>
              <a:pPr/>
              <a:t>‹Nº›</a:t>
            </a:fld>
            <a:endParaRPr lang="en-US"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680AD3F8-F753-47AA-908E-E3B68E8689A1}" type="slidenum">
              <a:rPr lang="en-US" smtClean="0"/>
              <a:pPr/>
              <a:t>‹Nº›</a:t>
            </a:fld>
            <a:endParaRPr lang="en-US"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9" name="8 Marcador de número de diapositiva"/>
          <p:cNvSpPr>
            <a:spLocks noGrp="1"/>
          </p:cNvSpPr>
          <p:nvPr>
            <p:ph type="sldNum" sz="quarter" idx="12"/>
          </p:nvPr>
        </p:nvSpPr>
        <p:spPr/>
        <p:txBody>
          <a:bodyPr/>
          <a:lstStyle>
            <a:extLst/>
          </a:lstStyle>
          <a:p>
            <a:fld id="{F241B7C5-39AA-47B0-8240-05A6AE0C6AEA}"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endParaRPr lang="en-US" dirty="0"/>
          </a:p>
        </p:txBody>
      </p:sp>
      <p:sp>
        <p:nvSpPr>
          <p:cNvPr id="4" name="3 Marcador de pie de página"/>
          <p:cNvSpPr>
            <a:spLocks noGrp="1"/>
          </p:cNvSpPr>
          <p:nvPr>
            <p:ph type="ftr" sz="quarter" idx="11"/>
          </p:nvPr>
        </p:nvSpPr>
        <p:spPr/>
        <p:txBody>
          <a:bodyPr/>
          <a:lstStyle>
            <a:extLst/>
          </a:lstStyle>
          <a:p>
            <a:endParaRPr lang="en-US" dirty="0"/>
          </a:p>
        </p:txBody>
      </p:sp>
      <p:sp>
        <p:nvSpPr>
          <p:cNvPr id="5" name="4 Marcador de número de diapositiva"/>
          <p:cNvSpPr>
            <a:spLocks noGrp="1"/>
          </p:cNvSpPr>
          <p:nvPr>
            <p:ph type="sldNum" sz="quarter" idx="12"/>
          </p:nvPr>
        </p:nvSpPr>
        <p:spPr/>
        <p:txBody>
          <a:bodyPr/>
          <a:lstStyle>
            <a:extLst/>
          </a:lstStyle>
          <a:p>
            <a:fld id="{6B4C2ED0-CD72-42A3-A7D0-BA8DFB1CDB62}" type="slidenum">
              <a:rPr lang="en-US" smtClean="0"/>
              <a:pPr/>
              <a:t>‹Nº›</a:t>
            </a:fld>
            <a:endParaRPr lang="en-US"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n-US" dirty="0"/>
          </a:p>
        </p:txBody>
      </p:sp>
      <p:sp>
        <p:nvSpPr>
          <p:cNvPr id="3" name="2 Marcador de pie de página"/>
          <p:cNvSpPr>
            <a:spLocks noGrp="1"/>
          </p:cNvSpPr>
          <p:nvPr>
            <p:ph type="ftr" sz="quarter" idx="11"/>
          </p:nvPr>
        </p:nvSpPr>
        <p:spPr/>
        <p:txBody>
          <a:bodyPr/>
          <a:lstStyle>
            <a:extLst/>
          </a:lstStyle>
          <a:p>
            <a:endParaRPr lang="en-US" dirty="0"/>
          </a:p>
        </p:txBody>
      </p:sp>
      <p:sp>
        <p:nvSpPr>
          <p:cNvPr id="4" name="3 Marcador de número de diapositiva"/>
          <p:cNvSpPr>
            <a:spLocks noGrp="1"/>
          </p:cNvSpPr>
          <p:nvPr>
            <p:ph type="sldNum" sz="quarter" idx="12"/>
          </p:nvPr>
        </p:nvSpPr>
        <p:spPr/>
        <p:txBody>
          <a:bodyPr/>
          <a:lstStyle>
            <a:extLst/>
          </a:lstStyle>
          <a:p>
            <a:fld id="{F3AED492-57AD-4160-AA87-07C4D56C69AC}"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Tree>
    <p:extLst>
      <p:ext uri="{BB962C8B-B14F-4D97-AF65-F5344CB8AC3E}">
        <p14:creationId xmlns:p14="http://schemas.microsoft.com/office/powerpoint/2010/main" val="965731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CBEAC256-FBA4-47CC-A1CF-A5F390806E68}"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endParaRPr lang="en-US"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425AA4C-ECA3-4FB4-93CD-47B16776E30A}" type="slidenum">
              <a:rPr lang="en-US" smtClean="0"/>
              <a:pPr/>
              <a:t>‹Nº›</a:t>
            </a:fld>
            <a:endParaRPr lang="en-US"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6634E42-0EF5-4C66-A4E3-58A21F06639F}" type="slidenum">
              <a:rPr lang="en-US" smtClean="0"/>
              <a:pPr/>
              <a:t>‹Nº›</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7C0A477-24C8-48D3-A217-C86AB3E7F947}" type="slidenum">
              <a:rPr lang="en-US" smtClean="0"/>
              <a:pPr/>
              <a:t>‹Nº›</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11" name="10 Marcador de número de diapositiva"/>
          <p:cNvSpPr>
            <a:spLocks noGrp="1"/>
          </p:cNvSpPr>
          <p:nvPr>
            <p:ph type="sldNum" sz="quarter" idx="12"/>
          </p:nvPr>
        </p:nvSpPr>
        <p:spPr/>
        <p:txBody>
          <a:bodyPr/>
          <a:lstStyle>
            <a:extLst/>
          </a:lstStyle>
          <a:p>
            <a:fld id="{36FA41D4-4573-4316-AB7E-7F72D8140126}" type="slidenum">
              <a:rPr lang="en-US" smtClean="0"/>
              <a:pPr/>
              <a:t>‹Nº›</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5A339E7E-622F-4E8B-A6F5-D511E223E776}" type="slidenum">
              <a:rPr lang="en-US" smtClean="0"/>
              <a:pPr/>
              <a:t>‹Nº›</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0B72859B-5919-404C-B2D0-5E9BA7ACB548}" type="slidenum">
              <a:rPr lang="en-US" smtClean="0"/>
              <a:pPr/>
              <a:t>‹Nº›</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680AD3F8-F753-47AA-908E-E3B68E8689A1}" type="slidenum">
              <a:rPr lang="en-US" smtClean="0"/>
              <a:pPr/>
              <a:t>‹Nº›</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9" name="8 Marcador de número de diapositiva"/>
          <p:cNvSpPr>
            <a:spLocks noGrp="1"/>
          </p:cNvSpPr>
          <p:nvPr>
            <p:ph type="sldNum" sz="quarter" idx="12"/>
          </p:nvPr>
        </p:nvSpPr>
        <p:spPr/>
        <p:txBody>
          <a:bodyPr/>
          <a:lstStyle>
            <a:extLst/>
          </a:lstStyle>
          <a:p>
            <a:fld id="{F241B7C5-39AA-47B0-8240-05A6AE0C6AEA}" type="slidenum">
              <a:rPr lang="en-US" smtClean="0"/>
              <a:pPr/>
              <a:t>‹Nº›</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n-US" dirty="0"/>
          </a:p>
        </p:txBody>
      </p:sp>
      <p:sp>
        <p:nvSpPr>
          <p:cNvPr id="4" name="3 Marcador de pie de página"/>
          <p:cNvSpPr>
            <a:spLocks noGrp="1"/>
          </p:cNvSpPr>
          <p:nvPr>
            <p:ph type="ftr" sz="quarter" idx="11"/>
          </p:nvPr>
        </p:nvSpPr>
        <p:spPr/>
        <p:txBody>
          <a:bodyPr/>
          <a:lstStyle>
            <a:extLst/>
          </a:lstStyle>
          <a:p>
            <a:endParaRPr lang="en-US" dirty="0"/>
          </a:p>
        </p:txBody>
      </p:sp>
      <p:sp>
        <p:nvSpPr>
          <p:cNvPr id="5" name="4 Marcador de número de diapositiva"/>
          <p:cNvSpPr>
            <a:spLocks noGrp="1"/>
          </p:cNvSpPr>
          <p:nvPr>
            <p:ph type="sldNum" sz="quarter" idx="12"/>
          </p:nvPr>
        </p:nvSpPr>
        <p:spPr/>
        <p:txBody>
          <a:bodyPr/>
          <a:lstStyle>
            <a:extLst/>
          </a:lstStyle>
          <a:p>
            <a:fld id="{6B4C2ED0-CD72-42A3-A7D0-BA8DFB1CDB62}"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Tree>
    <p:extLst>
      <p:ext uri="{BB962C8B-B14F-4D97-AF65-F5344CB8AC3E}">
        <p14:creationId xmlns:p14="http://schemas.microsoft.com/office/powerpoint/2010/main" val="2341909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endParaRPr lang="en-US" dirty="0"/>
          </a:p>
        </p:txBody>
      </p:sp>
      <p:sp>
        <p:nvSpPr>
          <p:cNvPr id="3" name="2 Marcador de pie de página"/>
          <p:cNvSpPr>
            <a:spLocks noGrp="1"/>
          </p:cNvSpPr>
          <p:nvPr>
            <p:ph type="ftr" sz="quarter" idx="11"/>
          </p:nvPr>
        </p:nvSpPr>
        <p:spPr/>
        <p:txBody>
          <a:bodyPr/>
          <a:lstStyle>
            <a:extLst/>
          </a:lstStyle>
          <a:p>
            <a:endParaRPr lang="en-US" dirty="0"/>
          </a:p>
        </p:txBody>
      </p:sp>
      <p:sp>
        <p:nvSpPr>
          <p:cNvPr id="4" name="3 Marcador de número de diapositiva"/>
          <p:cNvSpPr>
            <a:spLocks noGrp="1"/>
          </p:cNvSpPr>
          <p:nvPr>
            <p:ph type="sldNum" sz="quarter" idx="12"/>
          </p:nvPr>
        </p:nvSpPr>
        <p:spPr/>
        <p:txBody>
          <a:bodyPr/>
          <a:lstStyle>
            <a:extLst/>
          </a:lstStyle>
          <a:p>
            <a:fld id="{F3AED492-57AD-4160-AA87-07C4D56C69AC}" type="slidenum">
              <a:rPr lang="en-US" smtClean="0"/>
              <a:pPr/>
              <a:t>‹Nº›</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CBEAC256-FBA4-47CC-A1CF-A5F390806E68}" type="slidenum">
              <a:rPr lang="en-US" smtClean="0"/>
              <a:pPr/>
              <a:t>‹Nº›</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7425AA4C-ECA3-4FB4-93CD-47B16776E30A}" type="slidenum">
              <a:rPr lang="en-US" smtClean="0"/>
              <a:pPr/>
              <a:t>‹Nº›</a:t>
            </a:fld>
            <a:endParaRPr lang="en-US"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6634E42-0EF5-4C66-A4E3-58A21F06639F}" type="slidenum">
              <a:rPr lang="en-US" smtClean="0"/>
              <a:pPr/>
              <a:t>‹Nº›</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7C0A477-24C8-48D3-A217-C86AB3E7F947}" type="slidenum">
              <a:rPr lang="en-US" smtClean="0"/>
              <a:pPr/>
              <a:t>‹Nº›</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endParaRPr lang="en-US" dirty="0"/>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6FA41D4-4573-4316-AB7E-7F72D8140126}" type="slidenum">
              <a:rPr lang="en-US" smtClean="0"/>
              <a:pPr/>
              <a:t>‹Nº›</a:t>
            </a:fld>
            <a:endParaRPr lang="en-US" dirty="0"/>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5A339E7E-622F-4E8B-A6F5-D511E223E776}" type="slidenum">
              <a:rPr lang="en-US" smtClean="0"/>
              <a:pPr/>
              <a:t>‹Nº›</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endParaRPr lang="en-US" dirty="0"/>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72859B-5919-404C-B2D0-5E9BA7ACB548}" type="slidenum">
              <a:rPr lang="en-US" smtClean="0"/>
              <a:pPr/>
              <a:t>‹Nº›</a:t>
            </a:fld>
            <a:endParaRPr lang="en-US" dirty="0"/>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680AD3F8-F753-47AA-908E-E3B68E8689A1}" type="slidenum">
              <a:rPr lang="en-US" smtClean="0"/>
              <a:pPr/>
              <a:t>‹Nº›</a:t>
            </a:fld>
            <a:endParaRPr lang="en-US" dirty="0"/>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F241B7C5-39AA-47B0-8240-05A6AE0C6AEA}"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F241B7C5-39AA-47B0-8240-05A6AE0C6AEA}" type="slidenum">
              <a:rPr lang="en-US" smtClean="0"/>
              <a:pPr/>
              <a:t>‹Nº›</a:t>
            </a:fld>
            <a:endParaRPr lang="en-US" dirty="0"/>
          </a:p>
        </p:txBody>
      </p:sp>
    </p:spTree>
    <p:extLst>
      <p:ext uri="{BB962C8B-B14F-4D97-AF65-F5344CB8AC3E}">
        <p14:creationId xmlns:p14="http://schemas.microsoft.com/office/powerpoint/2010/main" val="1244706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n-US" dirty="0"/>
          </a:p>
        </p:txBody>
      </p:sp>
      <p:sp>
        <p:nvSpPr>
          <p:cNvPr id="4" name="3 Marcador de pie de página"/>
          <p:cNvSpPr>
            <a:spLocks noGrp="1"/>
          </p:cNvSpPr>
          <p:nvPr>
            <p:ph type="ftr" sz="quarter" idx="11"/>
          </p:nvPr>
        </p:nvSpPr>
        <p:spPr/>
        <p:txBody>
          <a:bodyPr/>
          <a:lstStyle>
            <a:extLst/>
          </a:lstStyle>
          <a:p>
            <a:endParaRPr lang="en-US" dirty="0"/>
          </a:p>
        </p:txBody>
      </p:sp>
      <p:sp>
        <p:nvSpPr>
          <p:cNvPr id="5" name="4 Marcador de número de diapositiva"/>
          <p:cNvSpPr>
            <a:spLocks noGrp="1"/>
          </p:cNvSpPr>
          <p:nvPr>
            <p:ph type="sldNum" sz="quarter" idx="12"/>
          </p:nvPr>
        </p:nvSpPr>
        <p:spPr/>
        <p:txBody>
          <a:bodyPr/>
          <a:lstStyle>
            <a:extLst/>
          </a:lstStyle>
          <a:p>
            <a:fld id="{6B4C2ED0-CD72-42A3-A7D0-BA8DFB1CDB62}" type="slidenum">
              <a:rPr lang="en-US" smtClean="0"/>
              <a:pPr/>
              <a:t>‹Nº›</a:t>
            </a:fld>
            <a:endParaRPr lang="en-US" dirty="0"/>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n-US" dirty="0"/>
          </a:p>
        </p:txBody>
      </p:sp>
      <p:sp>
        <p:nvSpPr>
          <p:cNvPr id="3" name="2 Marcador de pie de página"/>
          <p:cNvSpPr>
            <a:spLocks noGrp="1"/>
          </p:cNvSpPr>
          <p:nvPr>
            <p:ph type="ftr" sz="quarter" idx="11"/>
          </p:nvPr>
        </p:nvSpPr>
        <p:spPr/>
        <p:txBody>
          <a:bodyPr/>
          <a:lstStyle>
            <a:extLst/>
          </a:lstStyle>
          <a:p>
            <a:endParaRPr lang="en-US" dirty="0"/>
          </a:p>
        </p:txBody>
      </p:sp>
      <p:sp>
        <p:nvSpPr>
          <p:cNvPr id="4" name="3 Marcador de número de diapositiva"/>
          <p:cNvSpPr>
            <a:spLocks noGrp="1"/>
          </p:cNvSpPr>
          <p:nvPr>
            <p:ph type="sldNum" sz="quarter" idx="12"/>
          </p:nvPr>
        </p:nvSpPr>
        <p:spPr/>
        <p:txBody>
          <a:bodyPr/>
          <a:lstStyle>
            <a:extLst/>
          </a:lstStyle>
          <a:p>
            <a:fld id="{F3AED492-57AD-4160-AA87-07C4D56C69AC}" type="slidenum">
              <a:rPr lang="en-US" smtClean="0"/>
              <a:pPr/>
              <a:t>‹Nº›</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endParaRPr lang="en-US" dirty="0"/>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BEAC256-FBA4-47CC-A1CF-A5F390806E68}" type="slidenum">
              <a:rPr lang="en-US" smtClean="0"/>
              <a:pPr/>
              <a:t>‹Nº›</a:t>
            </a:fld>
            <a:endParaRPr lang="en-US" dirty="0"/>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endParaRPr lang="en-US" dirty="0"/>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425AA4C-ECA3-4FB4-93CD-47B16776E30A}" type="slidenum">
              <a:rPr lang="en-US" smtClean="0"/>
              <a:pPr/>
              <a:t>‹Nº›</a:t>
            </a:fld>
            <a:endParaRPr lang="en-US" dirty="0"/>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6634E42-0EF5-4C66-A4E3-58A21F06639F}" type="slidenum">
              <a:rPr lang="en-US" smtClean="0"/>
              <a:pPr/>
              <a:t>‹Nº›</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7C0A477-24C8-48D3-A217-C86AB3E7F947}" type="slidenum">
              <a:rPr lang="en-US" smtClean="0"/>
              <a:pPr/>
              <a:t>‹Nº›</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endParaRPr lang="en-US" dirty="0"/>
          </a:p>
        </p:txBody>
      </p:sp>
      <p:sp>
        <p:nvSpPr>
          <p:cNvPr id="2" name="1 Marcador de pie de página"/>
          <p:cNvSpPr>
            <a:spLocks noGrp="1"/>
          </p:cNvSpPr>
          <p:nvPr>
            <p:ph type="ftr" sz="quarter" idx="11"/>
          </p:nvPr>
        </p:nvSpPr>
        <p:spPr/>
        <p:txBody>
          <a:bodyPr/>
          <a:lstStyle/>
          <a:p>
            <a:endParaRPr lang="en-US" dirty="0"/>
          </a:p>
        </p:txBody>
      </p:sp>
      <p:sp>
        <p:nvSpPr>
          <p:cNvPr id="15" name="14 Marcador de número de diapositiva"/>
          <p:cNvSpPr>
            <a:spLocks noGrp="1"/>
          </p:cNvSpPr>
          <p:nvPr>
            <p:ph type="sldNum" sz="quarter" idx="12"/>
          </p:nvPr>
        </p:nvSpPr>
        <p:spPr>
          <a:xfrm>
            <a:off x="8229600" y="6473952"/>
            <a:ext cx="758952" cy="246888"/>
          </a:xfrm>
        </p:spPr>
        <p:txBody>
          <a:bodyPr/>
          <a:lstStyle/>
          <a:p>
            <a:fld id="{36FA41D4-4573-4316-AB7E-7F72D8140126}" type="slidenum">
              <a:rPr lang="en-US" smtClean="0"/>
              <a:pPr/>
              <a:t>‹Nº›</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endParaRPr lang="en-US" dirty="0"/>
          </a:p>
        </p:txBody>
      </p:sp>
      <p:sp>
        <p:nvSpPr>
          <p:cNvPr id="19" name="18 Marcador de pie de página"/>
          <p:cNvSpPr>
            <a:spLocks noGrp="1"/>
          </p:cNvSpPr>
          <p:nvPr>
            <p:ph type="ftr" sz="quarter" idx="11"/>
          </p:nvPr>
        </p:nvSpPr>
        <p:spPr>
          <a:xfrm>
            <a:off x="3581400" y="76200"/>
            <a:ext cx="2895600" cy="288925"/>
          </a:xfrm>
        </p:spPr>
        <p:txBody>
          <a:bodyPr/>
          <a:lstStyle/>
          <a:p>
            <a:endParaRPr lang="en-US" dirty="0"/>
          </a:p>
        </p:txBody>
      </p:sp>
      <p:sp>
        <p:nvSpPr>
          <p:cNvPr id="16" name="15 Marcador de número de diapositiva"/>
          <p:cNvSpPr>
            <a:spLocks noGrp="1"/>
          </p:cNvSpPr>
          <p:nvPr>
            <p:ph type="sldNum" sz="quarter" idx="12"/>
          </p:nvPr>
        </p:nvSpPr>
        <p:spPr>
          <a:xfrm>
            <a:off x="8229600" y="6473952"/>
            <a:ext cx="758952" cy="246888"/>
          </a:xfrm>
        </p:spPr>
        <p:txBody>
          <a:bodyPr/>
          <a:lstStyle/>
          <a:p>
            <a:fld id="{5A339E7E-622F-4E8B-A6F5-D511E223E776}" type="slidenum">
              <a:rPr lang="en-US" smtClean="0"/>
              <a:pPr/>
              <a:t>‹Nº›</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endParaRPr lang="en-US" dirty="0"/>
          </a:p>
        </p:txBody>
      </p:sp>
      <p:sp>
        <p:nvSpPr>
          <p:cNvPr id="11" name="10 Marcador de pie de página"/>
          <p:cNvSpPr>
            <a:spLocks noGrp="1"/>
          </p:cNvSpPr>
          <p:nvPr>
            <p:ph type="ftr" sz="quarter" idx="11"/>
          </p:nvPr>
        </p:nvSpPr>
        <p:spPr/>
        <p:txBody>
          <a:bodyPr/>
          <a:lstStyle/>
          <a:p>
            <a:endParaRPr lang="en-US" dirty="0"/>
          </a:p>
        </p:txBody>
      </p:sp>
      <p:sp>
        <p:nvSpPr>
          <p:cNvPr id="16" name="1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endParaRPr lang="en-US" dirty="0"/>
          </a:p>
        </p:txBody>
      </p:sp>
      <p:sp>
        <p:nvSpPr>
          <p:cNvPr id="10" name="9 Marcador de pie de página"/>
          <p:cNvSpPr>
            <a:spLocks noGrp="1"/>
          </p:cNvSpPr>
          <p:nvPr>
            <p:ph type="ftr" sz="quarter" idx="11"/>
          </p:nvPr>
        </p:nvSpPr>
        <p:spPr/>
        <p:txBody>
          <a:bodyPr/>
          <a:lstStyle/>
          <a:p>
            <a:endParaRPr lang="en-US" dirty="0"/>
          </a:p>
        </p:txBody>
      </p:sp>
      <p:sp>
        <p:nvSpPr>
          <p:cNvPr id="31" name="30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B4C2ED0-CD72-42A3-A7D0-BA8DFB1CDB62}" type="slidenum">
              <a:rPr lang="en-US" smtClean="0"/>
              <a:pPr/>
              <a:t>‹Nº›</a:t>
            </a:fld>
            <a:endParaRPr lang="en-US" dirty="0"/>
          </a:p>
        </p:txBody>
      </p:sp>
    </p:spTree>
    <p:extLst>
      <p:ext uri="{BB962C8B-B14F-4D97-AF65-F5344CB8AC3E}">
        <p14:creationId xmlns:p14="http://schemas.microsoft.com/office/powerpoint/2010/main" val="1854371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a:xfrm>
            <a:off x="8229600" y="6477000"/>
            <a:ext cx="762000" cy="246888"/>
          </a:xfrm>
        </p:spPr>
        <p:txBody>
          <a:bodyPr/>
          <a:lstStyle/>
          <a:p>
            <a:fld id="{F241B7C5-39AA-47B0-8240-05A6AE0C6AEA}" type="slidenum">
              <a:rPr lang="en-US" smtClean="0"/>
              <a:pPr/>
              <a:t>‹Nº›</a:t>
            </a:fld>
            <a:endParaRPr lang="en-US"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endParaRPr lang="en-US" dirty="0"/>
          </a:p>
        </p:txBody>
      </p:sp>
      <p:sp>
        <p:nvSpPr>
          <p:cNvPr id="21" name="20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endParaRPr lang="en-US" dirty="0"/>
          </a:p>
        </p:txBody>
      </p:sp>
      <p:sp>
        <p:nvSpPr>
          <p:cNvPr id="24" name="23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endParaRPr lang="en-US" dirty="0"/>
          </a:p>
        </p:txBody>
      </p:sp>
      <p:sp>
        <p:nvSpPr>
          <p:cNvPr id="29" name="28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BEAC256-FBA4-47CC-A1CF-A5F390806E68}" type="slidenum">
              <a:rPr lang="en-US" smtClean="0"/>
              <a:pPr/>
              <a:t>‹Nº›</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31" name="30 Marcador de número de diapositiva"/>
          <p:cNvSpPr>
            <a:spLocks noGrp="1"/>
          </p:cNvSpPr>
          <p:nvPr>
            <p:ph type="sldNum" sz="quarter" idx="12"/>
          </p:nvPr>
        </p:nvSpPr>
        <p:spPr/>
        <p:txBody>
          <a:bodyPr/>
          <a:lstStyle/>
          <a:p>
            <a:fld id="{7425AA4C-ECA3-4FB4-93CD-47B16776E30A}" type="slidenum">
              <a:rPr lang="en-US" smtClean="0"/>
              <a:pPr/>
              <a:t>‹Nº›</a:t>
            </a:fld>
            <a:endParaRPr lang="en-US"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A41D4-4573-4316-AB7E-7F72D8140126}" type="slidenum">
              <a:rPr lang="en-US" smtClean="0"/>
              <a:pPr/>
              <a:t>‹Nº›</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extLst>
      <p:ext uri="{BB962C8B-B14F-4D97-AF65-F5344CB8AC3E}">
        <p14:creationId xmlns:p14="http://schemas.microsoft.com/office/powerpoint/2010/main" val="28297331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6FA41D4-4573-4316-AB7E-7F72D8140126}" type="slidenum">
              <a:rPr lang="en-US" smtClean="0"/>
              <a:pPr/>
              <a:t>‹Nº›</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BEAC256-FBA4-47CC-A1CF-A5F390806E68}" type="slidenum">
              <a:rPr lang="en-US" smtClean="0"/>
              <a:pPr/>
              <a:t>‹Nº›</a:t>
            </a:fld>
            <a:endParaRPr lang="en-US" dirty="0"/>
          </a:p>
        </p:txBody>
      </p:sp>
    </p:spTree>
    <p:extLst>
      <p:ext uri="{BB962C8B-B14F-4D97-AF65-F5344CB8AC3E}">
        <p14:creationId xmlns:p14="http://schemas.microsoft.com/office/powerpoint/2010/main" val="3500366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A41D4-4573-4316-AB7E-7F72D8140126}"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7425AA4C-ECA3-4FB4-93CD-47B16776E30A}" type="slidenum">
              <a:rPr lang="en-US" smtClean="0"/>
              <a:pPr/>
              <a:t>‹Nº›</a:t>
            </a:fld>
            <a:endParaRPr lang="en-US" dirty="0"/>
          </a:p>
        </p:txBody>
      </p:sp>
    </p:spTree>
    <p:extLst>
      <p:ext uri="{BB962C8B-B14F-4D97-AF65-F5344CB8AC3E}">
        <p14:creationId xmlns:p14="http://schemas.microsoft.com/office/powerpoint/2010/main" val="1471646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7425AA4C-ECA3-4FB4-93CD-47B16776E30A}"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EC7F5-F0AC-43A7-ADBF-074A23F33BDA}" type="slidenum">
              <a:rPr lang="en-US" smtClean="0"/>
              <a:pPr/>
              <a:t>‹Nº›</a:t>
            </a:fld>
            <a:endParaRPr lang="en-US" dirty="0"/>
          </a:p>
        </p:txBody>
      </p:sp>
    </p:spTree>
    <p:extLst>
      <p:ext uri="{BB962C8B-B14F-4D97-AF65-F5344CB8AC3E}">
        <p14:creationId xmlns:p14="http://schemas.microsoft.com/office/powerpoint/2010/main" val="24005460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BBEC7F5-F0AC-43A7-ADBF-074A23F33BDA}" type="slidenum">
              <a:rPr lang="en-US" smtClean="0"/>
              <a:pPr/>
              <a:t>‹Nº›</a:t>
            </a:fld>
            <a:endParaRPr lang="en-US" dirty="0"/>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BBEC7F5-F0AC-43A7-ADBF-074A23F33BDA}" type="slidenum">
              <a:rPr lang="en-US" smtClean="0"/>
              <a:pPr/>
              <a:t>‹Nº›</a:t>
            </a:fld>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dirty="0"/>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dirty="0"/>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BBEC7F5-F0AC-43A7-ADBF-074A23F33BDA}" type="slidenum">
              <a:rPr lang="en-US" smtClean="0"/>
              <a:pPr/>
              <a:t>‹Nº›</a:t>
            </a:fld>
            <a:endParaRPr lang="en-US" dirty="0"/>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BBEC7F5-F0AC-43A7-ADBF-074A23F33BDA}" type="slidenum">
              <a:rPr lang="en-US" smtClean="0"/>
              <a:pPr/>
              <a:t>‹Nº›</a:t>
            </a:fld>
            <a:endParaRPr lang="en-US"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BBEC7F5-F0AC-43A7-ADBF-074A23F33BDA}"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1.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7190" y="3284984"/>
            <a:ext cx="8765604" cy="1512168"/>
          </a:xfrm>
        </p:spPr>
        <p:txBody>
          <a:bodyPr/>
          <a:lstStyle/>
          <a:p>
            <a:pPr algn="ctr"/>
            <a:r>
              <a:rPr lang="es-ES" sz="3600" dirty="0" smtClean="0">
                <a:latin typeface="Arial Rounded MT Bold" pitchFamily="34" charset="0"/>
              </a:rPr>
              <a:t>OBSERVACIÓN Y ANÁLISIS DE LA PRÁCTICA EDUCATIVA</a:t>
            </a:r>
            <a:endParaRPr lang="es-MX" sz="3600" dirty="0">
              <a:latin typeface="Arial Rounded MT Bold" pitchFamily="34" charset="0"/>
            </a:endParaRPr>
          </a:p>
        </p:txBody>
      </p:sp>
      <p:pic>
        <p:nvPicPr>
          <p:cNvPr id="5" name="0 Imagen" descr="logoenep.gif"/>
          <p:cNvPicPr/>
          <p:nvPr/>
        </p:nvPicPr>
        <p:blipFill rotWithShape="1">
          <a:blip r:embed="rId2" cstate="print"/>
          <a:srcRect l="17968" r="12160"/>
          <a:stretch/>
        </p:blipFill>
        <p:spPr bwMode="auto">
          <a:xfrm>
            <a:off x="0" y="282217"/>
            <a:ext cx="1409701" cy="1566465"/>
          </a:xfrm>
          <a:prstGeom prst="rect">
            <a:avLst/>
          </a:prstGeom>
          <a:noFill/>
        </p:spPr>
      </p:pic>
      <p:sp>
        <p:nvSpPr>
          <p:cNvPr id="4" name="3 CuadroTexto"/>
          <p:cNvSpPr txBox="1"/>
          <p:nvPr/>
        </p:nvSpPr>
        <p:spPr>
          <a:xfrm>
            <a:off x="1088232" y="282217"/>
            <a:ext cx="7911752" cy="1754326"/>
          </a:xfrm>
          <a:prstGeom prst="rect">
            <a:avLst/>
          </a:prstGeom>
          <a:noFill/>
        </p:spPr>
        <p:txBody>
          <a:bodyPr wrap="square" rtlCol="0">
            <a:spAutoFit/>
          </a:bodyPr>
          <a:lstStyle/>
          <a:p>
            <a:pPr algn="ctr"/>
            <a:r>
              <a:rPr lang="es-ES" sz="5400" b="1" dirty="0" smtClean="0">
                <a:latin typeface="Arial Rounded MT Bold" pitchFamily="34" charset="0"/>
              </a:rPr>
              <a:t>Escuela Normal de Educación Preescolar </a:t>
            </a:r>
            <a:endParaRPr lang="es-MX" sz="5400" b="1" dirty="0">
              <a:latin typeface="Arial Rounded MT Bold" pitchFamily="34" charset="0"/>
            </a:endParaRPr>
          </a:p>
        </p:txBody>
      </p:sp>
      <p:sp>
        <p:nvSpPr>
          <p:cNvPr id="3" name="2 Rectángulo"/>
          <p:cNvSpPr/>
          <p:nvPr/>
        </p:nvSpPr>
        <p:spPr>
          <a:xfrm>
            <a:off x="323528" y="6150114"/>
            <a:ext cx="8568952" cy="707886"/>
          </a:xfrm>
          <a:prstGeom prst="rect">
            <a:avLst/>
          </a:prstGeom>
        </p:spPr>
        <p:txBody>
          <a:bodyPr wrap="square">
            <a:spAutoFit/>
          </a:bodyPr>
          <a:lstStyle/>
          <a:p>
            <a:pPr>
              <a:tabLst>
                <a:tab pos="5207000" algn="l"/>
              </a:tabLst>
            </a:pPr>
            <a:r>
              <a:rPr lang="es-ES" sz="2000" b="1" spc="100" dirty="0" smtClean="0">
                <a:latin typeface="Arial Rounded MT Bold" pitchFamily="34" charset="0"/>
              </a:rPr>
              <a:t>Primer semestre 	Plan </a:t>
            </a:r>
            <a:r>
              <a:rPr lang="es-ES" sz="2000" b="1" spc="100" dirty="0">
                <a:latin typeface="Arial Rounded MT Bold" pitchFamily="34" charset="0"/>
              </a:rPr>
              <a:t>de estudios, 2012</a:t>
            </a:r>
            <a:r>
              <a:rPr lang="es-MX" sz="2000" b="1" spc="100" dirty="0">
                <a:latin typeface="Arial Rounded MT Bold" pitchFamily="34" charset="0"/>
              </a:rPr>
              <a:t/>
            </a:r>
            <a:br>
              <a:rPr lang="es-MX" sz="2000" b="1" spc="100" dirty="0">
                <a:latin typeface="Arial Rounded MT Bold" pitchFamily="34" charset="0"/>
              </a:rPr>
            </a:br>
            <a:endParaRPr lang="es-MX" sz="2000" b="1" spc="100" dirty="0">
              <a:latin typeface="Arial Rounded MT Bold" pitchFamily="34" charset="0"/>
            </a:endParaRPr>
          </a:p>
        </p:txBody>
      </p:sp>
      <p:sp>
        <p:nvSpPr>
          <p:cNvPr id="6" name="5 CuadroTexto"/>
          <p:cNvSpPr txBox="1"/>
          <p:nvPr/>
        </p:nvSpPr>
        <p:spPr>
          <a:xfrm>
            <a:off x="827584" y="4986047"/>
            <a:ext cx="6494278" cy="1200329"/>
          </a:xfrm>
          <a:prstGeom prst="rect">
            <a:avLst/>
          </a:prstGeom>
          <a:noFill/>
        </p:spPr>
        <p:txBody>
          <a:bodyPr wrap="none" rtlCol="0">
            <a:spAutoFit/>
          </a:bodyPr>
          <a:lstStyle/>
          <a:p>
            <a:r>
              <a:rPr lang="es-ES" sz="2400" dirty="0" smtClean="0">
                <a:latin typeface="Calibri" pitchFamily="34" charset="0"/>
                <a:cs typeface="Calibri" pitchFamily="34" charset="0"/>
              </a:rPr>
              <a:t>Titulares :	</a:t>
            </a:r>
            <a:r>
              <a:rPr lang="es-ES" sz="2400" dirty="0">
                <a:latin typeface="Calibri" pitchFamily="34" charset="0"/>
                <a:cs typeface="Calibri" pitchFamily="34" charset="0"/>
              </a:rPr>
              <a:t>Maestra Rosa Elvia González  </a:t>
            </a:r>
            <a:r>
              <a:rPr lang="es-ES" sz="2400" dirty="0" smtClean="0">
                <a:latin typeface="Calibri" pitchFamily="34" charset="0"/>
                <a:cs typeface="Calibri" pitchFamily="34" charset="0"/>
              </a:rPr>
              <a:t>García</a:t>
            </a:r>
          </a:p>
          <a:p>
            <a:r>
              <a:rPr lang="es-ES" sz="2400" dirty="0">
                <a:latin typeface="Calibri" pitchFamily="34" charset="0"/>
                <a:cs typeface="Calibri" pitchFamily="34" charset="0"/>
              </a:rPr>
              <a:t>	</a:t>
            </a:r>
            <a:r>
              <a:rPr lang="es-ES" sz="2400" dirty="0" smtClean="0">
                <a:latin typeface="Calibri" pitchFamily="34" charset="0"/>
                <a:cs typeface="Calibri" pitchFamily="34" charset="0"/>
              </a:rPr>
              <a:t>	Maestra Sonia </a:t>
            </a:r>
            <a:r>
              <a:rPr lang="es-ES" sz="2400" dirty="0" err="1" smtClean="0">
                <a:latin typeface="Calibri" pitchFamily="34" charset="0"/>
                <a:cs typeface="Calibri" pitchFamily="34" charset="0"/>
              </a:rPr>
              <a:t>Yvonne</a:t>
            </a:r>
            <a:r>
              <a:rPr lang="es-ES" sz="2400" dirty="0" smtClean="0">
                <a:latin typeface="Calibri" pitchFamily="34" charset="0"/>
                <a:cs typeface="Calibri" pitchFamily="34" charset="0"/>
              </a:rPr>
              <a:t> Garza Flores </a:t>
            </a:r>
          </a:p>
          <a:p>
            <a:r>
              <a:rPr lang="es-ES" sz="2400" dirty="0" smtClean="0">
                <a:latin typeface="Calibri" pitchFamily="34" charset="0"/>
                <a:cs typeface="Calibri" pitchFamily="34" charset="0"/>
              </a:rPr>
              <a:t>		</a:t>
            </a:r>
            <a:r>
              <a:rPr lang="es-ES" sz="2000" dirty="0" smtClean="0">
                <a:latin typeface="Calibri" pitchFamily="34" charset="0"/>
                <a:cs typeface="Calibri" pitchFamily="34" charset="0"/>
              </a:rPr>
              <a:t>Ciclo escolar 2014~2015</a:t>
            </a:r>
            <a:endParaRPr lang="es-MX" sz="2000" dirty="0">
              <a:latin typeface="Calibri" pitchFamily="34" charset="0"/>
              <a:cs typeface="Calibri" pitchFamily="34" charset="0"/>
            </a:endParaRPr>
          </a:p>
        </p:txBody>
      </p:sp>
    </p:spTree>
    <p:extLst>
      <p:ext uri="{BB962C8B-B14F-4D97-AF65-F5344CB8AC3E}">
        <p14:creationId xmlns:p14="http://schemas.microsoft.com/office/powerpoint/2010/main" val="17570614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905506"/>
            <a:ext cx="8784976" cy="3416320"/>
          </a:xfrm>
          <a:prstGeom prst="rect">
            <a:avLst/>
          </a:prstGeom>
        </p:spPr>
        <p:txBody>
          <a:bodyPr wrap="square">
            <a:spAutoFit/>
          </a:bodyPr>
          <a:lstStyle/>
          <a:p>
            <a:pPr algn="just">
              <a:spcBef>
                <a:spcPts val="0"/>
              </a:spcBef>
              <a:spcAft>
                <a:spcPts val="600"/>
              </a:spcAft>
            </a:pPr>
            <a:r>
              <a:rPr lang="es-MX" sz="2400" spc="100" dirty="0" smtClean="0">
                <a:latin typeface="Calibri" pitchFamily="34" charset="0"/>
                <a:cs typeface="Calibri" pitchFamily="34" charset="0"/>
              </a:rPr>
              <a:t>Se </a:t>
            </a:r>
            <a:r>
              <a:rPr lang="es-MX" sz="2400" spc="100" dirty="0">
                <a:latin typeface="Calibri" pitchFamily="34" charset="0"/>
                <a:cs typeface="Calibri" pitchFamily="34" charset="0"/>
              </a:rPr>
              <a:t>exponen las bases metodológicas y técnicas de la observación, así como de la entrevista, las fomenta como herramientas para sistematizar información de la práctica educativa. Ensaya en el diseño y elaboración de </a:t>
            </a:r>
            <a:r>
              <a:rPr lang="es-MX" sz="2400" spc="100" dirty="0" smtClean="0">
                <a:latin typeface="Calibri" pitchFamily="34" charset="0"/>
                <a:cs typeface="Calibri" pitchFamily="34" charset="0"/>
              </a:rPr>
              <a:t>instrumentos </a:t>
            </a:r>
            <a:r>
              <a:rPr lang="es-MX" sz="2400" spc="100" dirty="0">
                <a:latin typeface="Calibri" pitchFamily="34" charset="0"/>
                <a:cs typeface="Calibri" pitchFamily="34" charset="0"/>
              </a:rPr>
              <a:t>a partir de los cuales se puedan concentrar información para posteriormente analizarla, utilizando conceptos y categorías teóricas propuestas en este curso o bien en otros como: “El sujeto y su formación profesional como docente” y en “Panorama de la educación básica en México”. </a:t>
            </a:r>
            <a:endParaRPr lang="es-MX" sz="2400" spc="100" dirty="0" smtClean="0">
              <a:latin typeface="Calibri" pitchFamily="34" charset="0"/>
              <a:cs typeface="Calibri" pitchFamily="34" charset="0"/>
            </a:endParaRPr>
          </a:p>
        </p:txBody>
      </p:sp>
      <p:sp>
        <p:nvSpPr>
          <p:cNvPr id="3" name="2 Rectángulo"/>
          <p:cNvSpPr/>
          <p:nvPr/>
        </p:nvSpPr>
        <p:spPr>
          <a:xfrm>
            <a:off x="113978" y="116632"/>
            <a:ext cx="8998024" cy="1477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MX" sz="2200" dirty="0">
                <a:latin typeface="Arial Rounded MT Bold" pitchFamily="34" charset="0"/>
                <a:cs typeface="Calibri" pitchFamily="34" charset="0"/>
              </a:rPr>
              <a:t>UNIDAD DE APRENDIZAJE I:	</a:t>
            </a:r>
            <a:endParaRPr lang="es-MX" sz="2200" dirty="0" smtClean="0">
              <a:latin typeface="Arial Rounded MT Bold" pitchFamily="34" charset="0"/>
              <a:cs typeface="Calibri" pitchFamily="34" charset="0"/>
            </a:endParaRPr>
          </a:p>
          <a:p>
            <a:pPr algn="ctr"/>
            <a:r>
              <a:rPr lang="es-MX" sz="2200" dirty="0" smtClean="0">
                <a:latin typeface="Arial Rounded MT Bold" pitchFamily="34" charset="0"/>
                <a:cs typeface="Calibri" pitchFamily="34" charset="0"/>
              </a:rPr>
              <a:t>FUNDAMENTOS </a:t>
            </a:r>
            <a:r>
              <a:rPr lang="es-MX" sz="2200" dirty="0">
                <a:latin typeface="Arial Rounded MT Bold" pitchFamily="34" charset="0"/>
                <a:cs typeface="Calibri" pitchFamily="34" charset="0"/>
              </a:rPr>
              <a:t>TEÓRICOS METODOLÓGICOS DE LAS TÉCNICAS DE OBSERVACIÓN Y ENTREVISTA PARA ANALIZAR LA PRÁCTICA </a:t>
            </a:r>
            <a:r>
              <a:rPr lang="es-MX" sz="2200" dirty="0" smtClean="0">
                <a:latin typeface="Arial Rounded MT Bold" pitchFamily="34" charset="0"/>
                <a:cs typeface="Calibri" pitchFamily="34" charset="0"/>
              </a:rPr>
              <a:t>EDUCATIVA</a:t>
            </a:r>
            <a:endParaRPr lang="es-MX" sz="2400" dirty="0">
              <a:latin typeface="Arial Rounded MT Bold" pitchFamily="34" charset="0"/>
              <a:cs typeface="Calibri" pitchFamily="34" charset="0"/>
            </a:endParaRPr>
          </a:p>
        </p:txBody>
      </p:sp>
    </p:spTree>
    <p:extLst>
      <p:ext uri="{BB962C8B-B14F-4D97-AF65-F5344CB8AC3E}">
        <p14:creationId xmlns:p14="http://schemas.microsoft.com/office/powerpoint/2010/main" val="2421393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28370"/>
            <a:ext cx="8964488" cy="5724644"/>
          </a:xfrm>
          <a:prstGeom prst="rect">
            <a:avLst/>
          </a:prstGeom>
        </p:spPr>
        <p:txBody>
          <a:bodyPr wrap="square">
            <a:spAutoFit/>
          </a:bodyPr>
          <a:lstStyle/>
          <a:p>
            <a:pPr algn="just">
              <a:spcBef>
                <a:spcPts val="0"/>
              </a:spcBef>
              <a:spcAft>
                <a:spcPts val="600"/>
              </a:spcAft>
            </a:pPr>
            <a:r>
              <a:rPr lang="es-MX" sz="2400" spc="100" dirty="0">
                <a:latin typeface="Calibri" pitchFamily="34" charset="0"/>
                <a:cs typeface="Calibri" pitchFamily="34" charset="0"/>
              </a:rPr>
              <a:t>Una de las premisas fundamental  radica en que el estudiante debe apropiarse de estos métodos y técnicas de acopio de información  y con ello desarrollar su capacidad para observar el contexto </a:t>
            </a:r>
            <a:r>
              <a:rPr lang="es-MX" sz="2400" spc="100" dirty="0" smtClean="0">
                <a:latin typeface="Calibri" pitchFamily="34" charset="0"/>
                <a:cs typeface="Calibri" pitchFamily="34" charset="0"/>
              </a:rPr>
              <a:t>y </a:t>
            </a:r>
            <a:r>
              <a:rPr lang="es-MX" sz="2400" spc="100" dirty="0">
                <a:latin typeface="Calibri" pitchFamily="34" charset="0"/>
                <a:cs typeface="Calibri" pitchFamily="34" charset="0"/>
              </a:rPr>
              <a:t>confrontar la información con la entrevista u otro tipo de referentes tales como reportes, datos oficiales, etc., y así establecer relaciones entre las dimensiones sociales y la práctica educativa. </a:t>
            </a:r>
          </a:p>
          <a:p>
            <a:pPr algn="just">
              <a:spcAft>
                <a:spcPts val="600"/>
              </a:spcAft>
            </a:pPr>
            <a:r>
              <a:rPr lang="es-MX" sz="2400" spc="100" dirty="0">
                <a:latin typeface="Calibri" pitchFamily="34" charset="0"/>
                <a:cs typeface="Calibri" pitchFamily="34" charset="0"/>
              </a:rPr>
              <a:t>Este tema se divide en: </a:t>
            </a:r>
            <a:endParaRPr lang="es-MX" sz="2400" spc="100" dirty="0" smtClean="0">
              <a:latin typeface="Calibri" pitchFamily="34" charset="0"/>
              <a:cs typeface="Calibri" pitchFamily="34" charset="0"/>
            </a:endParaRPr>
          </a:p>
          <a:p>
            <a:pPr marL="714375" indent="-714375">
              <a:spcAft>
                <a:spcPts val="600"/>
              </a:spcAft>
              <a:buFont typeface="Wingdings" pitchFamily="2" charset="2"/>
              <a:buChar char="q"/>
            </a:pPr>
            <a:r>
              <a:rPr lang="es-MX" sz="2400" spc="100" dirty="0" smtClean="0">
                <a:latin typeface="Calibri" pitchFamily="34" charset="0"/>
                <a:cs typeface="Calibri" pitchFamily="34" charset="0"/>
              </a:rPr>
              <a:t>Práctica </a:t>
            </a:r>
            <a:r>
              <a:rPr lang="es-MX" sz="2400" spc="100" dirty="0">
                <a:latin typeface="Calibri" pitchFamily="34" charset="0"/>
                <a:cs typeface="Calibri" pitchFamily="34" charset="0"/>
              </a:rPr>
              <a:t>de observación, registro y análisis de la información.</a:t>
            </a:r>
          </a:p>
          <a:p>
            <a:pPr marL="714375" indent="-714375">
              <a:spcAft>
                <a:spcPts val="600"/>
              </a:spcAft>
              <a:buFont typeface="Wingdings" pitchFamily="2" charset="2"/>
              <a:buChar char="q"/>
            </a:pPr>
            <a:r>
              <a:rPr lang="es-MX" sz="2400" spc="100" dirty="0">
                <a:latin typeface="Calibri" pitchFamily="34" charset="0"/>
                <a:cs typeface="Calibri" pitchFamily="34" charset="0"/>
              </a:rPr>
              <a:t>Características de la entrevista.</a:t>
            </a:r>
          </a:p>
          <a:p>
            <a:pPr marL="714375" indent="-714375">
              <a:spcAft>
                <a:spcPts val="600"/>
              </a:spcAft>
              <a:buFont typeface="Wingdings" pitchFamily="2" charset="2"/>
              <a:buChar char="q"/>
            </a:pPr>
            <a:r>
              <a:rPr lang="es-MX" sz="2400" spc="100" dirty="0">
                <a:latin typeface="Calibri" pitchFamily="34" charset="0"/>
                <a:cs typeface="Calibri" pitchFamily="34" charset="0"/>
              </a:rPr>
              <a:t>Práctica de entrevista y transcripción.</a:t>
            </a:r>
          </a:p>
          <a:p>
            <a:pPr marL="714375" indent="-714375">
              <a:spcAft>
                <a:spcPts val="600"/>
              </a:spcAft>
              <a:buFont typeface="Wingdings" pitchFamily="2" charset="2"/>
              <a:buChar char="q"/>
            </a:pPr>
            <a:r>
              <a:rPr lang="es-MX" sz="2400" spc="100" dirty="0">
                <a:latin typeface="Calibri" pitchFamily="34" charset="0"/>
                <a:cs typeface="Calibri" pitchFamily="34" charset="0"/>
              </a:rPr>
              <a:t>Análisis de información.</a:t>
            </a:r>
          </a:p>
          <a:p>
            <a:pPr marL="714375" indent="-714375">
              <a:spcAft>
                <a:spcPts val="600"/>
              </a:spcAft>
              <a:buFont typeface="Wingdings" pitchFamily="2" charset="2"/>
              <a:buChar char="q"/>
            </a:pPr>
            <a:r>
              <a:rPr lang="es-MX" sz="2400" spc="100" dirty="0">
                <a:latin typeface="Calibri" pitchFamily="34" charset="0"/>
                <a:cs typeface="Calibri" pitchFamily="34" charset="0"/>
              </a:rPr>
              <a:t>Interpretación de la información.</a:t>
            </a:r>
          </a:p>
        </p:txBody>
      </p:sp>
      <p:sp>
        <p:nvSpPr>
          <p:cNvPr id="3" name="2 Rectángulo"/>
          <p:cNvSpPr/>
          <p:nvPr/>
        </p:nvSpPr>
        <p:spPr>
          <a:xfrm>
            <a:off x="2509352" y="275906"/>
            <a:ext cx="4125296" cy="4308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MX" sz="2200" dirty="0">
                <a:latin typeface="Arial Rounded MT Bold" pitchFamily="34" charset="0"/>
                <a:cs typeface="Calibri" pitchFamily="34" charset="0"/>
              </a:rPr>
              <a:t>UNIDAD DE APRENDIZAJE I:</a:t>
            </a:r>
            <a:endParaRPr lang="es-MX" sz="2200" dirty="0"/>
          </a:p>
        </p:txBody>
      </p:sp>
    </p:spTree>
    <p:extLst>
      <p:ext uri="{BB962C8B-B14F-4D97-AF65-F5344CB8AC3E}">
        <p14:creationId xmlns:p14="http://schemas.microsoft.com/office/powerpoint/2010/main" val="2371610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915964"/>
            <a:ext cx="8784976" cy="4893647"/>
          </a:xfrm>
          <a:prstGeom prst="rect">
            <a:avLst/>
          </a:prstGeom>
        </p:spPr>
        <p:txBody>
          <a:bodyPr wrap="square">
            <a:spAutoFit/>
          </a:bodyPr>
          <a:lstStyle/>
          <a:p>
            <a:pPr algn="just"/>
            <a:r>
              <a:rPr lang="es-MX" sz="2400" spc="100" dirty="0" smtClean="0">
                <a:latin typeface="Calibri" pitchFamily="34" charset="0"/>
                <a:cs typeface="Calibri" pitchFamily="34" charset="0"/>
              </a:rPr>
              <a:t>Esta </a:t>
            </a:r>
            <a:r>
              <a:rPr lang="es-MX" sz="2400" spc="100" dirty="0">
                <a:latin typeface="Calibri" pitchFamily="34" charset="0"/>
                <a:cs typeface="Calibri" pitchFamily="34" charset="0"/>
              </a:rPr>
              <a:t>unidad propicia el acercamiento a distintos contextos, educativos, permite a través de la observación y entrevista analizar la manera en que las dimensiones sociales, culturales, ideológicas, económicas, </a:t>
            </a:r>
            <a:r>
              <a:rPr lang="es-MX" sz="2400" spc="100" dirty="0" smtClean="0">
                <a:latin typeface="Calibri" pitchFamily="34" charset="0"/>
                <a:cs typeface="Calibri" pitchFamily="34" charset="0"/>
              </a:rPr>
              <a:t>políticas, </a:t>
            </a:r>
            <a:r>
              <a:rPr lang="es-MX" sz="2400" spc="100" dirty="0">
                <a:latin typeface="Calibri" pitchFamily="34" charset="0"/>
                <a:cs typeface="Calibri" pitchFamily="34" charset="0"/>
              </a:rPr>
              <a:t>entre </a:t>
            </a:r>
            <a:r>
              <a:rPr lang="es-MX" sz="2400" spc="100" dirty="0" smtClean="0">
                <a:latin typeface="Calibri" pitchFamily="34" charset="0"/>
                <a:cs typeface="Calibri" pitchFamily="34" charset="0"/>
              </a:rPr>
              <a:t>otras, </a:t>
            </a:r>
            <a:r>
              <a:rPr lang="es-MX" sz="2400" spc="100" dirty="0">
                <a:latin typeface="Calibri" pitchFamily="34" charset="0"/>
                <a:cs typeface="Calibri" pitchFamily="34" charset="0"/>
              </a:rPr>
              <a:t>se hacen presentes en la trama escolar lo cual permite fomentar los conceptos y las categorías teóricas para identificarlas en situaciones </a:t>
            </a:r>
            <a:r>
              <a:rPr lang="es-MX" sz="2400" spc="100" dirty="0" smtClean="0">
                <a:latin typeface="Calibri" pitchFamily="34" charset="0"/>
                <a:cs typeface="Calibri" pitchFamily="34" charset="0"/>
              </a:rPr>
              <a:t>específicas.</a:t>
            </a:r>
          </a:p>
          <a:p>
            <a:pPr algn="just"/>
            <a:r>
              <a:rPr lang="es-MX" sz="2400" spc="100" dirty="0" smtClean="0">
                <a:latin typeface="Calibri" pitchFamily="34" charset="0"/>
                <a:cs typeface="Calibri" pitchFamily="34" charset="0"/>
              </a:rPr>
              <a:t>Contribuye también </a:t>
            </a:r>
            <a:r>
              <a:rPr lang="es-MX" sz="2400" spc="100" dirty="0">
                <a:latin typeface="Calibri" pitchFamily="34" charset="0"/>
                <a:cs typeface="Calibri" pitchFamily="34" charset="0"/>
              </a:rPr>
              <a:t>al diseño de instrumentos de observación, así como a la elaboración de guiones de entrevistas más precisos y focalizados. El alumno desarrolla sus conocimientos, habilidades, destrezas y actitudes que le permitan apreciar las diferencias reales de los contextos considerando las dimensiones. Esta segunda unidad se desglosa en</a:t>
            </a:r>
            <a:r>
              <a:rPr lang="es-MX" sz="2400" spc="100" dirty="0" smtClean="0">
                <a:latin typeface="Calibri" pitchFamily="34" charset="0"/>
                <a:cs typeface="Calibri" pitchFamily="34" charset="0"/>
              </a:rPr>
              <a:t>:</a:t>
            </a:r>
            <a:endParaRPr lang="es-MX" sz="2400" spc="100" dirty="0">
              <a:latin typeface="Calibri" pitchFamily="34" charset="0"/>
              <a:cs typeface="Calibri" pitchFamily="34" charset="0"/>
            </a:endParaRPr>
          </a:p>
        </p:txBody>
      </p:sp>
      <p:sp>
        <p:nvSpPr>
          <p:cNvPr id="3" name="2 Rectángulo"/>
          <p:cNvSpPr/>
          <p:nvPr/>
        </p:nvSpPr>
        <p:spPr>
          <a:xfrm>
            <a:off x="154484" y="364704"/>
            <a:ext cx="8784976"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3200" dirty="0">
                <a:latin typeface="Arial Rounded MT Bold" pitchFamily="34" charset="0"/>
              </a:rPr>
              <a:t>UNIDAD DE APRENDIZAJE II</a:t>
            </a:r>
            <a:r>
              <a:rPr lang="es-MX" sz="3200" dirty="0" smtClean="0">
                <a:latin typeface="Arial Rounded MT Bold" pitchFamily="34" charset="0"/>
              </a:rPr>
              <a:t>:</a:t>
            </a:r>
          </a:p>
          <a:p>
            <a:pPr algn="ctr"/>
            <a:r>
              <a:rPr lang="es-MX" sz="3200" dirty="0">
                <a:latin typeface="Arial Rounded MT Bold" pitchFamily="34" charset="0"/>
              </a:rPr>
              <a:t>	ACERCAMIENTO A CONTEXTOS SOCIOCULTURALES</a:t>
            </a:r>
          </a:p>
        </p:txBody>
      </p:sp>
    </p:spTree>
    <p:extLst>
      <p:ext uri="{BB962C8B-B14F-4D97-AF65-F5344CB8AC3E}">
        <p14:creationId xmlns:p14="http://schemas.microsoft.com/office/powerpoint/2010/main" val="29350330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2894" y="1628800"/>
            <a:ext cx="8784976" cy="2769989"/>
          </a:xfrm>
          <a:prstGeom prst="rect">
            <a:avLst/>
          </a:prstGeom>
        </p:spPr>
        <p:txBody>
          <a:bodyPr wrap="square">
            <a:spAutoFit/>
          </a:bodyPr>
          <a:lstStyle/>
          <a:p>
            <a:pPr marL="542925" indent="-542925" algn="just">
              <a:spcAft>
                <a:spcPts val="1200"/>
              </a:spcAft>
              <a:buFont typeface="Wingdings" pitchFamily="2" charset="2"/>
              <a:buChar char="q"/>
            </a:pPr>
            <a:r>
              <a:rPr lang="es-MX" sz="2400" spc="100" dirty="0" smtClean="0">
                <a:latin typeface="Calibri" pitchFamily="34" charset="0"/>
                <a:cs typeface="Calibri" pitchFamily="34" charset="0"/>
              </a:rPr>
              <a:t>Identificación </a:t>
            </a:r>
            <a:r>
              <a:rPr lang="es-MX" sz="2400" spc="100" dirty="0">
                <a:latin typeface="Calibri" pitchFamily="34" charset="0"/>
                <a:cs typeface="Calibri" pitchFamily="34" charset="0"/>
              </a:rPr>
              <a:t>de las dimensiones de la práctica educativa.</a:t>
            </a:r>
          </a:p>
          <a:p>
            <a:pPr marL="542925" indent="-542925" algn="just">
              <a:spcAft>
                <a:spcPts val="1200"/>
              </a:spcAft>
              <a:buFont typeface="Wingdings" pitchFamily="2" charset="2"/>
              <a:buChar char="q"/>
            </a:pPr>
            <a:r>
              <a:rPr lang="es-MX" sz="2400" spc="100" dirty="0" smtClean="0">
                <a:latin typeface="Calibri" pitchFamily="34" charset="0"/>
                <a:cs typeface="Calibri" pitchFamily="34" charset="0"/>
              </a:rPr>
              <a:t>Construcción </a:t>
            </a:r>
            <a:r>
              <a:rPr lang="es-MX" sz="2400" spc="100" dirty="0">
                <a:latin typeface="Calibri" pitchFamily="34" charset="0"/>
                <a:cs typeface="Calibri" pitchFamily="34" charset="0"/>
              </a:rPr>
              <a:t>de instrumentos de observación y registro para analizar las dimensiones: social, cultural económica, histórica, ideológica, política, pedagógica y </a:t>
            </a:r>
            <a:r>
              <a:rPr lang="es-MX" sz="2400" spc="100" dirty="0" err="1">
                <a:latin typeface="Calibri" pitchFamily="34" charset="0"/>
                <a:cs typeface="Calibri" pitchFamily="34" charset="0"/>
              </a:rPr>
              <a:t>valoral</a:t>
            </a:r>
            <a:r>
              <a:rPr lang="es-MX" sz="2400" spc="100" dirty="0" smtClean="0">
                <a:latin typeface="Calibri" pitchFamily="34" charset="0"/>
                <a:cs typeface="Calibri" pitchFamily="34" charset="0"/>
              </a:rPr>
              <a:t>.</a:t>
            </a:r>
          </a:p>
          <a:p>
            <a:pPr marL="542925" lvl="1" indent="-542925" algn="just">
              <a:spcAft>
                <a:spcPts val="1200"/>
              </a:spcAft>
              <a:buFont typeface="Wingdings" pitchFamily="2" charset="2"/>
              <a:buChar char="q"/>
            </a:pPr>
            <a:r>
              <a:rPr lang="es-MX" sz="2400" spc="100" dirty="0" smtClean="0">
                <a:latin typeface="Calibri" pitchFamily="34" charset="0"/>
                <a:cs typeface="Calibri" pitchFamily="34" charset="0"/>
              </a:rPr>
              <a:t>Acercamiento </a:t>
            </a:r>
            <a:r>
              <a:rPr lang="es-MX" sz="2400" spc="100" dirty="0">
                <a:latin typeface="Calibri" pitchFamily="34" charset="0"/>
                <a:cs typeface="Calibri" pitchFamily="34" charset="0"/>
              </a:rPr>
              <a:t>a diversos contextos educativos. </a:t>
            </a:r>
          </a:p>
          <a:p>
            <a:pPr marL="542925" indent="-542925" algn="just">
              <a:spcAft>
                <a:spcPts val="600"/>
              </a:spcAft>
              <a:buFont typeface="Wingdings" pitchFamily="2" charset="2"/>
              <a:buChar char="q"/>
            </a:pPr>
            <a:endParaRPr lang="es-MX" sz="2400" dirty="0"/>
          </a:p>
        </p:txBody>
      </p:sp>
      <p:sp>
        <p:nvSpPr>
          <p:cNvPr id="3" name="2 Rectángulo"/>
          <p:cNvSpPr/>
          <p:nvPr/>
        </p:nvSpPr>
        <p:spPr>
          <a:xfrm>
            <a:off x="26764" y="9679"/>
            <a:ext cx="9117236"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3200" dirty="0">
                <a:latin typeface="Arial Rounded MT Bold" pitchFamily="34" charset="0"/>
              </a:rPr>
              <a:t>UNIDAD DE APRENDIZAJE II</a:t>
            </a:r>
            <a:r>
              <a:rPr lang="es-MX" sz="3200" dirty="0" smtClean="0">
                <a:latin typeface="Arial Rounded MT Bold" pitchFamily="34" charset="0"/>
              </a:rPr>
              <a:t>:</a:t>
            </a:r>
            <a:r>
              <a:rPr lang="es-MX" sz="3200" dirty="0">
                <a:latin typeface="Arial Rounded MT Bold" pitchFamily="34" charset="0"/>
              </a:rPr>
              <a:t>	</a:t>
            </a:r>
          </a:p>
        </p:txBody>
      </p:sp>
    </p:spTree>
    <p:extLst>
      <p:ext uri="{BB962C8B-B14F-4D97-AF65-F5344CB8AC3E}">
        <p14:creationId xmlns:p14="http://schemas.microsoft.com/office/powerpoint/2010/main" val="38019324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7909" y="1298774"/>
            <a:ext cx="9144000" cy="6234682"/>
          </a:xfrm>
          <a:prstGeom prst="roundRect">
            <a:avLst>
              <a:gd name="adj" fmla="val 54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179512" y="1298774"/>
            <a:ext cx="8784976" cy="5570756"/>
          </a:xfrm>
          <a:prstGeom prst="rect">
            <a:avLst/>
          </a:prstGeom>
        </p:spPr>
        <p:txBody>
          <a:bodyPr wrap="square">
            <a:spAutoFit/>
          </a:bodyPr>
          <a:lstStyle/>
          <a:p>
            <a:pPr algn="just">
              <a:spcAft>
                <a:spcPts val="1200"/>
              </a:spcAft>
            </a:pPr>
            <a:r>
              <a:rPr lang="es-ES" sz="2400" dirty="0" smtClean="0">
                <a:latin typeface="Calibri"/>
                <a:ea typeface="Times New Roman"/>
                <a:cs typeface="Times New Roman"/>
              </a:rPr>
              <a:t>Desarrolla </a:t>
            </a:r>
            <a:r>
              <a:rPr lang="es-ES" sz="2400" dirty="0">
                <a:latin typeface="Calibri"/>
                <a:ea typeface="Times New Roman"/>
                <a:cs typeface="Times New Roman"/>
              </a:rPr>
              <a:t>en el estudiante la capacidad para explicar y comprender las tramas educativas y su relación con las distintas dimensiones. Identificar la relación socioeducativa desde la escuela, particularmente por el tipo de implicación que tienen los contextos en la conformación de la matricula escolar, en las formas de organización </a:t>
            </a:r>
            <a:r>
              <a:rPr lang="es-ES" sz="2400" dirty="0" smtClean="0">
                <a:latin typeface="Calibri"/>
                <a:ea typeface="Times New Roman"/>
                <a:cs typeface="Times New Roman"/>
              </a:rPr>
              <a:t>y </a:t>
            </a:r>
            <a:r>
              <a:rPr lang="es-ES" sz="2400" dirty="0">
                <a:latin typeface="Calibri"/>
                <a:ea typeface="Times New Roman"/>
                <a:cs typeface="Times New Roman"/>
              </a:rPr>
              <a:t>la relación con la comunidad, en las expectativas educativas, en el rendimiento y evaluación, así como en la gestión. Se constituye en un lugar para la articulación y la síntesis el uso de las categorías, las técnicas, los procedimientos de análisis que permiten alcanzar nuevas formas de explicar y comprender lo que es la práctica educativa. Esta compuesta por:</a:t>
            </a:r>
            <a:endParaRPr lang="es-MX" sz="2400" dirty="0">
              <a:latin typeface="Calibri"/>
              <a:ea typeface="Times New Roman"/>
              <a:cs typeface="Times New Roman"/>
            </a:endParaRPr>
          </a:p>
          <a:p>
            <a:pPr marL="542925" lvl="0" indent="-542925" algn="just">
              <a:spcAft>
                <a:spcPts val="600"/>
              </a:spcAft>
              <a:buFont typeface="Wingdings" pitchFamily="2" charset="2"/>
              <a:buChar char="q"/>
            </a:pPr>
            <a:r>
              <a:rPr lang="es-ES" sz="2400" spc="100" dirty="0">
                <a:latin typeface="Calibri"/>
                <a:ea typeface="Times New Roman"/>
                <a:cs typeface="Times New Roman"/>
              </a:rPr>
              <a:t>La influencia de los contextos socioculturales y escolares en la práctica educativa.</a:t>
            </a:r>
            <a:endParaRPr lang="es-MX" sz="2400" spc="100" dirty="0">
              <a:latin typeface="Calibri"/>
              <a:ea typeface="Times New Roman"/>
              <a:cs typeface="Times New Roman"/>
            </a:endParaRPr>
          </a:p>
          <a:p>
            <a:pPr marL="542925" lvl="0" indent="-542925" algn="just">
              <a:spcAft>
                <a:spcPts val="600"/>
              </a:spcAft>
              <a:buFont typeface="Wingdings" pitchFamily="2" charset="2"/>
              <a:buChar char="q"/>
            </a:pPr>
            <a:r>
              <a:rPr lang="es-ES" sz="2400" spc="100" dirty="0">
                <a:latin typeface="Calibri"/>
                <a:ea typeface="Times New Roman"/>
                <a:cs typeface="Times New Roman"/>
              </a:rPr>
              <a:t>Los actores en el contexto escolar y sus </a:t>
            </a:r>
            <a:r>
              <a:rPr lang="es-ES" sz="2400" spc="100" dirty="0" smtClean="0">
                <a:latin typeface="Calibri"/>
                <a:ea typeface="Times New Roman"/>
                <a:cs typeface="Times New Roman"/>
              </a:rPr>
              <a:t>relaciones.</a:t>
            </a:r>
            <a:endParaRPr lang="es-MX" sz="2400" spc="100" dirty="0">
              <a:effectLst/>
              <a:latin typeface="Calibri"/>
              <a:ea typeface="Times New Roman"/>
              <a:cs typeface="Times New Roman"/>
            </a:endParaRPr>
          </a:p>
        </p:txBody>
      </p:sp>
      <p:sp>
        <p:nvSpPr>
          <p:cNvPr id="3" name="2 Rectángulo"/>
          <p:cNvSpPr/>
          <p:nvPr/>
        </p:nvSpPr>
        <p:spPr>
          <a:xfrm>
            <a:off x="165728" y="221556"/>
            <a:ext cx="8784976" cy="1077218"/>
          </a:xfrm>
          <a:prstGeom prst="rect">
            <a:avLst/>
          </a:prstGeom>
        </p:spPr>
        <p:txBody>
          <a:bodyPr wrap="square">
            <a:spAutoFit/>
          </a:bodyPr>
          <a:lstStyle/>
          <a:p>
            <a:pPr indent="450215" algn="ctr">
              <a:spcAft>
                <a:spcPts val="0"/>
              </a:spcAft>
            </a:pPr>
            <a:r>
              <a:rPr lang="es-ES" sz="3200" b="1" cap="small" spc="100" dirty="0" smtClean="0">
                <a:latin typeface="Arial Rounded MT Bold" pitchFamily="34" charset="0"/>
                <a:ea typeface="Times New Roman"/>
                <a:cs typeface="Times New Roman"/>
              </a:rPr>
              <a:t>Unidad </a:t>
            </a:r>
            <a:r>
              <a:rPr lang="es-ES" sz="3200" b="1" cap="small" spc="100" dirty="0">
                <a:latin typeface="Arial Rounded MT Bold" pitchFamily="34" charset="0"/>
                <a:ea typeface="Times New Roman"/>
                <a:cs typeface="Times New Roman"/>
              </a:rPr>
              <a:t>de aprendizaje III</a:t>
            </a:r>
            <a:r>
              <a:rPr lang="es-ES" sz="3200" b="1" cap="small" spc="100" dirty="0" smtClean="0">
                <a:latin typeface="Arial Rounded MT Bold" pitchFamily="34" charset="0"/>
                <a:ea typeface="Times New Roman"/>
                <a:cs typeface="Times New Roman"/>
              </a:rPr>
              <a:t>:</a:t>
            </a:r>
          </a:p>
          <a:p>
            <a:pPr indent="450215" algn="ctr">
              <a:spcAft>
                <a:spcPts val="0"/>
              </a:spcAft>
            </a:pPr>
            <a:r>
              <a:rPr lang="es-ES" sz="3200" b="1" cap="small" spc="100" dirty="0" smtClean="0">
                <a:latin typeface="Arial Rounded MT Bold" pitchFamily="34" charset="0"/>
                <a:ea typeface="Times New Roman"/>
                <a:cs typeface="Times New Roman"/>
              </a:rPr>
              <a:t>La </a:t>
            </a:r>
            <a:r>
              <a:rPr lang="es-ES" sz="3200" b="1" cap="small" spc="100" dirty="0">
                <a:latin typeface="Arial Rounded MT Bold" pitchFamily="34" charset="0"/>
                <a:ea typeface="Times New Roman"/>
                <a:cs typeface="Times New Roman"/>
              </a:rPr>
              <a:t>educación: una actividad </a:t>
            </a:r>
            <a:r>
              <a:rPr lang="es-ES" sz="3200" b="1" cap="small" spc="100" dirty="0" smtClean="0">
                <a:latin typeface="Arial Rounded MT Bold" pitchFamily="34" charset="0"/>
                <a:ea typeface="Times New Roman"/>
                <a:cs typeface="Times New Roman"/>
              </a:rPr>
              <a:t>compleja</a:t>
            </a:r>
            <a:endParaRPr lang="es-MX" sz="3200" spc="100" dirty="0">
              <a:effectLst/>
              <a:latin typeface="Calibri"/>
              <a:ea typeface="Times New Roman"/>
              <a:cs typeface="Times New Roman"/>
            </a:endParaRPr>
          </a:p>
        </p:txBody>
      </p:sp>
    </p:spTree>
    <p:extLst>
      <p:ext uri="{BB962C8B-B14F-4D97-AF65-F5344CB8AC3E}">
        <p14:creationId xmlns:p14="http://schemas.microsoft.com/office/powerpoint/2010/main" val="33236068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4928" y="476672"/>
            <a:ext cx="9036496" cy="646331"/>
          </a:xfrm>
          <a:prstGeom prst="rect">
            <a:avLst/>
          </a:prstGeom>
          <a:noFill/>
        </p:spPr>
        <p:txBody>
          <a:bodyPr wrap="square" rtlCol="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SUGERENCIAS DE EVALUACIÓN</a:t>
            </a:r>
            <a:endParaRPr lang="es-MX"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CuadroTexto"/>
          <p:cNvSpPr txBox="1"/>
          <p:nvPr/>
        </p:nvSpPr>
        <p:spPr>
          <a:xfrm>
            <a:off x="179512" y="1700808"/>
            <a:ext cx="8280920" cy="3970318"/>
          </a:xfrm>
          <a:prstGeom prst="rect">
            <a:avLst/>
          </a:prstGeom>
          <a:noFill/>
        </p:spPr>
        <p:txBody>
          <a:bodyPr wrap="square" rtlCol="0">
            <a:spAutoFit/>
          </a:bodyPr>
          <a:lstStyle/>
          <a:p>
            <a:pPr algn="just"/>
            <a:r>
              <a:rPr lang="es-ES" sz="2800" dirty="0" smtClean="0">
                <a:latin typeface="Calibri" pitchFamily="34" charset="0"/>
                <a:cs typeface="Calibri" pitchFamily="34" charset="0"/>
              </a:rPr>
              <a:t>La integración de un portafolio de evidencias que contenga los instrumentos de observación, entrevista u otros trabajos como: la encuesta, la fotografía y la videograbación, entre otros, además de los registros ampliados de éstas y las transcripciones así como sus ejercicios de análisis e interpretación.</a:t>
            </a:r>
          </a:p>
          <a:p>
            <a:pPr algn="just"/>
            <a:endParaRPr lang="es-ES" sz="2800" dirty="0" smtClean="0">
              <a:latin typeface="Calibri" pitchFamily="34" charset="0"/>
              <a:cs typeface="Calibri" pitchFamily="34" charset="0"/>
            </a:endParaRPr>
          </a:p>
          <a:p>
            <a:pPr algn="just"/>
            <a:r>
              <a:rPr lang="es-ES" sz="2800" dirty="0" smtClean="0">
                <a:latin typeface="Calibri" pitchFamily="34" charset="0"/>
                <a:cs typeface="Calibri" pitchFamily="34" charset="0"/>
              </a:rPr>
              <a:t>Asistir el 85% a las sesiones de cada período y presentar actitudes y valores acordes a la formación profesional.</a:t>
            </a:r>
            <a:endParaRPr lang="es-MX" sz="2800" dirty="0">
              <a:latin typeface="Calibri" pitchFamily="34" charset="0"/>
              <a:cs typeface="Calibri" pitchFamily="34" charset="0"/>
            </a:endParaRPr>
          </a:p>
        </p:txBody>
      </p:sp>
    </p:spTree>
    <p:extLst>
      <p:ext uri="{BB962C8B-B14F-4D97-AF65-F5344CB8AC3E}">
        <p14:creationId xmlns:p14="http://schemas.microsoft.com/office/powerpoint/2010/main" val="3632715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61950" y="1124744"/>
            <a:ext cx="9020099" cy="4902259"/>
          </a:xfrm>
          <a:prstGeom prst="roundRect">
            <a:avLst>
              <a:gd name="adj" fmla="val 2087"/>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42901722"/>
              </p:ext>
            </p:extLst>
          </p:nvPr>
        </p:nvGraphicFramePr>
        <p:xfrm>
          <a:off x="998054" y="1780136"/>
          <a:ext cx="7056784" cy="3962400"/>
        </p:xfrm>
        <a:graphic>
          <a:graphicData uri="http://schemas.openxmlformats.org/drawingml/2006/table">
            <a:tbl>
              <a:tblPr firstRow="1" bandRow="1">
                <a:tableStyleId>{21E4AEA4-8DFA-4A89-87EB-49C32662AFE0}</a:tableStyleId>
              </a:tblPr>
              <a:tblGrid>
                <a:gridCol w="3528392"/>
                <a:gridCol w="3528392"/>
              </a:tblGrid>
              <a:tr h="428273">
                <a:tc>
                  <a:txBody>
                    <a:bodyPr/>
                    <a:lstStyle/>
                    <a:p>
                      <a:pPr algn="ctr"/>
                      <a:r>
                        <a:rPr lang="es-MX" sz="2800" dirty="0" smtClean="0"/>
                        <a:t>CRITERIOS</a:t>
                      </a:r>
                      <a:endParaRPr lang="es-MX" sz="2800" dirty="0"/>
                    </a:p>
                  </a:txBody>
                  <a:tcPr marL="64604" marR="64604"/>
                </a:tc>
                <a:tc>
                  <a:txBody>
                    <a:bodyPr/>
                    <a:lstStyle/>
                    <a:p>
                      <a:pPr algn="ctr"/>
                      <a:endParaRPr lang="es-MX" sz="2800" dirty="0"/>
                    </a:p>
                  </a:txBody>
                  <a:tcPr marL="64604" marR="64604"/>
                </a:tc>
              </a:tr>
              <a:tr h="1133663">
                <a:tc>
                  <a:txBody>
                    <a:bodyPr/>
                    <a:lstStyle/>
                    <a:p>
                      <a:pPr algn="ctr"/>
                      <a:r>
                        <a:rPr lang="es-MX" sz="2800" dirty="0" smtClean="0"/>
                        <a:t>Exámenes</a:t>
                      </a:r>
                    </a:p>
                    <a:p>
                      <a:pPr marL="0" marR="0" indent="0" algn="r" defTabSz="914400" rtl="0" eaLnBrk="1" fontAlgn="auto" latinLnBrk="0" hangingPunct="1">
                        <a:lnSpc>
                          <a:spcPct val="100000"/>
                        </a:lnSpc>
                        <a:spcBef>
                          <a:spcPts val="0"/>
                        </a:spcBef>
                        <a:spcAft>
                          <a:spcPts val="0"/>
                        </a:spcAft>
                        <a:buClrTx/>
                        <a:buSzTx/>
                        <a:buFontTx/>
                        <a:buNone/>
                        <a:tabLst/>
                        <a:defRPr/>
                      </a:pPr>
                      <a:r>
                        <a:rPr lang="es-ES" sz="2800" dirty="0" smtClean="0"/>
                        <a:t>Institucional</a:t>
                      </a:r>
                      <a:endParaRPr lang="es-MX" sz="2800" dirty="0" smtClean="0"/>
                    </a:p>
                    <a:p>
                      <a:pPr algn="r"/>
                      <a:r>
                        <a:rPr lang="es-MX" sz="2800" dirty="0" smtClean="0"/>
                        <a:t>Parcial  </a:t>
                      </a:r>
                    </a:p>
                  </a:txBody>
                  <a:tcPr marL="64604" marR="646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2800" dirty="0" smtClean="0"/>
                        <a:t>30%</a:t>
                      </a:r>
                    </a:p>
                    <a:p>
                      <a:pPr marL="0" marR="0" indent="0" algn="ctr" defTabSz="914400" rtl="0" eaLnBrk="1" fontAlgn="auto" latinLnBrk="0" hangingPunct="1">
                        <a:lnSpc>
                          <a:spcPct val="100000"/>
                        </a:lnSpc>
                        <a:spcBef>
                          <a:spcPts val="0"/>
                        </a:spcBef>
                        <a:spcAft>
                          <a:spcPts val="0"/>
                        </a:spcAft>
                        <a:buClrTx/>
                        <a:buSzTx/>
                        <a:buFontTx/>
                        <a:buNone/>
                        <a:tabLst/>
                        <a:defRPr/>
                      </a:pPr>
                      <a:r>
                        <a:rPr lang="es-ES" sz="2800" dirty="0" smtClean="0"/>
                        <a:t>10%</a:t>
                      </a:r>
                      <a:endParaRPr lang="es-MX" sz="2800" dirty="0"/>
                    </a:p>
                  </a:txBody>
                  <a:tcPr marL="64604" marR="64604"/>
                </a:tc>
              </a:tr>
              <a:tr h="493934">
                <a:tc>
                  <a:txBody>
                    <a:bodyPr/>
                    <a:lstStyle/>
                    <a:p>
                      <a:pPr algn="ctr"/>
                      <a:r>
                        <a:rPr lang="es-ES" sz="2800" dirty="0" smtClean="0"/>
                        <a:t>Trabajos</a:t>
                      </a:r>
                      <a:r>
                        <a:rPr lang="es-ES" sz="2800" baseline="0" dirty="0" smtClean="0"/>
                        <a:t> escritos</a:t>
                      </a:r>
                      <a:endParaRPr lang="es-MX" sz="2800" dirty="0"/>
                    </a:p>
                  </a:txBody>
                  <a:tcPr marL="64604" marR="64604"/>
                </a:tc>
                <a:tc>
                  <a:txBody>
                    <a:bodyPr/>
                    <a:lstStyle/>
                    <a:p>
                      <a:pPr algn="ctr"/>
                      <a:r>
                        <a:rPr lang="es-ES" sz="2800" dirty="0" smtClean="0"/>
                        <a:t>25%</a:t>
                      </a:r>
                      <a:endParaRPr lang="es-MX" sz="2800" dirty="0"/>
                    </a:p>
                  </a:txBody>
                  <a:tcPr marL="64604" marR="64604"/>
                </a:tc>
              </a:tr>
              <a:tr h="493934">
                <a:tc>
                  <a:txBody>
                    <a:bodyPr/>
                    <a:lstStyle/>
                    <a:p>
                      <a:pPr algn="ctr"/>
                      <a:r>
                        <a:rPr lang="es-ES" sz="2800" dirty="0" smtClean="0"/>
                        <a:t>Portafolio </a:t>
                      </a:r>
                      <a:endParaRPr lang="es-MX" sz="2800" dirty="0"/>
                    </a:p>
                  </a:txBody>
                  <a:tcPr marL="64604" marR="64604"/>
                </a:tc>
                <a:tc>
                  <a:txBody>
                    <a:bodyPr/>
                    <a:lstStyle/>
                    <a:p>
                      <a:pPr algn="ctr"/>
                      <a:r>
                        <a:rPr lang="es-MX" sz="2800" dirty="0" smtClean="0"/>
                        <a:t>15%</a:t>
                      </a:r>
                      <a:endParaRPr lang="es-MX" sz="2800" dirty="0"/>
                    </a:p>
                  </a:txBody>
                  <a:tcPr marL="64604" marR="64604"/>
                </a:tc>
              </a:tr>
              <a:tr h="493934">
                <a:tc>
                  <a:txBody>
                    <a:bodyPr/>
                    <a:lstStyle/>
                    <a:p>
                      <a:pPr algn="ctr"/>
                      <a:r>
                        <a:rPr lang="es-MX" sz="2800" dirty="0" smtClean="0"/>
                        <a:t>Participaciones</a:t>
                      </a:r>
                      <a:endParaRPr lang="es-MX" sz="2800" dirty="0"/>
                    </a:p>
                  </a:txBody>
                  <a:tcPr marL="64604" marR="64604"/>
                </a:tc>
                <a:tc>
                  <a:txBody>
                    <a:bodyPr/>
                    <a:lstStyle/>
                    <a:p>
                      <a:pPr algn="ctr"/>
                      <a:r>
                        <a:rPr lang="es-MX" sz="2800" dirty="0" smtClean="0"/>
                        <a:t>10%</a:t>
                      </a:r>
                      <a:endParaRPr lang="es-MX" sz="2800" dirty="0"/>
                    </a:p>
                  </a:txBody>
                  <a:tcPr marL="64604" marR="64604"/>
                </a:tc>
              </a:tr>
              <a:tr h="493934">
                <a:tc>
                  <a:txBody>
                    <a:bodyPr/>
                    <a:lstStyle/>
                    <a:p>
                      <a:pPr algn="ctr"/>
                      <a:r>
                        <a:rPr lang="es-ES" sz="2800" dirty="0" smtClean="0"/>
                        <a:t>Exposiciones</a:t>
                      </a:r>
                      <a:endParaRPr lang="es-MX" sz="2800" dirty="0"/>
                    </a:p>
                  </a:txBody>
                  <a:tcPr marL="64604" marR="64604"/>
                </a:tc>
                <a:tc>
                  <a:txBody>
                    <a:bodyPr/>
                    <a:lstStyle/>
                    <a:p>
                      <a:pPr algn="ctr"/>
                      <a:r>
                        <a:rPr lang="es-ES" sz="2800" dirty="0" smtClean="0"/>
                        <a:t>10%</a:t>
                      </a:r>
                      <a:endParaRPr lang="es-MX" sz="2800" dirty="0"/>
                    </a:p>
                  </a:txBody>
                  <a:tcPr marL="64604" marR="64604"/>
                </a:tc>
              </a:tr>
            </a:tbl>
          </a:graphicData>
        </a:graphic>
      </p:graphicFrame>
      <p:sp>
        <p:nvSpPr>
          <p:cNvPr id="3" name="2 Rectángulo"/>
          <p:cNvSpPr/>
          <p:nvPr/>
        </p:nvSpPr>
        <p:spPr>
          <a:xfrm>
            <a:off x="18679" y="221742"/>
            <a:ext cx="9162305"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PORCENTAJES DE EVALUACIÓN</a:t>
            </a:r>
            <a:endParaRPr lang="es-MX"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CuadroTexto"/>
          <p:cNvSpPr txBox="1"/>
          <p:nvPr/>
        </p:nvSpPr>
        <p:spPr>
          <a:xfrm>
            <a:off x="107504" y="6027003"/>
            <a:ext cx="8928992" cy="830997"/>
          </a:xfrm>
          <a:prstGeom prst="rect">
            <a:avLst/>
          </a:prstGeom>
          <a:noFill/>
        </p:spPr>
        <p:txBody>
          <a:bodyPr wrap="square" rtlCol="0">
            <a:spAutoFit/>
          </a:bodyPr>
          <a:lstStyle/>
          <a:p>
            <a:pPr algn="ctr"/>
            <a:r>
              <a:rPr lang="es-ES" sz="2400" dirty="0" smtClean="0">
                <a:latin typeface="Arial Rounded MT Bold" pitchFamily="34" charset="0"/>
              </a:rPr>
              <a:t>Observación y práctica docente, los productos derivados de la observación se califican en trabajos escritos.</a:t>
            </a:r>
            <a:endParaRPr lang="es-MX" sz="2400" dirty="0">
              <a:latin typeface="Arial Rounded MT Bold" pitchFamily="34" charset="0"/>
            </a:endParaRPr>
          </a:p>
        </p:txBody>
      </p:sp>
    </p:spTree>
    <p:extLst>
      <p:ext uri="{BB962C8B-B14F-4D97-AF65-F5344CB8AC3E}">
        <p14:creationId xmlns:p14="http://schemas.microsoft.com/office/powerpoint/2010/main" val="843729154"/>
      </p:ext>
    </p:extLst>
  </p:cSld>
  <p:clrMapOvr>
    <a:masterClrMapping/>
  </p:clrMapOvr>
  <p:transition spd="slow">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88331" y="263352"/>
            <a:ext cx="7367338" cy="584775"/>
          </a:xfrm>
          <a:prstGeom prst="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none">
            <a:spAutoFit/>
          </a:bodyPr>
          <a:lstStyle/>
          <a:p>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EVALUACIONES INSTITUCIONALES</a:t>
            </a:r>
            <a:endParaRPr lang="es-MX"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216322636"/>
              </p:ext>
            </p:extLst>
          </p:nvPr>
        </p:nvGraphicFramePr>
        <p:xfrm>
          <a:off x="251520" y="1124744"/>
          <a:ext cx="8568952" cy="3017520"/>
        </p:xfrm>
        <a:graphic>
          <a:graphicData uri="http://schemas.openxmlformats.org/drawingml/2006/table">
            <a:tbl>
              <a:tblPr firstRow="1" firstCol="1" bandRow="1">
                <a:tableStyleId>{E8B1032C-EA38-4F05-BA0D-38AFFFC7BED3}</a:tableStyleId>
              </a:tblPr>
              <a:tblGrid>
                <a:gridCol w="5256584"/>
                <a:gridCol w="3312368"/>
              </a:tblGrid>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Primer </a:t>
                      </a:r>
                      <a:r>
                        <a:rPr lang="es-MX" sz="2200" spc="100" dirty="0" smtClean="0">
                          <a:effectLst/>
                        </a:rPr>
                        <a:t>bimestre </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6 al 8 de octubre.</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Entrega de </a:t>
                      </a:r>
                      <a:r>
                        <a:rPr lang="es-MX" sz="2200" spc="100" dirty="0" smtClean="0">
                          <a:effectLst/>
                        </a:rPr>
                        <a:t>evaluaciones a la institución primer bimestre</a:t>
                      </a: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13 a 15 de octubre.</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Segundo </a:t>
                      </a:r>
                      <a:r>
                        <a:rPr lang="es-MX" sz="2200" spc="100" dirty="0" smtClean="0">
                          <a:effectLst/>
                        </a:rPr>
                        <a:t>bimestre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18 a 20 de noviembre.</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smtClean="0">
                          <a:effectLst/>
                        </a:rPr>
                        <a:t>Entrega de evaluaciones a la institución del </a:t>
                      </a:r>
                      <a:r>
                        <a:rPr lang="es-MX" sz="2200" spc="100" dirty="0">
                          <a:effectLst/>
                        </a:rPr>
                        <a:t>segundo </a:t>
                      </a:r>
                      <a:r>
                        <a:rPr lang="es-MX" sz="2200" spc="100" dirty="0" smtClean="0">
                          <a:effectLst/>
                        </a:rPr>
                        <a:t>bimestre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effectLst/>
                        </a:rPr>
                        <a:t>24  A 26 de noviembre.</a:t>
                      </a:r>
                      <a:r>
                        <a:rPr lang="es-MX" sz="2200" b="1" spc="100" dirty="0">
                          <a:effectLst/>
                        </a:rPr>
                        <a:t> </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smtClean="0">
                          <a:effectLst/>
                        </a:rPr>
                        <a:t>Tercer bimestre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effectLst/>
                        </a:rPr>
                        <a:t>19 al 22 de enero.</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smtClean="0">
                          <a:effectLst/>
                        </a:rPr>
                        <a:t>Entrega de evaluaciones a la institución del </a:t>
                      </a:r>
                      <a:r>
                        <a:rPr lang="es-MX" sz="2200" spc="100" dirty="0">
                          <a:effectLst/>
                        </a:rPr>
                        <a:t>tercer semestre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effectLst/>
                        </a:rPr>
                        <a:t>26 al 30 de</a:t>
                      </a:r>
                      <a:r>
                        <a:rPr lang="es-MX" sz="2200" b="1" spc="100" baseline="0" dirty="0" smtClean="0">
                          <a:effectLst/>
                        </a:rPr>
                        <a:t> enero.</a:t>
                      </a:r>
                      <a:endParaRPr lang="es-MX" sz="2200" b="1" spc="100" dirty="0">
                        <a:effectLst/>
                        <a:latin typeface="Calibri"/>
                        <a:ea typeface="Times New Roman"/>
                        <a:cs typeface="Times New Roman"/>
                      </a:endParaRPr>
                    </a:p>
                  </a:txBody>
                  <a:tcPr marL="68580" marR="68580" marT="0" marB="0"/>
                </a:tc>
              </a:tr>
            </a:tbl>
          </a:graphicData>
        </a:graphic>
      </p:graphicFrame>
      <p:sp>
        <p:nvSpPr>
          <p:cNvPr id="7" name="6 Rectángulo"/>
          <p:cNvSpPr/>
          <p:nvPr/>
        </p:nvSpPr>
        <p:spPr>
          <a:xfrm>
            <a:off x="154540" y="4293096"/>
            <a:ext cx="8834919" cy="584775"/>
          </a:xfrm>
          <a:prstGeom prst="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none">
            <a:spAutoFit/>
          </a:bodyPr>
          <a:lstStyle/>
          <a:p>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FECHAS DE PERÍODOS DE OBSERVACIÓN </a:t>
            </a:r>
            <a:endParaRPr lang="es-MX"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657340795"/>
              </p:ext>
            </p:extLst>
          </p:nvPr>
        </p:nvGraphicFramePr>
        <p:xfrm>
          <a:off x="287524" y="5157192"/>
          <a:ext cx="8568952" cy="1341120"/>
        </p:xfrm>
        <a:graphic>
          <a:graphicData uri="http://schemas.openxmlformats.org/drawingml/2006/table">
            <a:tbl>
              <a:tblPr firstRow="1" firstCol="1" bandRow="1">
                <a:tableStyleId>{E8B1032C-EA38-4F05-BA0D-38AFFFC7BED3}</a:tableStyleId>
              </a:tblPr>
              <a:tblGrid>
                <a:gridCol w="5256584"/>
                <a:gridCol w="3312368"/>
              </a:tblGrid>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Primer </a:t>
                      </a:r>
                      <a:r>
                        <a:rPr lang="es-MX" sz="2200" spc="100" dirty="0" smtClean="0">
                          <a:effectLst/>
                        </a:rPr>
                        <a:t>período</a:t>
                      </a:r>
                    </a:p>
                    <a:p>
                      <a:pPr marL="342900" indent="-342900" algn="l">
                        <a:lnSpc>
                          <a:spcPct val="100000"/>
                        </a:lnSpc>
                        <a:spcBef>
                          <a:spcPts val="0"/>
                        </a:spcBef>
                        <a:spcAft>
                          <a:spcPts val="0"/>
                        </a:spcAft>
                        <a:buClrTx/>
                        <a:buSzPct val="130000"/>
                        <a:buFont typeface="Wingdings" pitchFamily="2" charset="2"/>
                        <a:buChar char=""/>
                      </a:pP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3, 4 y 5 de noviembre</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ES" sz="2200" spc="100" dirty="0" smtClean="0">
                          <a:effectLst/>
                        </a:rPr>
                        <a:t>Segundo</a:t>
                      </a:r>
                      <a:r>
                        <a:rPr lang="es-ES" sz="2200" spc="100" baseline="0" dirty="0" smtClean="0">
                          <a:effectLst/>
                        </a:rPr>
                        <a:t> período</a:t>
                      </a:r>
                    </a:p>
                    <a:p>
                      <a:pPr marL="342900" indent="-342900" algn="l">
                        <a:lnSpc>
                          <a:spcPct val="100000"/>
                        </a:lnSpc>
                        <a:spcBef>
                          <a:spcPts val="0"/>
                        </a:spcBef>
                        <a:spcAft>
                          <a:spcPts val="0"/>
                        </a:spcAft>
                        <a:buClrTx/>
                        <a:buSzPct val="130000"/>
                        <a:buFont typeface="Wingdings" pitchFamily="2" charset="2"/>
                        <a:buChar char=""/>
                      </a:pPr>
                      <a:endParaRPr lang="es-MX" sz="2200" spc="100" dirty="0" smtClean="0">
                        <a:effectLst/>
                      </a:endParaRPr>
                    </a:p>
                  </a:txBody>
                  <a:tcPr marL="68580" marR="68580" marT="0" marB="0"/>
                </a:tc>
                <a:tc>
                  <a:txBody>
                    <a:bodyPr/>
                    <a:lstStyle/>
                    <a:p>
                      <a:pPr indent="0" algn="just">
                        <a:lnSpc>
                          <a:spcPct val="100000"/>
                        </a:lnSpc>
                        <a:spcBef>
                          <a:spcPts val="0"/>
                        </a:spcBef>
                        <a:spcAft>
                          <a:spcPts val="0"/>
                        </a:spcAft>
                      </a:pPr>
                      <a:r>
                        <a:rPr lang="es-MX" sz="2200" b="1" spc="100" dirty="0">
                          <a:effectLst/>
                        </a:rPr>
                        <a:t> </a:t>
                      </a:r>
                      <a:r>
                        <a:rPr lang="es-MX" sz="2200" b="1" spc="100" dirty="0" smtClean="0">
                          <a:effectLst/>
                        </a:rPr>
                        <a:t>3, 4 y 5 de diciembre.</a:t>
                      </a:r>
                      <a:endParaRPr lang="es-MX" sz="2200" b="1" spc="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43147958"/>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540" y="1106340"/>
            <a:ext cx="8280920" cy="5635027"/>
          </a:xfrm>
        </p:spPr>
        <p:txBody>
          <a:bodyPr>
            <a:normAutofit fontScale="32500" lnSpcReduction="20000"/>
          </a:bodyPr>
          <a:lstStyle/>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Llegar </a:t>
            </a:r>
            <a:r>
              <a:rPr lang="es-ES" sz="6800" spc="200" dirty="0" smtClean="0">
                <a:latin typeface="Calibri" pitchFamily="34" charset="0"/>
                <a:cs typeface="Calibri" pitchFamily="34" charset="0"/>
              </a:rPr>
              <a:t>puntualmente, </a:t>
            </a:r>
            <a:r>
              <a:rPr lang="es-ES" sz="6800" spc="200" dirty="0">
                <a:latin typeface="Calibri" pitchFamily="34" charset="0"/>
                <a:cs typeface="Calibri" pitchFamily="34" charset="0"/>
              </a:rPr>
              <a:t>la puerta se cerrará y no se dejará entrar al </a:t>
            </a:r>
            <a:r>
              <a:rPr lang="es-ES" sz="6800" spc="200" dirty="0" smtClean="0">
                <a:latin typeface="Calibri" pitchFamily="34" charset="0"/>
                <a:cs typeface="Calibri" pitchFamily="34" charset="0"/>
              </a:rPr>
              <a:t>salón después del timbre.</a:t>
            </a:r>
            <a:endParaRPr lang="es-ES" sz="6800" spc="200" dirty="0">
              <a:latin typeface="Calibri" pitchFamily="34" charset="0"/>
              <a:cs typeface="Calibri" pitchFamily="34" charset="0"/>
            </a:endParaRPr>
          </a:p>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Traer  en cada clase de la asignatura los materiales  solicitados (cuaderno de la asignatura, lecturas, programación etc.), de lo contrario se solicitará que abandone el salón y se aplicarán las faltas correspondientes. </a:t>
            </a:r>
          </a:p>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Evitar salir del salón durante las horas clase.</a:t>
            </a:r>
          </a:p>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No usar  celular y pc (la pc solo cuando sea solicitada)</a:t>
            </a:r>
          </a:p>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Entregar en tiempo y forma trabajos y tareas, no se aceptan trabajos fuera de tiempo, sólo si están justificadas las faltas</a:t>
            </a:r>
            <a:r>
              <a:rPr lang="es-ES" sz="6800" spc="200" dirty="0" smtClean="0">
                <a:latin typeface="Calibri" pitchFamily="34" charset="0"/>
                <a:cs typeface="Calibri" pitchFamily="34" charset="0"/>
              </a:rPr>
              <a:t>. La </a:t>
            </a:r>
            <a:r>
              <a:rPr lang="es-ES" sz="6800" spc="200" dirty="0" err="1" smtClean="0">
                <a:latin typeface="Calibri" pitchFamily="34" charset="0"/>
                <a:cs typeface="Calibri" pitchFamily="34" charset="0"/>
              </a:rPr>
              <a:t>presentanción</a:t>
            </a:r>
            <a:r>
              <a:rPr lang="es-ES" sz="6800" spc="200" dirty="0" smtClean="0">
                <a:latin typeface="Calibri" pitchFamily="34" charset="0"/>
                <a:cs typeface="Calibri" pitchFamily="34" charset="0"/>
              </a:rPr>
              <a:t> de las exposiciones deben ser con calidad y claridad y en la fecha prevista  </a:t>
            </a:r>
          </a:p>
          <a:p>
            <a:pPr marL="447675" indent="-447675" algn="just">
              <a:spcBef>
                <a:spcPts val="0"/>
              </a:spcBef>
              <a:spcAft>
                <a:spcPts val="1200"/>
              </a:spcAft>
              <a:buClr>
                <a:srgbClr val="C00000"/>
              </a:buClr>
              <a:buFont typeface="Wingdings" pitchFamily="2" charset="2"/>
              <a:buChar char="v"/>
              <a:defRPr/>
            </a:pPr>
            <a:r>
              <a:rPr lang="es-MX" sz="6800" spc="200" dirty="0" smtClean="0">
                <a:latin typeface="Calibri" pitchFamily="34" charset="0"/>
                <a:cs typeface="Calibri" pitchFamily="34" charset="0"/>
              </a:rPr>
              <a:t>El uso de celulares queda cancelado, se recuerda que si se retira el teléfono será entregado al departamento de prefectura para la sanción correspondiente.</a:t>
            </a:r>
          </a:p>
          <a:p>
            <a:pPr marL="447675" indent="-447675" algn="just">
              <a:defRPr/>
            </a:pPr>
            <a:endParaRPr lang="es-MX" sz="2800" dirty="0" smtClean="0"/>
          </a:p>
          <a:p>
            <a:pPr marL="447675" indent="-447675" algn="just">
              <a:defRPr/>
            </a:pPr>
            <a:endParaRPr lang="es-ES" dirty="0"/>
          </a:p>
          <a:p>
            <a:endParaRPr lang="es-MX" dirty="0"/>
          </a:p>
        </p:txBody>
      </p:sp>
      <p:sp>
        <p:nvSpPr>
          <p:cNvPr id="4" name="3 Rectángulo"/>
          <p:cNvSpPr/>
          <p:nvPr/>
        </p:nvSpPr>
        <p:spPr>
          <a:xfrm>
            <a:off x="779936" y="183010"/>
            <a:ext cx="7584127" cy="923330"/>
          </a:xfrm>
          <a:prstGeom prst="rect">
            <a:avLst/>
          </a:prstGeom>
          <a:noFill/>
        </p:spPr>
        <p:txBody>
          <a:bodyPr wrap="none" lIns="91440" tIns="45720" rIns="91440" bIns="45720">
            <a:spAutoFit/>
          </a:bodyPr>
          <a:lstStyle/>
          <a:p>
            <a:pPr algn="ctr"/>
            <a:r>
              <a:rPr lang="es-MX"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Reglamento de la Clase</a:t>
            </a:r>
            <a:endParaRPr lang="es-MX"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03186669"/>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1124744"/>
            <a:ext cx="8064896" cy="4129548"/>
          </a:xfrm>
        </p:spPr>
        <p:txBody>
          <a:bodyPr>
            <a:noAutofit/>
          </a:bodyPr>
          <a:lstStyle/>
          <a:p>
            <a:pPr marL="457200" indent="-457200" algn="just">
              <a:spcAft>
                <a:spcPts val="1200"/>
              </a:spcAft>
              <a:buClr>
                <a:srgbClr val="C00000"/>
              </a:buClr>
              <a:buFont typeface="Wingdings" pitchFamily="2" charset="2"/>
              <a:buChar char="v"/>
              <a:tabLst>
                <a:tab pos="447675" algn="l"/>
              </a:tabLst>
            </a:pPr>
            <a:r>
              <a:rPr lang="es-ES" sz="2200" spc="100" dirty="0" smtClean="0">
                <a:latin typeface="Calibri" pitchFamily="34" charset="0"/>
                <a:cs typeface="Calibri" pitchFamily="34" charset="0"/>
              </a:rPr>
              <a:t>Cumplir con uniforme completo, </a:t>
            </a:r>
            <a:r>
              <a:rPr lang="es-ES" sz="2200" spc="100" dirty="0">
                <a:latin typeface="Calibri" pitchFamily="34" charset="0"/>
                <a:cs typeface="Calibri" pitchFamily="34" charset="0"/>
              </a:rPr>
              <a:t>lavado y  planchado, calzado </a:t>
            </a:r>
            <a:r>
              <a:rPr lang="es-ES" sz="2200" spc="100" dirty="0" smtClean="0">
                <a:latin typeface="Calibri" pitchFamily="34" charset="0"/>
                <a:cs typeface="Calibri" pitchFamily="34" charset="0"/>
              </a:rPr>
              <a:t>limpio, así como el aseo personal e higiene, baño diario, dientes limpios, peinado apropiado, sin cabello en la cara, maquillaje discreto. </a:t>
            </a:r>
            <a:endParaRPr lang="es-MX" sz="2200" spc="100" dirty="0" smtClean="0">
              <a:latin typeface="Calibri" pitchFamily="34" charset="0"/>
              <a:cs typeface="Calibri" pitchFamily="34" charset="0"/>
            </a:endParaRPr>
          </a:p>
          <a:p>
            <a:pPr marL="457200" indent="-457200" algn="just">
              <a:spcAft>
                <a:spcPts val="1200"/>
              </a:spcAft>
              <a:buClr>
                <a:srgbClr val="C00000"/>
              </a:buClr>
              <a:buFont typeface="Wingdings" pitchFamily="2" charset="2"/>
              <a:buChar char="v"/>
              <a:tabLst>
                <a:tab pos="447675" algn="l"/>
              </a:tabLst>
            </a:pPr>
            <a:r>
              <a:rPr lang="es-MX" sz="2200" spc="100" dirty="0" smtClean="0">
                <a:latin typeface="Calibri" pitchFamily="34" charset="0"/>
                <a:cs typeface="Calibri" pitchFamily="34" charset="0"/>
              </a:rPr>
              <a:t>La evaluación final de cada bimestre quedará sujeta a la buena actitud, disposición y respeto en el aula hacia el docente y compañeros, de ser lo contrario </a:t>
            </a:r>
            <a:r>
              <a:rPr lang="es-MX" sz="2200" spc="100" dirty="0" err="1" smtClean="0">
                <a:latin typeface="Calibri" pitchFamily="34" charset="0"/>
                <a:cs typeface="Calibri" pitchFamily="34" charset="0"/>
              </a:rPr>
              <a:t>automáti-camente</a:t>
            </a:r>
            <a:r>
              <a:rPr lang="es-MX" sz="2200" spc="100" dirty="0" smtClean="0">
                <a:latin typeface="Calibri" pitchFamily="34" charset="0"/>
                <a:cs typeface="Calibri" pitchFamily="34" charset="0"/>
              </a:rPr>
              <a:t> pasará a una evaluación reprobatoria.</a:t>
            </a:r>
          </a:p>
          <a:p>
            <a:pPr marL="457200" indent="-457200" algn="just">
              <a:spcAft>
                <a:spcPts val="1200"/>
              </a:spcAft>
              <a:buClr>
                <a:srgbClr val="C00000"/>
              </a:buClr>
              <a:buFont typeface="Wingdings" pitchFamily="2" charset="2"/>
              <a:buChar char="v"/>
              <a:tabLst>
                <a:tab pos="447675" algn="l"/>
              </a:tabLst>
            </a:pPr>
            <a:r>
              <a:rPr lang="es-MX" sz="2200" spc="100" dirty="0" smtClean="0">
                <a:latin typeface="Calibri" pitchFamily="34" charset="0"/>
                <a:cs typeface="Calibri" pitchFamily="34" charset="0"/>
              </a:rPr>
              <a:t>Será requisito que la alumna presente examen </a:t>
            </a:r>
            <a:r>
              <a:rPr lang="es-MX" sz="2200" spc="100" dirty="0" err="1" smtClean="0">
                <a:latin typeface="Calibri" pitchFamily="34" charset="0"/>
                <a:cs typeface="Calibri" pitchFamily="34" charset="0"/>
              </a:rPr>
              <a:t>institu-cional</a:t>
            </a:r>
            <a:r>
              <a:rPr lang="es-MX" sz="2200" spc="100" dirty="0" smtClean="0">
                <a:latin typeface="Calibri" pitchFamily="34" charset="0"/>
                <a:cs typeface="Calibri" pitchFamily="34" charset="0"/>
              </a:rPr>
              <a:t> para tener derecho al promedio bimestral.</a:t>
            </a:r>
          </a:p>
          <a:p>
            <a:pPr marL="457200" indent="-457200" algn="just">
              <a:spcAft>
                <a:spcPts val="1200"/>
              </a:spcAft>
              <a:buClr>
                <a:srgbClr val="C00000"/>
              </a:buClr>
              <a:buFont typeface="Wingdings" pitchFamily="2" charset="2"/>
              <a:buChar char="v"/>
              <a:tabLst>
                <a:tab pos="447675" algn="l"/>
              </a:tabLst>
            </a:pPr>
            <a:r>
              <a:rPr lang="es-MX" sz="2200" spc="100" dirty="0" smtClean="0">
                <a:latin typeface="Calibri" pitchFamily="34" charset="0"/>
                <a:cs typeface="Calibri" pitchFamily="34" charset="0"/>
              </a:rPr>
              <a:t>El maestro de la institución que sea el responsable de aplicar los exámenes bimestrales está facultado para suspender el examen y la calificación automáticamente será reprobatoria.</a:t>
            </a:r>
          </a:p>
          <a:p>
            <a:endParaRPr lang="es-MX" sz="2400" dirty="0"/>
          </a:p>
        </p:txBody>
      </p:sp>
    </p:spTree>
    <p:extLst>
      <p:ext uri="{BB962C8B-B14F-4D97-AF65-F5344CB8AC3E}">
        <p14:creationId xmlns:p14="http://schemas.microsoft.com/office/powerpoint/2010/main" val="6637074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713" y="8881"/>
            <a:ext cx="9174906" cy="1384995"/>
          </a:xfrm>
          <a:prstGeom prst="rect">
            <a:avLst/>
          </a:prstGeom>
          <a:noFill/>
        </p:spPr>
        <p:txBody>
          <a:bodyPr wrap="square" rtlCol="0">
            <a:sp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carrera de Licenciatura en Educación Preescolar </a:t>
            </a:r>
          </a:p>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está constituida por los siguientes </a:t>
            </a:r>
          </a:p>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Trayectos Formativos: </a:t>
            </a:r>
            <a:endParaRPr lang="es-MX"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CuadroTexto"/>
          <p:cNvSpPr txBox="1"/>
          <p:nvPr/>
        </p:nvSpPr>
        <p:spPr>
          <a:xfrm>
            <a:off x="-30187" y="5517232"/>
            <a:ext cx="9162380" cy="1384995"/>
          </a:xfrm>
          <a:prstGeom prst="rect">
            <a:avLst/>
          </a:prstGeom>
          <a:noFill/>
        </p:spPr>
        <p:txBody>
          <a:bodyPr wrap="square" rtlCol="0">
            <a:sp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su vez cada Trayecto lo forman varias materias como se puede apreciar en el Mapa Curricular que se presenta en la siguiente diapositiva.</a:t>
            </a:r>
            <a:endParaRPr lang="es-MX"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9" name="8 Grupo"/>
          <p:cNvGrpSpPr/>
          <p:nvPr/>
        </p:nvGrpSpPr>
        <p:grpSpPr>
          <a:xfrm>
            <a:off x="1481221" y="1484784"/>
            <a:ext cx="6623165" cy="4020444"/>
            <a:chOff x="1481221" y="1598413"/>
            <a:chExt cx="6623165" cy="4020444"/>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5972" t="22461" r="19305"/>
            <a:stretch/>
          </p:blipFill>
          <p:spPr>
            <a:xfrm>
              <a:off x="1481221" y="1598413"/>
              <a:ext cx="6623165" cy="3295525"/>
            </a:xfrm>
            <a:prstGeom prst="rect">
              <a:avLst/>
            </a:prstGeom>
          </p:spPr>
        </p:pic>
        <p:sp>
          <p:nvSpPr>
            <p:cNvPr id="2" name="1 CuadroTexto"/>
            <p:cNvSpPr txBox="1"/>
            <p:nvPr/>
          </p:nvSpPr>
          <p:spPr>
            <a:xfrm>
              <a:off x="1558135" y="5157192"/>
              <a:ext cx="6408710" cy="461665"/>
            </a:xfrm>
            <a:prstGeom prst="rect">
              <a:avLst/>
            </a:prstGeom>
            <a:solidFill>
              <a:srgbClr val="0070C0"/>
            </a:solidFill>
          </p:spPr>
          <p:txBody>
            <a:bodyPr wrap="square" rtlCol="0">
              <a:spAutoFit/>
            </a:bodyPr>
            <a:lstStyle/>
            <a:p>
              <a:r>
                <a:rPr lang="es-ES" sz="2400" dirty="0" smtClean="0">
                  <a:solidFill>
                    <a:schemeClr val="bg1"/>
                  </a:solidFill>
                  <a:latin typeface="Calibri" pitchFamily="34" charset="0"/>
                  <a:cs typeface="Calibri" pitchFamily="34" charset="0"/>
                </a:rPr>
                <a:t>Lengua y cultura de los pueblos originarios</a:t>
              </a:r>
              <a:endParaRPr lang="es-MX" sz="2400" dirty="0">
                <a:solidFill>
                  <a:schemeClr val="bg1"/>
                </a:solidFill>
                <a:latin typeface="Calibri" pitchFamily="34" charset="0"/>
                <a:cs typeface="Calibri" pitchFamily="34" charset="0"/>
              </a:endParaRPr>
            </a:p>
          </p:txBody>
        </p:sp>
        <p:sp>
          <p:nvSpPr>
            <p:cNvPr id="3" name="2 Rectángulo"/>
            <p:cNvSpPr/>
            <p:nvPr/>
          </p:nvSpPr>
          <p:spPr>
            <a:xfrm>
              <a:off x="1568605" y="4869160"/>
              <a:ext cx="6387769" cy="288032"/>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6 Rectángulo"/>
            <p:cNvSpPr/>
            <p:nvPr/>
          </p:nvSpPr>
          <p:spPr>
            <a:xfrm>
              <a:off x="1568605" y="2781499"/>
              <a:ext cx="6387770" cy="115212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Times New Roman" pitchFamily="18" charset="0"/>
                  <a:cs typeface="Times New Roman" pitchFamily="18" charset="0"/>
                </a:rPr>
                <a:t>Lenguaje Adicional y </a:t>
              </a:r>
              <a:r>
                <a:rPr lang="es-ES" dirty="0" err="1" smtClean="0">
                  <a:solidFill>
                    <a:schemeClr val="tx1"/>
                  </a:solidFill>
                  <a:latin typeface="Times New Roman" pitchFamily="18" charset="0"/>
                  <a:cs typeface="Times New Roman" pitchFamily="18" charset="0"/>
                </a:rPr>
                <a:t>Tecnologias</a:t>
              </a:r>
              <a:r>
                <a:rPr lang="es-ES" dirty="0" smtClean="0">
                  <a:solidFill>
                    <a:schemeClr val="tx1"/>
                  </a:solidFill>
                  <a:latin typeface="Times New Roman" pitchFamily="18" charset="0"/>
                  <a:cs typeface="Times New Roman" pitchFamily="18" charset="0"/>
                </a:rPr>
                <a:t> de la Información y la Comunicación</a:t>
              </a:r>
              <a:endParaRPr lang="es-MX" dirty="0">
                <a:solidFill>
                  <a:schemeClr val="tx1"/>
                </a:solidFill>
                <a:latin typeface="Times New Roman" pitchFamily="18" charset="0"/>
                <a:cs typeface="Times New Roman" pitchFamily="18" charset="0"/>
              </a:endParaRPr>
            </a:p>
          </p:txBody>
        </p:sp>
        <p:sp>
          <p:nvSpPr>
            <p:cNvPr id="8" name="7 CuadroTexto"/>
            <p:cNvSpPr txBox="1"/>
            <p:nvPr/>
          </p:nvSpPr>
          <p:spPr>
            <a:xfrm>
              <a:off x="1558135" y="4365104"/>
              <a:ext cx="6408710" cy="600164"/>
            </a:xfrm>
            <a:prstGeom prst="rect">
              <a:avLst/>
            </a:prstGeom>
            <a:solidFill>
              <a:srgbClr val="7030A0"/>
            </a:solidFill>
          </p:spPr>
          <p:txBody>
            <a:bodyPr wrap="square" rtlCol="0">
              <a:spAutoFit/>
            </a:bodyPr>
            <a:lstStyle/>
            <a:p>
              <a:pPr>
                <a:lnSpc>
                  <a:spcPct val="150000"/>
                </a:lnSpc>
              </a:pPr>
              <a:r>
                <a:rPr lang="es-ES" sz="2200" dirty="0" smtClean="0">
                  <a:solidFill>
                    <a:schemeClr val="bg1"/>
                  </a:solidFill>
                  <a:latin typeface="Times New Roman" pitchFamily="18" charset="0"/>
                  <a:cs typeface="Times New Roman" pitchFamily="18" charset="0"/>
                </a:rPr>
                <a:t>Optativos</a:t>
              </a:r>
              <a:endParaRPr lang="es-MX" sz="2200"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98959209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3672607"/>
            <a:ext cx="8964488" cy="1569660"/>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 </a:t>
            </a:r>
            <a:r>
              <a:rPr lang="es-E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este inicio de curso, con el ferviente deseo de ver culminado con éxito este proyecto que han iniciado en esta etapa de su vida</a:t>
            </a:r>
            <a:r>
              <a:rPr lang="es-E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s-MX"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5 Rectángulo"/>
          <p:cNvSpPr/>
          <p:nvPr/>
        </p:nvSpPr>
        <p:spPr>
          <a:xfrm>
            <a:off x="179512" y="476672"/>
            <a:ext cx="8712968"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a:t>
            </a: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Escuela Normal de Educación Preescolar , </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personal docente y administrativo les dan la más cordial </a:t>
            </a:r>
            <a:endParaRPr lang="es-MX"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Rectángulo"/>
          <p:cNvSpPr/>
          <p:nvPr/>
        </p:nvSpPr>
        <p:spPr>
          <a:xfrm>
            <a:off x="539552" y="2139309"/>
            <a:ext cx="8209858" cy="1200329"/>
          </a:xfrm>
          <a:prstGeom prst="rect">
            <a:avLst/>
          </a:prstGeom>
        </p:spPr>
        <p:txBody>
          <a:bodyPr wrap="square">
            <a:spAutoFit/>
          </a:bodyPr>
          <a:lstStyle/>
          <a:p>
            <a:pPr lvl="0" algn="ctr"/>
            <a:r>
              <a:rPr lang="es-ES" sz="7200" b="1" spc="200" dirty="0">
                <a:ln w="11430"/>
                <a:gradFill>
                  <a:gsLst>
                    <a:gs pos="25000">
                      <a:srgbClr val="F3A447">
                        <a:satMod val="155000"/>
                      </a:srgbClr>
                    </a:gs>
                    <a:gs pos="100000">
                      <a:srgbClr val="F3A447">
                        <a:shade val="45000"/>
                        <a:satMod val="165000"/>
                      </a:srgbClr>
                    </a:gs>
                  </a:gsLst>
                  <a:lin ang="5400000"/>
                </a:gradFill>
                <a:effectLst>
                  <a:outerShdw blurRad="76200" dist="50800" dir="5400000" algn="tl" rotWithShape="0">
                    <a:srgbClr val="000000">
                      <a:alpha val="65000"/>
                    </a:srgbClr>
                  </a:outerShdw>
                </a:effectLst>
              </a:rPr>
              <a:t>BIENVENIDA</a:t>
            </a:r>
            <a:r>
              <a:rPr lang="es-ES" sz="7200" b="1" spc="50" dirty="0">
                <a:ln w="11430"/>
                <a:gradFill>
                  <a:gsLst>
                    <a:gs pos="25000">
                      <a:srgbClr val="F3A447">
                        <a:satMod val="155000"/>
                      </a:srgbClr>
                    </a:gs>
                    <a:gs pos="100000">
                      <a:srgbClr val="F3A447">
                        <a:shade val="45000"/>
                        <a:satMod val="165000"/>
                      </a:srgbClr>
                    </a:gs>
                  </a:gsLst>
                  <a:lin ang="5400000"/>
                </a:gradFill>
                <a:effectLst>
                  <a:outerShdw blurRad="76200" dist="50800" dir="5400000" algn="tl" rotWithShape="0">
                    <a:srgbClr val="000000">
                      <a:alpha val="65000"/>
                    </a:srgbClr>
                  </a:outerShdw>
                </a:effectLst>
              </a:rPr>
              <a:t> </a:t>
            </a:r>
            <a:endParaRPr lang="es-MX" sz="7200" b="1" spc="50" dirty="0">
              <a:ln w="11430"/>
              <a:gradFill>
                <a:gsLst>
                  <a:gs pos="25000">
                    <a:srgbClr val="F3A447">
                      <a:satMod val="155000"/>
                    </a:srgbClr>
                  </a:gs>
                  <a:gs pos="100000">
                    <a:srgbClr val="F3A447">
                      <a:shade val="45000"/>
                      <a:satMod val="165000"/>
                    </a:srgbClr>
                  </a:gs>
                </a:gsLst>
                <a:lin ang="5400000"/>
              </a:gradFill>
              <a:effectLst>
                <a:outerShdw blurRad="76200" dist="50800" dir="5400000" algn="tl" rotWithShape="0">
                  <a:srgbClr val="000000">
                    <a:alpha val="65000"/>
                  </a:srgbClr>
                </a:outerShdw>
              </a:effectLst>
            </a:endParaRPr>
          </a:p>
        </p:txBody>
      </p:sp>
      <p:sp>
        <p:nvSpPr>
          <p:cNvPr id="11" name="10 Rectángulo"/>
          <p:cNvSpPr/>
          <p:nvPr/>
        </p:nvSpPr>
        <p:spPr>
          <a:xfrm>
            <a:off x="1636522" y="5242267"/>
            <a:ext cx="6015918" cy="923330"/>
          </a:xfrm>
          <a:prstGeom prst="rect">
            <a:avLst/>
          </a:prstGeom>
          <a:noFill/>
        </p:spPr>
        <p:txBody>
          <a:bodyPr wrap="square" lIns="91440" tIns="45720" rIns="91440" bIns="45720">
            <a:spAutoFit/>
          </a:bodyPr>
          <a:lstStyle/>
          <a:p>
            <a:pPr algn="ctr"/>
            <a:r>
              <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Felicidades </a:t>
            </a:r>
            <a:endParaRPr lang="es-MX"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11 Rectángulo"/>
          <p:cNvSpPr/>
          <p:nvPr/>
        </p:nvSpPr>
        <p:spPr>
          <a:xfrm>
            <a:off x="1115616" y="6165597"/>
            <a:ext cx="763379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a:r>
              <a:rPr lang="es-ES" sz="2400" b="1" spc="22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rPr>
              <a:t>Carácter y perseverancia para lograr sus metas</a:t>
            </a:r>
            <a:endParaRPr lang="es-MX" sz="2400" b="1" spc="22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300108006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9330" y="9263"/>
            <a:ext cx="9153330" cy="7101408"/>
            <a:chOff x="-9330" y="9263"/>
            <a:chExt cx="9153330" cy="7101408"/>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1127" t="1922" r="1913" b="18454"/>
            <a:stretch/>
          </p:blipFill>
          <p:spPr>
            <a:xfrm>
              <a:off x="-9330" y="9263"/>
              <a:ext cx="9153330" cy="7101408"/>
            </a:xfrm>
            <a:prstGeom prst="rect">
              <a:avLst/>
            </a:prstGeom>
          </p:spPr>
        </p:pic>
        <p:sp>
          <p:nvSpPr>
            <p:cNvPr id="5" name="4 CuadroTexto"/>
            <p:cNvSpPr txBox="1"/>
            <p:nvPr/>
          </p:nvSpPr>
          <p:spPr>
            <a:xfrm>
              <a:off x="35496" y="5910371"/>
              <a:ext cx="1224136" cy="769441"/>
            </a:xfrm>
            <a:prstGeom prst="rect">
              <a:avLst/>
            </a:prstGeom>
            <a:solidFill>
              <a:srgbClr val="00B050"/>
            </a:solidFill>
            <a:ln>
              <a:solidFill>
                <a:schemeClr val="tx1"/>
              </a:solidFill>
            </a:ln>
          </p:spPr>
          <p:txBody>
            <a:bodyPr wrap="square" rtlCol="0">
              <a:spAutoFit/>
            </a:bodyPr>
            <a:lstStyle/>
            <a:p>
              <a:r>
                <a:rPr lang="es-ES" sz="900" b="1" dirty="0" smtClean="0">
                  <a:solidFill>
                    <a:srgbClr val="FFFF00"/>
                  </a:solidFill>
                </a:rPr>
                <a:t>Observación y análisis de la práctica educativa</a:t>
              </a:r>
            </a:p>
            <a:p>
              <a:r>
                <a:rPr lang="es-ES" sz="900" b="1" dirty="0" smtClean="0">
                  <a:solidFill>
                    <a:srgbClr val="FFFF00"/>
                  </a:solidFill>
                </a:rPr>
                <a:t>6/6.75 </a:t>
              </a:r>
              <a:r>
                <a:rPr lang="es-ES" sz="900" b="1" dirty="0" err="1" smtClean="0">
                  <a:solidFill>
                    <a:srgbClr val="FFFF00"/>
                  </a:solidFill>
                </a:rPr>
                <a:t>cr</a:t>
              </a:r>
              <a:r>
                <a:rPr lang="es-ES" sz="800" b="1" dirty="0" smtClean="0">
                  <a:solidFill>
                    <a:srgbClr val="FFFF00"/>
                  </a:solidFill>
                </a:rPr>
                <a:t>.</a:t>
              </a:r>
            </a:p>
            <a:p>
              <a:endParaRPr lang="es-ES" sz="800" b="1" dirty="0">
                <a:solidFill>
                  <a:srgbClr val="FFFF00"/>
                </a:solidFill>
              </a:endParaRPr>
            </a:p>
          </p:txBody>
        </p:sp>
      </p:grpSp>
    </p:spTree>
    <p:extLst>
      <p:ext uri="{BB962C8B-B14F-4D97-AF65-F5344CB8AC3E}">
        <p14:creationId xmlns:p14="http://schemas.microsoft.com/office/powerpoint/2010/main" val="191629953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60" y="836712"/>
            <a:ext cx="9144000" cy="5324535"/>
          </a:xfrm>
          <a:prstGeom prst="rect">
            <a:avLst/>
          </a:prstGeom>
        </p:spPr>
        <p:txBody>
          <a:bodyPr wrap="square">
            <a:spAutoFit/>
          </a:bodyPr>
          <a:lstStyle/>
          <a:p>
            <a:pPr algn="just">
              <a:spcAft>
                <a:spcPts val="600"/>
              </a:spcAft>
            </a:pPr>
            <a:r>
              <a:rPr lang="es-MX" sz="2200" spc="100" dirty="0">
                <a:latin typeface="Calibri" pitchFamily="34" charset="0"/>
                <a:cs typeface="Calibri" pitchFamily="34" charset="0"/>
              </a:rPr>
              <a:t>La Observación y análisis de la práctica educativa representa el primer curso del “Trayecto Formativo Práctica Profesional” el cual </a:t>
            </a:r>
            <a:r>
              <a:rPr lang="es-MX" sz="2200" spc="100" dirty="0" smtClean="0">
                <a:latin typeface="Calibri" pitchFamily="34" charset="0"/>
                <a:cs typeface="Calibri" pitchFamily="34" charset="0"/>
              </a:rPr>
              <a:t>propicia un </a:t>
            </a:r>
            <a:r>
              <a:rPr lang="es-MX" sz="2200" spc="100" dirty="0">
                <a:latin typeface="Calibri" pitchFamily="34" charset="0"/>
                <a:cs typeface="Calibri" pitchFamily="34" charset="0"/>
              </a:rPr>
              <a:t>acercamiento del futuro docente a los contextos socioculturales y a las instituciones de educación básica, aquí se establecen las bases teórico-metodológicas y técnicas de manera sistemática, considerando como fundamento la reflexión, el análisis, la investigación e innovación. </a:t>
            </a:r>
          </a:p>
          <a:p>
            <a:pPr algn="just">
              <a:spcAft>
                <a:spcPts val="600"/>
              </a:spcAft>
            </a:pPr>
            <a:r>
              <a:rPr lang="es-MX" sz="2200" spc="100" dirty="0">
                <a:latin typeface="Calibri" pitchFamily="34" charset="0"/>
                <a:cs typeface="Calibri" pitchFamily="34" charset="0"/>
              </a:rPr>
              <a:t>Este acercamiento permite integrar diferentes formas de trabajo: ya sea por proyectos, por estudios de caso, por resolución de problemas, por investigación, por innovación entre otras estrategias. </a:t>
            </a:r>
            <a:endParaRPr lang="es-MX" sz="2200" spc="100" dirty="0" smtClean="0">
              <a:latin typeface="Calibri" pitchFamily="34" charset="0"/>
              <a:cs typeface="Calibri" pitchFamily="34" charset="0"/>
            </a:endParaRPr>
          </a:p>
          <a:p>
            <a:pPr algn="just">
              <a:spcAft>
                <a:spcPts val="600"/>
              </a:spcAft>
            </a:pPr>
            <a:r>
              <a:rPr lang="es-MX" sz="2200" spc="100" dirty="0" smtClean="0">
                <a:latin typeface="Calibri" pitchFamily="34" charset="0"/>
                <a:cs typeface="Calibri" pitchFamily="34" charset="0"/>
              </a:rPr>
              <a:t>La </a:t>
            </a:r>
            <a:r>
              <a:rPr lang="es-MX" sz="2200" spc="100" dirty="0">
                <a:latin typeface="Calibri" pitchFamily="34" charset="0"/>
                <a:cs typeface="Calibri" pitchFamily="34" charset="0"/>
              </a:rPr>
              <a:t>flexibilidad que ofrecen las unidades de aprendizaje permite recurrir a distintos métodos y técnicas de recopilación de información, así como a diferentes procedimientos de análisis, interpretación y diseño de propuestas de trabajo, y así sistematizar, organizar información y utilizar la teoría para llegar a una explicación coherente y a la comprensión e innovación de la práctica docente</a:t>
            </a:r>
            <a:r>
              <a:rPr lang="es-MX" sz="2200" spc="100" dirty="0" smtClean="0">
                <a:latin typeface="Calibri" pitchFamily="34" charset="0"/>
                <a:cs typeface="Calibri" pitchFamily="34" charset="0"/>
              </a:rPr>
              <a:t>.</a:t>
            </a:r>
            <a:endParaRPr lang="es-MX" sz="2200" spc="100" dirty="0">
              <a:latin typeface="Calibri" pitchFamily="34" charset="0"/>
              <a:cs typeface="Calibri" pitchFamily="34" charset="0"/>
            </a:endParaRPr>
          </a:p>
        </p:txBody>
      </p:sp>
      <p:sp>
        <p:nvSpPr>
          <p:cNvPr id="3" name="2 Rectángulo"/>
          <p:cNvSpPr/>
          <p:nvPr/>
        </p:nvSpPr>
        <p:spPr>
          <a:xfrm>
            <a:off x="3224466" y="42213"/>
            <a:ext cx="26950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MX" sz="3200" dirty="0" smtClean="0"/>
              <a:t>Introducción</a:t>
            </a:r>
            <a:endParaRPr lang="es-MX" dirty="0"/>
          </a:p>
        </p:txBody>
      </p:sp>
    </p:spTree>
    <p:extLst>
      <p:ext uri="{BB962C8B-B14F-4D97-AF65-F5344CB8AC3E}">
        <p14:creationId xmlns:p14="http://schemas.microsoft.com/office/powerpoint/2010/main" val="117133614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856357"/>
            <a:ext cx="8928992" cy="6001643"/>
          </a:xfrm>
          <a:prstGeom prst="rect">
            <a:avLst/>
          </a:prstGeom>
        </p:spPr>
        <p:txBody>
          <a:bodyPr wrap="square">
            <a:spAutoFit/>
          </a:bodyPr>
          <a:lstStyle/>
          <a:p>
            <a:pPr algn="just">
              <a:spcAft>
                <a:spcPts val="600"/>
              </a:spcAft>
            </a:pPr>
            <a:r>
              <a:rPr lang="es-MX" sz="2200" spc="100" dirty="0">
                <a:latin typeface="Calibri" pitchFamily="34" charset="0"/>
                <a:cs typeface="Calibri" pitchFamily="34" charset="0"/>
              </a:rPr>
              <a:t>Este curso ofrece las herramientas teórico-metodológicas para analizar las dimensiones de la práctica educativa, con la finalidad  de que el futuro docente reconozca a la educación como una actividad compleja que trasciende la aula y la institución escolar a su vez mantiene una relación con la cultura, la sociedad, la economía, la administración, </a:t>
            </a:r>
            <a:r>
              <a:rPr lang="es-MX" sz="2200" spc="100" dirty="0" smtClean="0">
                <a:latin typeface="Calibri" pitchFamily="34" charset="0"/>
                <a:cs typeface="Calibri" pitchFamily="34" charset="0"/>
              </a:rPr>
              <a:t>la psicología, entre </a:t>
            </a:r>
            <a:r>
              <a:rPr lang="es-MX" sz="2200" spc="100" dirty="0">
                <a:latin typeface="Calibri" pitchFamily="34" charset="0"/>
                <a:cs typeface="Calibri" pitchFamily="34" charset="0"/>
              </a:rPr>
              <a:t>otras </a:t>
            </a:r>
            <a:r>
              <a:rPr lang="es-MX" sz="2200" spc="100" dirty="0" smtClean="0">
                <a:latin typeface="Calibri" pitchFamily="34" charset="0"/>
                <a:cs typeface="Calibri" pitchFamily="34" charset="0"/>
              </a:rPr>
              <a:t>disciplinas. </a:t>
            </a:r>
          </a:p>
          <a:p>
            <a:pPr algn="just">
              <a:spcAft>
                <a:spcPts val="600"/>
              </a:spcAft>
            </a:pPr>
            <a:r>
              <a:rPr lang="es-MX" sz="2200" spc="100" dirty="0" smtClean="0">
                <a:latin typeface="Calibri" pitchFamily="34" charset="0"/>
                <a:cs typeface="Calibri" pitchFamily="34" charset="0"/>
              </a:rPr>
              <a:t>Tal </a:t>
            </a:r>
            <a:r>
              <a:rPr lang="es-MX" sz="2200" spc="100" dirty="0">
                <a:latin typeface="Calibri" pitchFamily="34" charset="0"/>
                <a:cs typeface="Calibri" pitchFamily="34" charset="0"/>
              </a:rPr>
              <a:t>complejidad reside en que representa un conjunto de acciones sociales amplias con una finalidad específica como la formación de seres humanos desde distintos niveles y dimensiones, donde participan diferentes actores que coadyuvan con sus saberes, experiencias, creencias, valores, formas de expresión, oral, escrita, simbólica a este proceso de educación a seres humanos. </a:t>
            </a:r>
            <a:endParaRPr lang="es-MX" sz="2200" spc="100" dirty="0" smtClean="0">
              <a:latin typeface="Calibri" pitchFamily="34" charset="0"/>
              <a:cs typeface="Calibri" pitchFamily="34" charset="0"/>
            </a:endParaRPr>
          </a:p>
          <a:p>
            <a:pPr algn="just">
              <a:spcAft>
                <a:spcPts val="600"/>
              </a:spcAft>
            </a:pPr>
            <a:r>
              <a:rPr lang="es-MX" sz="2200" spc="100" dirty="0" smtClean="0">
                <a:latin typeface="Calibri" pitchFamily="34" charset="0"/>
                <a:cs typeface="Calibri" pitchFamily="34" charset="0"/>
              </a:rPr>
              <a:t>La </a:t>
            </a:r>
            <a:r>
              <a:rPr lang="es-MX" sz="2200" spc="100" dirty="0">
                <a:latin typeface="Calibri" pitchFamily="34" charset="0"/>
                <a:cs typeface="Calibri" pitchFamily="34" charset="0"/>
              </a:rPr>
              <a:t>familia, los medios, los grupos de pertenencia ideológica, cultural y recreativa, además de los de consumo y las instituciones sociales y escolares, ofrecen información y experiencias importantes a cada uno de los seres humanos para que puedan incorporarse con éxito a la vida social. </a:t>
            </a:r>
          </a:p>
        </p:txBody>
      </p:sp>
      <p:sp>
        <p:nvSpPr>
          <p:cNvPr id="3" name="2 Rectángulo"/>
          <p:cNvSpPr/>
          <p:nvPr/>
        </p:nvSpPr>
        <p:spPr>
          <a:xfrm>
            <a:off x="2987824" y="11787"/>
            <a:ext cx="341514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MX" sz="3200" dirty="0" smtClean="0"/>
              <a:t>Introducción </a:t>
            </a:r>
            <a:r>
              <a:rPr lang="es-MX" dirty="0" smtClean="0"/>
              <a:t>(cont.)</a:t>
            </a:r>
            <a:endParaRPr lang="es-MX" dirty="0"/>
          </a:p>
        </p:txBody>
      </p:sp>
    </p:spTree>
    <p:extLst>
      <p:ext uri="{BB962C8B-B14F-4D97-AF65-F5344CB8AC3E}">
        <p14:creationId xmlns:p14="http://schemas.microsoft.com/office/powerpoint/2010/main" val="1706826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dondear rectángulo de esquina diagonal"/>
          <p:cNvSpPr/>
          <p:nvPr/>
        </p:nvSpPr>
        <p:spPr>
          <a:xfrm>
            <a:off x="0" y="0"/>
            <a:ext cx="9144000" cy="5661248"/>
          </a:xfrm>
          <a:prstGeom prst="round2DiagRect">
            <a:avLst>
              <a:gd name="adj1" fmla="val 2578"/>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229426" y="3068960"/>
            <a:ext cx="8784976" cy="2677656"/>
          </a:xfrm>
          <a:prstGeom prst="rect">
            <a:avLst/>
          </a:prstGeom>
        </p:spPr>
        <p:txBody>
          <a:bodyPr wrap="square">
            <a:spAutoFit/>
          </a:bodyPr>
          <a:lstStyle/>
          <a:p>
            <a:pPr marL="447675" indent="-447675">
              <a:buFont typeface="Wingdings" pitchFamily="2" charset="2"/>
              <a:buChar char="§"/>
            </a:pPr>
            <a:r>
              <a:rPr lang="es-MX" sz="2400" dirty="0" smtClean="0">
                <a:latin typeface="Calibri" pitchFamily="34" charset="0"/>
                <a:cs typeface="Calibri" pitchFamily="34" charset="0"/>
              </a:rPr>
              <a:t>Utilizar </a:t>
            </a:r>
            <a:r>
              <a:rPr lang="es-MX" sz="2400" dirty="0">
                <a:latin typeface="Calibri" pitchFamily="34" charset="0"/>
                <a:cs typeface="Calibri" pitchFamily="34" charset="0"/>
              </a:rPr>
              <a:t>recursos de la investigación educativa para enriquecer la práctica docente, expresando su interés por la ciencia y la propia investigación</a:t>
            </a:r>
            <a:r>
              <a:rPr lang="es-MX" sz="2400" dirty="0" smtClean="0">
                <a:latin typeface="Calibri" pitchFamily="34" charset="0"/>
                <a:cs typeface="Calibri" pitchFamily="34" charset="0"/>
              </a:rPr>
              <a:t>.</a:t>
            </a:r>
          </a:p>
          <a:p>
            <a:pPr marL="447675" indent="-447675">
              <a:buFont typeface="Wingdings" pitchFamily="2" charset="2"/>
              <a:buChar char="§"/>
            </a:pPr>
            <a:endParaRPr lang="es-MX" sz="2400" dirty="0">
              <a:latin typeface="Calibri" pitchFamily="34" charset="0"/>
              <a:cs typeface="Calibri" pitchFamily="34" charset="0"/>
            </a:endParaRPr>
          </a:p>
          <a:p>
            <a:pPr marL="447675" indent="-447675">
              <a:buFont typeface="Wingdings" pitchFamily="2" charset="2"/>
              <a:buChar char="§"/>
            </a:pPr>
            <a:r>
              <a:rPr lang="es-MX" sz="2400" dirty="0" smtClean="0">
                <a:latin typeface="Calibri" pitchFamily="34" charset="0"/>
                <a:cs typeface="Calibri" pitchFamily="34" charset="0"/>
              </a:rPr>
              <a:t>Aplicar </a:t>
            </a:r>
            <a:r>
              <a:rPr lang="es-MX" sz="2400" dirty="0">
                <a:latin typeface="Calibri" pitchFamily="34" charset="0"/>
                <a:cs typeface="Calibri" pitchFamily="34" charset="0"/>
              </a:rPr>
              <a:t>proyecto de investigación para profundizar en el conocimiento de sus alumnos e intervenir en sus procesos de desarrollo</a:t>
            </a:r>
            <a:r>
              <a:rPr lang="es-MX" sz="2400" dirty="0" smtClean="0"/>
              <a:t>.</a:t>
            </a:r>
            <a:endParaRPr lang="es-MX" sz="2400" dirty="0"/>
          </a:p>
        </p:txBody>
      </p:sp>
      <p:sp>
        <p:nvSpPr>
          <p:cNvPr id="3" name="2 Rectángulo"/>
          <p:cNvSpPr/>
          <p:nvPr/>
        </p:nvSpPr>
        <p:spPr>
          <a:xfrm>
            <a:off x="927412" y="400307"/>
            <a:ext cx="7389004"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MX" sz="3200" dirty="0" smtClean="0">
                <a:latin typeface="Arial Rounded MT Bold" pitchFamily="34" charset="0"/>
              </a:rPr>
              <a:t>COMPETENCIAS  A DESARROLLAR</a:t>
            </a:r>
            <a:endParaRPr lang="es-MX" sz="3200" dirty="0">
              <a:latin typeface="Arial Rounded MT Bold" pitchFamily="34" charset="0"/>
            </a:endParaRPr>
          </a:p>
        </p:txBody>
      </p:sp>
      <p:sp>
        <p:nvSpPr>
          <p:cNvPr id="4" name="3 Rectángulo"/>
          <p:cNvSpPr/>
          <p:nvPr/>
        </p:nvSpPr>
        <p:spPr>
          <a:xfrm>
            <a:off x="178321" y="1851680"/>
            <a:ext cx="626588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MX" sz="2800" b="1" dirty="0">
                <a:latin typeface="Calibri" pitchFamily="34" charset="0"/>
                <a:cs typeface="Calibri" pitchFamily="34" charset="0"/>
              </a:rPr>
              <a:t>COMPETENCIAS DEL PERFIL DE EGRESO</a:t>
            </a:r>
            <a:r>
              <a:rPr lang="es-MX" sz="2800" dirty="0"/>
              <a:t>:</a:t>
            </a:r>
          </a:p>
        </p:txBody>
      </p:sp>
    </p:spTree>
    <p:extLst>
      <p:ext uri="{BB962C8B-B14F-4D97-AF65-F5344CB8AC3E}">
        <p14:creationId xmlns:p14="http://schemas.microsoft.com/office/powerpoint/2010/main" val="8359522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751344"/>
            <a:ext cx="8460432"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47675" indent="-447675">
              <a:buFont typeface="Arial" pitchFamily="34" charset="0"/>
              <a:buChar char="•"/>
            </a:pPr>
            <a:r>
              <a:rPr lang="es-MX" sz="2400" dirty="0" smtClean="0">
                <a:latin typeface="Calibri" pitchFamily="34" charset="0"/>
                <a:cs typeface="Calibri" pitchFamily="34" charset="0"/>
              </a:rPr>
              <a:t>Genera </a:t>
            </a:r>
            <a:r>
              <a:rPr lang="es-MX" sz="2400" dirty="0">
                <a:latin typeface="Calibri" pitchFamily="34" charset="0"/>
                <a:cs typeface="Calibri" pitchFamily="34" charset="0"/>
              </a:rPr>
              <a:t>ambientes formativos para propiciar la autonomía y promover el desarrollo de </a:t>
            </a:r>
            <a:r>
              <a:rPr lang="es-MX" sz="2400" dirty="0" smtClean="0">
                <a:latin typeface="Calibri" pitchFamily="34" charset="0"/>
                <a:cs typeface="Calibri" pitchFamily="34" charset="0"/>
              </a:rPr>
              <a:t>conocimientos, </a:t>
            </a:r>
            <a:r>
              <a:rPr lang="es-MX" sz="2400" dirty="0">
                <a:latin typeface="Calibri" pitchFamily="34" charset="0"/>
                <a:cs typeface="Calibri" pitchFamily="34" charset="0"/>
              </a:rPr>
              <a:t>habilidades, actitudes y valores en los alumnos</a:t>
            </a:r>
            <a:r>
              <a:rPr lang="es-MX" sz="2400" dirty="0" smtClean="0">
                <a:latin typeface="Calibri" pitchFamily="34" charset="0"/>
                <a:cs typeface="Calibri" pitchFamily="34" charset="0"/>
              </a:rPr>
              <a:t>.</a:t>
            </a:r>
          </a:p>
          <a:p>
            <a:pPr marL="447675" indent="-447675">
              <a:buFont typeface="Arial" pitchFamily="34" charset="0"/>
              <a:buChar char="•"/>
            </a:pPr>
            <a:endParaRPr lang="es-MX" sz="2400" dirty="0">
              <a:latin typeface="Calibri" pitchFamily="34" charset="0"/>
              <a:cs typeface="Calibri" pitchFamily="34" charset="0"/>
            </a:endParaRPr>
          </a:p>
          <a:p>
            <a:pPr marL="447675" indent="-447675">
              <a:buFont typeface="Arial" pitchFamily="34" charset="0"/>
              <a:buChar char="•"/>
            </a:pPr>
            <a:r>
              <a:rPr lang="es-MX" sz="2400" dirty="0" smtClean="0">
                <a:latin typeface="Calibri" pitchFamily="34" charset="0"/>
                <a:cs typeface="Calibri" pitchFamily="34" charset="0"/>
              </a:rPr>
              <a:t>Uso </a:t>
            </a:r>
            <a:r>
              <a:rPr lang="es-MX" sz="2400" dirty="0">
                <a:latin typeface="Calibri" pitchFamily="34" charset="0"/>
                <a:cs typeface="Calibri" pitchFamily="34" charset="0"/>
              </a:rPr>
              <a:t>de las </a:t>
            </a:r>
            <a:r>
              <a:rPr lang="es-MX" sz="2400" dirty="0" err="1">
                <a:latin typeface="Calibri" pitchFamily="34" charset="0"/>
                <a:cs typeface="Calibri" pitchFamily="34" charset="0"/>
              </a:rPr>
              <a:t>TIC’s</a:t>
            </a:r>
            <a:r>
              <a:rPr lang="es-MX" sz="2400" dirty="0">
                <a:latin typeface="Calibri" pitchFamily="34" charset="0"/>
                <a:cs typeface="Calibri" pitchFamily="34" charset="0"/>
              </a:rPr>
              <a:t> como herramientas de </a:t>
            </a:r>
            <a:r>
              <a:rPr lang="es-MX" sz="2400" dirty="0" smtClean="0">
                <a:latin typeface="Calibri" pitchFamily="34" charset="0"/>
                <a:cs typeface="Calibri" pitchFamily="34" charset="0"/>
              </a:rPr>
              <a:t>enseñanza-aprendizaje.  </a:t>
            </a:r>
            <a:endParaRPr lang="es-MX" sz="2400" dirty="0">
              <a:latin typeface="Calibri" pitchFamily="34" charset="0"/>
              <a:cs typeface="Calibri" pitchFamily="34" charset="0"/>
            </a:endParaRPr>
          </a:p>
        </p:txBody>
      </p:sp>
      <p:sp>
        <p:nvSpPr>
          <p:cNvPr id="3" name="2 Rectángulo"/>
          <p:cNvSpPr/>
          <p:nvPr/>
        </p:nvSpPr>
        <p:spPr>
          <a:xfrm>
            <a:off x="46409" y="252453"/>
            <a:ext cx="5029647"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s-MX" sz="2800" dirty="0">
                <a:latin typeface="Calibri" pitchFamily="34" charset="0"/>
                <a:cs typeface="Calibri" pitchFamily="34" charset="0"/>
              </a:rPr>
              <a:t>COMPETENCIAS PROFESIONALES:</a:t>
            </a:r>
          </a:p>
        </p:txBody>
      </p:sp>
      <p:sp>
        <p:nvSpPr>
          <p:cNvPr id="4" name="3 Rectángulo"/>
          <p:cNvSpPr/>
          <p:nvPr/>
        </p:nvSpPr>
        <p:spPr>
          <a:xfrm>
            <a:off x="0" y="3811012"/>
            <a:ext cx="8460432"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47675" indent="-447675">
              <a:buFont typeface="Arial" pitchFamily="34" charset="0"/>
              <a:buChar char="•"/>
            </a:pPr>
            <a:r>
              <a:rPr lang="es-MX" sz="2400" dirty="0" smtClean="0">
                <a:latin typeface="Calibri" pitchFamily="34" charset="0"/>
                <a:cs typeface="Calibri" pitchFamily="34" charset="0"/>
              </a:rPr>
              <a:t>Utilizar </a:t>
            </a:r>
            <a:r>
              <a:rPr lang="es-MX" sz="2400" dirty="0">
                <a:latin typeface="Calibri" pitchFamily="34" charset="0"/>
                <a:cs typeface="Calibri" pitchFamily="34" charset="0"/>
              </a:rPr>
              <a:t>medios tecnológicos y fuentes de información disponibles para mantenerse actualizado, respecto a las diversas áreas disciplinarias y campos formativos que intervienen en su labor docente.</a:t>
            </a:r>
          </a:p>
          <a:p>
            <a:pPr marL="447675" indent="-447675">
              <a:buFont typeface="Arial" pitchFamily="34" charset="0"/>
              <a:buChar char="•"/>
            </a:pPr>
            <a:endParaRPr lang="es-MX" sz="2400" dirty="0" smtClean="0">
              <a:latin typeface="Calibri" pitchFamily="34" charset="0"/>
              <a:cs typeface="Calibri" pitchFamily="34" charset="0"/>
            </a:endParaRPr>
          </a:p>
          <a:p>
            <a:pPr marL="447675" indent="-447675">
              <a:buFont typeface="Arial" pitchFamily="34" charset="0"/>
              <a:buChar char="•"/>
            </a:pPr>
            <a:r>
              <a:rPr lang="es-MX" sz="2400" dirty="0" smtClean="0">
                <a:latin typeface="Calibri" pitchFamily="34" charset="0"/>
                <a:cs typeface="Calibri" pitchFamily="34" charset="0"/>
              </a:rPr>
              <a:t>Observar </a:t>
            </a:r>
            <a:r>
              <a:rPr lang="es-MX" sz="2400" dirty="0">
                <a:latin typeface="Calibri" pitchFamily="34" charset="0"/>
                <a:cs typeface="Calibri" pitchFamily="34" charset="0"/>
              </a:rPr>
              <a:t>y analizar con rigurosidad las diferentes dimensiones sociales que se articulan con la educación, la comunidad, la escuela y los sujetos que confluyen en ella. </a:t>
            </a:r>
          </a:p>
        </p:txBody>
      </p:sp>
      <p:sp>
        <p:nvSpPr>
          <p:cNvPr id="5" name="4 Rectángulo"/>
          <p:cNvSpPr/>
          <p:nvPr/>
        </p:nvSpPr>
        <p:spPr>
          <a:xfrm>
            <a:off x="21007" y="3295057"/>
            <a:ext cx="4334969" cy="52322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s-MX" sz="2800" dirty="0">
                <a:latin typeface="Calibri" pitchFamily="34" charset="0"/>
                <a:cs typeface="Calibri" pitchFamily="34" charset="0"/>
              </a:rPr>
              <a:t>COMPETENCIAS DEL CURSO:</a:t>
            </a:r>
          </a:p>
        </p:txBody>
      </p:sp>
    </p:spTree>
    <p:extLst>
      <p:ext uri="{BB962C8B-B14F-4D97-AF65-F5344CB8AC3E}">
        <p14:creationId xmlns:p14="http://schemas.microsoft.com/office/powerpoint/2010/main" val="3080254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dondear rectángulo de esquina diagonal"/>
          <p:cNvSpPr/>
          <p:nvPr/>
        </p:nvSpPr>
        <p:spPr>
          <a:xfrm>
            <a:off x="395536" y="908720"/>
            <a:ext cx="8461051" cy="5637247"/>
          </a:xfrm>
          <a:prstGeom prst="round2DiagRect">
            <a:avLst>
              <a:gd name="adj1" fmla="val 134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395535" y="836712"/>
            <a:ext cx="8461051" cy="570925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600"/>
              </a:spcAft>
            </a:pPr>
            <a:r>
              <a:rPr lang="es-MX" sz="2400" dirty="0">
                <a:latin typeface="Calibri" pitchFamily="34" charset="0"/>
                <a:cs typeface="Calibri" pitchFamily="34" charset="0"/>
              </a:rPr>
              <a:t>Se imparte bajo la modalidad de trabajo denominado Seminario-Taller el cual implica diálogo y discusión conceptual que se deriva tanto de la fundamentación teórica, reflexión individual y colectiva que proviene de las experiencias obtenidas y que se enriquece con los aportes de la investigación educativa, lo cual contribuye a desarrollar mayores niveles de comprensión-explicación de lo que el estudiante observa en la práctica educativa.</a:t>
            </a:r>
          </a:p>
          <a:p>
            <a:pPr algn="just">
              <a:spcAft>
                <a:spcPts val="600"/>
              </a:spcAft>
            </a:pPr>
            <a:r>
              <a:rPr lang="es-MX" sz="2400" dirty="0" smtClean="0">
                <a:latin typeface="Calibri" pitchFamily="34" charset="0"/>
                <a:cs typeface="Calibri" pitchFamily="34" charset="0"/>
              </a:rPr>
              <a:t>De </a:t>
            </a:r>
            <a:r>
              <a:rPr lang="es-MX" sz="2400" dirty="0">
                <a:latin typeface="Calibri" pitchFamily="34" charset="0"/>
                <a:cs typeface="Calibri" pitchFamily="34" charset="0"/>
              </a:rPr>
              <a:t>esta manera </a:t>
            </a:r>
            <a:r>
              <a:rPr lang="es-MX" sz="2400" dirty="0" smtClean="0">
                <a:latin typeface="Calibri" pitchFamily="34" charset="0"/>
                <a:cs typeface="Calibri" pitchFamily="34" charset="0"/>
              </a:rPr>
              <a:t>reforzar </a:t>
            </a:r>
            <a:r>
              <a:rPr lang="es-MX" sz="2400" dirty="0">
                <a:latin typeface="Calibri" pitchFamily="34" charset="0"/>
                <a:cs typeface="Calibri" pitchFamily="34" charset="0"/>
              </a:rPr>
              <a:t>competencias para observar y entrevistar con el propósito de recuperar información de contextos socioculturales específicos, además se promueve el diseño, utilización y diferenciación de las técnicas de recopilación de datos, su sistematización  que permitirá procesar, analizar e interpretar algunas de las dimensiones. Esta modalidad contribuye a potenciar los conocimientos, las experiencias, las destrezas, habilidades y actitudes de las estudiantes normalistas. </a:t>
            </a:r>
            <a:endParaRPr lang="es-MX" sz="2400" dirty="0"/>
          </a:p>
        </p:txBody>
      </p:sp>
      <p:sp>
        <p:nvSpPr>
          <p:cNvPr id="4" name="3 Rectángulo"/>
          <p:cNvSpPr/>
          <p:nvPr/>
        </p:nvSpPr>
        <p:spPr>
          <a:xfrm>
            <a:off x="1856780" y="263352"/>
            <a:ext cx="5732467" cy="584775"/>
          </a:xfrm>
          <a:prstGeom prst="rect">
            <a:avLst/>
          </a:prstGeom>
        </p:spPr>
        <p:txBody>
          <a:bodyPr wrap="none">
            <a:spAutoFit/>
          </a:bodyPr>
          <a:lstStyle/>
          <a:p>
            <a:r>
              <a:rPr lang="es-ES" sz="3200" dirty="0" smtClean="0">
                <a:latin typeface="Arial Rounded MT Bold" pitchFamily="34" charset="0"/>
              </a:rPr>
              <a:t>METODOLOGÍA </a:t>
            </a:r>
            <a:r>
              <a:rPr lang="es-ES" sz="3200" dirty="0">
                <a:latin typeface="Arial Rounded MT Bold" pitchFamily="34" charset="0"/>
              </a:rPr>
              <a:t>DIDÁCTICA</a:t>
            </a:r>
            <a:endParaRPr lang="es-MX" sz="3200" dirty="0">
              <a:latin typeface="Arial Rounded MT Bold" pitchFamily="34" charset="0"/>
            </a:endParaRPr>
          </a:p>
        </p:txBody>
      </p:sp>
    </p:spTree>
    <p:extLst>
      <p:ext uri="{BB962C8B-B14F-4D97-AF65-F5344CB8AC3E}">
        <p14:creationId xmlns:p14="http://schemas.microsoft.com/office/powerpoint/2010/main" val="3732928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4400" y="1628800"/>
            <a:ext cx="7416824" cy="4524315"/>
          </a:xfrm>
          <a:prstGeom prst="rect">
            <a:avLst/>
          </a:prstGeom>
        </p:spPr>
        <p:txBody>
          <a:bodyPr wrap="square">
            <a:spAutoFit/>
          </a:bodyPr>
          <a:lstStyle/>
          <a:p>
            <a:pPr algn="just"/>
            <a:r>
              <a:rPr lang="es-MX" sz="2400" dirty="0">
                <a:latin typeface="Calibri" pitchFamily="34" charset="0"/>
                <a:cs typeface="Calibri" pitchFamily="34" charset="0"/>
              </a:rPr>
              <a:t>El curso de </a:t>
            </a:r>
            <a:r>
              <a:rPr lang="es-MX" sz="2400" dirty="0" smtClean="0">
                <a:latin typeface="Calibri" pitchFamily="34" charset="0"/>
                <a:cs typeface="Calibri" pitchFamily="34" charset="0"/>
              </a:rPr>
              <a:t>Observación </a:t>
            </a:r>
            <a:r>
              <a:rPr lang="es-MX" sz="2400" dirty="0">
                <a:latin typeface="Calibri" pitchFamily="34" charset="0"/>
                <a:cs typeface="Calibri" pitchFamily="34" charset="0"/>
              </a:rPr>
              <a:t>y análisis de la práctica </a:t>
            </a:r>
            <a:r>
              <a:rPr lang="es-MX" sz="2400" dirty="0" smtClean="0">
                <a:latin typeface="Calibri" pitchFamily="34" charset="0"/>
                <a:cs typeface="Calibri" pitchFamily="34" charset="0"/>
              </a:rPr>
              <a:t>educativa </a:t>
            </a:r>
            <a:r>
              <a:rPr lang="es-MX" sz="2400" dirty="0">
                <a:latin typeface="Calibri" pitchFamily="34" charset="0"/>
                <a:cs typeface="Calibri" pitchFamily="34" charset="0"/>
              </a:rPr>
              <a:t>se estructura en tres unidades de aprendizaje, en las cuales es imprescindible que el alumno(a) mantenga una </a:t>
            </a:r>
            <a:r>
              <a:rPr lang="es-MX" sz="2400" dirty="0" smtClean="0">
                <a:latin typeface="Calibri" pitchFamily="34" charset="0"/>
                <a:cs typeface="Calibri" pitchFamily="34" charset="0"/>
              </a:rPr>
              <a:t>participación activa y constante</a:t>
            </a:r>
            <a:r>
              <a:rPr lang="es-MX" sz="2400" dirty="0">
                <a:latin typeface="Calibri" pitchFamily="34" charset="0"/>
                <a:cs typeface="Calibri" pitchFamily="34" charset="0"/>
              </a:rPr>
              <a:t>, adopte actitudes de investigador, sea observador, analítico, responsable, colaborativo y critico-reflexivo.  </a:t>
            </a:r>
            <a:endParaRPr lang="es-MX" sz="2400" dirty="0" smtClean="0">
              <a:latin typeface="Calibri" pitchFamily="34" charset="0"/>
              <a:cs typeface="Calibri" pitchFamily="34" charset="0"/>
            </a:endParaRPr>
          </a:p>
          <a:p>
            <a:pPr algn="just"/>
            <a:r>
              <a:rPr lang="es-ES" sz="2400" dirty="0" smtClean="0">
                <a:latin typeface="Calibri" pitchFamily="34" charset="0"/>
                <a:cs typeface="Calibri" pitchFamily="34" charset="0"/>
              </a:rPr>
              <a:t>Y mantiene una estrecha relación con los cursos de:</a:t>
            </a:r>
          </a:p>
          <a:p>
            <a:pPr algn="just"/>
            <a:endParaRPr lang="es-ES" sz="2400" dirty="0" smtClean="0">
              <a:latin typeface="Calibri" pitchFamily="34" charset="0"/>
              <a:cs typeface="Calibri" pitchFamily="34" charset="0"/>
            </a:endParaRPr>
          </a:p>
          <a:p>
            <a:pPr marL="719138" indent="-719138" algn="just">
              <a:buFont typeface="Wingdings" pitchFamily="2" charset="2"/>
              <a:buChar char="q"/>
            </a:pPr>
            <a:r>
              <a:rPr lang="es-ES" sz="2400" dirty="0" smtClean="0">
                <a:latin typeface="Calibri" pitchFamily="34" charset="0"/>
                <a:cs typeface="Calibri" pitchFamily="34" charset="0"/>
              </a:rPr>
              <a:t>El sujeto y su formación profesional como docente;</a:t>
            </a:r>
          </a:p>
          <a:p>
            <a:pPr marL="719138" indent="-719138" algn="just">
              <a:buFont typeface="Wingdings" pitchFamily="2" charset="2"/>
              <a:buChar char="q"/>
            </a:pPr>
            <a:r>
              <a:rPr lang="es-ES" sz="2400" dirty="0" smtClean="0">
                <a:latin typeface="Calibri" pitchFamily="34" charset="0"/>
                <a:cs typeface="Calibri" pitchFamily="34" charset="0"/>
              </a:rPr>
              <a:t>Panorama de la educación básica en México.</a:t>
            </a:r>
            <a:endParaRPr lang="es-MX" sz="2400" dirty="0" smtClean="0">
              <a:latin typeface="Calibri" pitchFamily="34" charset="0"/>
              <a:cs typeface="Calibri" pitchFamily="34" charset="0"/>
            </a:endParaRPr>
          </a:p>
          <a:p>
            <a:pPr algn="just"/>
            <a:endParaRPr lang="es-MX" sz="2400" dirty="0" smtClean="0">
              <a:latin typeface="Calibri" pitchFamily="34" charset="0"/>
              <a:cs typeface="Calibri" pitchFamily="34" charset="0"/>
            </a:endParaRPr>
          </a:p>
          <a:p>
            <a:pPr algn="just"/>
            <a:r>
              <a:rPr lang="es-MX" sz="2400" dirty="0">
                <a:latin typeface="Calibri" pitchFamily="34" charset="0"/>
                <a:cs typeface="Calibri" pitchFamily="34" charset="0"/>
              </a:rPr>
              <a:t>Las unidades que lo constituyen son:</a:t>
            </a:r>
          </a:p>
        </p:txBody>
      </p:sp>
      <p:sp>
        <p:nvSpPr>
          <p:cNvPr id="3" name="2 Rectángulo"/>
          <p:cNvSpPr/>
          <p:nvPr/>
        </p:nvSpPr>
        <p:spPr>
          <a:xfrm>
            <a:off x="2475939" y="188640"/>
            <a:ext cx="4244945" cy="584775"/>
          </a:xfrm>
          <a:prstGeom prst="rect">
            <a:avLst/>
          </a:prstGeom>
        </p:spPr>
        <p:txBody>
          <a:bodyPr wrap="none">
            <a:spAutoFit/>
          </a:bodyPr>
          <a:lstStyle/>
          <a:p>
            <a:r>
              <a:rPr lang="es-ES" sz="3200" dirty="0" smtClean="0">
                <a:latin typeface="Arial Rounded MT Bold" pitchFamily="34" charset="0"/>
              </a:rPr>
              <a:t>Estructura del curso</a:t>
            </a:r>
            <a:endParaRPr lang="es-MX" sz="3200" dirty="0">
              <a:latin typeface="Arial Rounded MT Bold" pitchFamily="34" charset="0"/>
            </a:endParaRPr>
          </a:p>
        </p:txBody>
      </p:sp>
    </p:spTree>
    <p:extLst>
      <p:ext uri="{BB962C8B-B14F-4D97-AF65-F5344CB8AC3E}">
        <p14:creationId xmlns:p14="http://schemas.microsoft.com/office/powerpoint/2010/main" val="22013842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Tema de 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Aspecto">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Claridad">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9.xml><?xml version="1.0" encoding="utf-8"?>
<a:theme xmlns:a="http://schemas.openxmlformats.org/drawingml/2006/main" name="Adyacenci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3.xml><?xml version="1.0" encoding="utf-8"?>
<a:themeOverride xmlns:a="http://schemas.openxmlformats.org/drawingml/2006/main">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Plantilla de diseño de mimosa</Template>
  <TotalTime>1633</TotalTime>
  <Words>1820</Words>
  <Application>Microsoft Office PowerPoint</Application>
  <PresentationFormat>Presentación en pantalla (4:3)</PresentationFormat>
  <Paragraphs>128</Paragraphs>
  <Slides>20</Slides>
  <Notes>1</Notes>
  <HiddenSlides>0</HiddenSlides>
  <MMClips>0</MMClips>
  <ScaleCrop>false</ScaleCrop>
  <HeadingPairs>
    <vt:vector size="4" baseType="variant">
      <vt:variant>
        <vt:lpstr>Tema</vt:lpstr>
      </vt:variant>
      <vt:variant>
        <vt:i4>10</vt:i4>
      </vt:variant>
      <vt:variant>
        <vt:lpstr>Títulos de diapositiva</vt:lpstr>
      </vt:variant>
      <vt:variant>
        <vt:i4>20</vt:i4>
      </vt:variant>
    </vt:vector>
  </HeadingPairs>
  <TitlesOfParts>
    <vt:vector size="30" baseType="lpstr">
      <vt:lpstr>Tema de Office</vt:lpstr>
      <vt:lpstr>Técnico</vt:lpstr>
      <vt:lpstr>Concurrencia</vt:lpstr>
      <vt:lpstr>Aspecto</vt:lpstr>
      <vt:lpstr>Fundición</vt:lpstr>
      <vt:lpstr>Viajes</vt:lpstr>
      <vt:lpstr>Claridad</vt:lpstr>
      <vt:lpstr>Cartoné</vt:lpstr>
      <vt:lpstr>Adyacencia</vt:lpstr>
      <vt:lpstr>Papel</vt:lpstr>
      <vt:lpstr>OBSERVACIÓN Y ANÁLISIS DE LA PRÁCTICA EDUCATIVA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Encuadre.</dc:title>
  <dc:creator>Rosa Elvia</dc:creator>
  <cp:lastModifiedBy>User</cp:lastModifiedBy>
  <cp:revision>101</cp:revision>
  <dcterms:created xsi:type="dcterms:W3CDTF">2014-04-09T23:56:18Z</dcterms:created>
  <dcterms:modified xsi:type="dcterms:W3CDTF">2014-09-03T04:46:35Z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TC100690433082</vt:lpwstr>
  </property>
</Properties>
</file>