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99" r:id="rId3"/>
    <p:sldId id="257" r:id="rId4"/>
    <p:sldId id="266" r:id="rId5"/>
    <p:sldId id="267" r:id="rId6"/>
    <p:sldId id="276" r:id="rId7"/>
    <p:sldId id="278" r:id="rId8"/>
    <p:sldId id="280" r:id="rId9"/>
    <p:sldId id="281" r:id="rId10"/>
    <p:sldId id="282" r:id="rId11"/>
    <p:sldId id="283" r:id="rId12"/>
    <p:sldId id="258" r:id="rId13"/>
    <p:sldId id="269" r:id="rId14"/>
    <p:sldId id="263" r:id="rId15"/>
    <p:sldId id="271" r:id="rId16"/>
    <p:sldId id="277" r:id="rId17"/>
    <p:sldId id="259" r:id="rId18"/>
    <p:sldId id="260" r:id="rId19"/>
    <p:sldId id="261" r:id="rId20"/>
    <p:sldId id="284" r:id="rId21"/>
    <p:sldId id="285" r:id="rId22"/>
    <p:sldId id="286" r:id="rId23"/>
    <p:sldId id="287" r:id="rId24"/>
    <p:sldId id="288" r:id="rId25"/>
    <p:sldId id="289" r:id="rId26"/>
    <p:sldId id="297" r:id="rId27"/>
    <p:sldId id="296" r:id="rId28"/>
    <p:sldId id="298" r:id="rId29"/>
    <p:sldId id="264" r:id="rId30"/>
    <p:sldId id="293" r:id="rId31"/>
    <p:sldId id="301" r:id="rId32"/>
    <p:sldId id="300" r:id="rId33"/>
    <p:sldId id="294" r:id="rId34"/>
    <p:sldId id="295" r:id="rId3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14" autoAdjust="0"/>
    <p:restoredTop sz="78010" autoAdjust="0"/>
  </p:normalViewPr>
  <p:slideViewPr>
    <p:cSldViewPr>
      <p:cViewPr>
        <p:scale>
          <a:sx n="75" d="100"/>
          <a:sy n="75" d="100"/>
        </p:scale>
        <p:origin x="-94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13B3D-A232-4C14-813D-861111BE0B2F}" type="doc">
      <dgm:prSet loTypeId="urn:microsoft.com/office/officeart/2005/8/layout/list1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s-MX"/>
        </a:p>
      </dgm:t>
    </dgm:pt>
    <dgm:pt modelId="{18554B4E-0A6A-43F7-BE56-F08B90FA5201}">
      <dgm:prSet custT="1"/>
      <dgm:spPr/>
      <dgm:t>
        <a:bodyPr/>
        <a:lstStyle/>
        <a:p>
          <a:r>
            <a:rPr lang="es-MX" sz="3200" dirty="0">
              <a:solidFill>
                <a:schemeClr val="tx1"/>
              </a:solidFill>
            </a:rPr>
            <a:t>Realiza diagnósticos de los intereses, motivaciones y necesidades formativas de los alumnos para organizar </a:t>
          </a:r>
          <a:r>
            <a:rPr lang="es-MX" sz="3200" dirty="0" smtClean="0">
              <a:solidFill>
                <a:schemeClr val="tx1"/>
              </a:solidFill>
            </a:rPr>
            <a:t>las actividades de aprendizaje </a:t>
          </a:r>
          <a:endParaRPr lang="es-MX" sz="3200" dirty="0">
            <a:solidFill>
              <a:schemeClr val="tx1"/>
            </a:solidFill>
          </a:endParaRPr>
        </a:p>
      </dgm:t>
    </dgm:pt>
    <dgm:pt modelId="{819B25BE-7C03-4CE3-AB97-0AD101709E8A}" type="parTrans" cxnId="{7813210D-31C9-4425-9E56-9D28207580FD}">
      <dgm:prSet/>
      <dgm:spPr/>
      <dgm:t>
        <a:bodyPr/>
        <a:lstStyle/>
        <a:p>
          <a:endParaRPr lang="es-MX"/>
        </a:p>
      </dgm:t>
    </dgm:pt>
    <dgm:pt modelId="{9ACF92E8-E3BB-4D6E-935A-76D48D69CBCA}" type="sibTrans" cxnId="{7813210D-31C9-4425-9E56-9D28207580FD}">
      <dgm:prSet/>
      <dgm:spPr/>
      <dgm:t>
        <a:bodyPr/>
        <a:lstStyle/>
        <a:p>
          <a:endParaRPr lang="es-MX"/>
        </a:p>
      </dgm:t>
    </dgm:pt>
    <dgm:pt modelId="{466D151C-90D9-4E82-A745-8ED6E850260F}">
      <dgm:prSet custT="1"/>
      <dgm:spPr/>
      <dgm:t>
        <a:bodyPr/>
        <a:lstStyle/>
        <a:p>
          <a:r>
            <a:rPr lang="es-MX" sz="3200" dirty="0">
              <a:solidFill>
                <a:schemeClr val="tx1"/>
              </a:solidFill>
            </a:rPr>
            <a:t>Diseña situaciones didácticas significativas de </a:t>
          </a:r>
          <a:r>
            <a:rPr lang="es-MX" sz="3200" dirty="0" smtClean="0">
              <a:solidFill>
                <a:schemeClr val="tx1"/>
              </a:solidFill>
            </a:rPr>
            <a:t>acuerdo </a:t>
          </a:r>
          <a:r>
            <a:rPr lang="es-MX" sz="3200" dirty="0">
              <a:solidFill>
                <a:schemeClr val="tx1"/>
              </a:solidFill>
            </a:rPr>
            <a:t>a la organización curricular y los enfoques pedagógicos del</a:t>
          </a:r>
        </a:p>
      </dgm:t>
    </dgm:pt>
    <dgm:pt modelId="{38AA0FE2-F7C2-46F6-89A5-2C9C6F152E93}" type="parTrans" cxnId="{D860880D-43A8-4D61-AA1C-8D2CDCFBCBBA}">
      <dgm:prSet/>
      <dgm:spPr/>
      <dgm:t>
        <a:bodyPr/>
        <a:lstStyle/>
        <a:p>
          <a:endParaRPr lang="es-MX"/>
        </a:p>
      </dgm:t>
    </dgm:pt>
    <dgm:pt modelId="{F93C879F-46EE-4587-B23A-226F4D0F0CCE}" type="sibTrans" cxnId="{D860880D-43A8-4D61-AA1C-8D2CDCFBCBBA}">
      <dgm:prSet/>
      <dgm:spPr/>
      <dgm:t>
        <a:bodyPr/>
        <a:lstStyle/>
        <a:p>
          <a:endParaRPr lang="es-MX"/>
        </a:p>
      </dgm:t>
    </dgm:pt>
    <dgm:pt modelId="{2DE0C6E6-C993-4AD6-B37E-611E2BD20BC6}" type="pres">
      <dgm:prSet presAssocID="{8E513B3D-A232-4C14-813D-861111BE0B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C91E1A8-4E48-4CE1-B45F-63C2B668BFDD}" type="pres">
      <dgm:prSet presAssocID="{18554B4E-0A6A-43F7-BE56-F08B90FA5201}" presName="parentLin" presStyleCnt="0"/>
      <dgm:spPr/>
    </dgm:pt>
    <dgm:pt modelId="{F8E7D48F-3842-4628-B454-77BABBBAFFEE}" type="pres">
      <dgm:prSet presAssocID="{18554B4E-0A6A-43F7-BE56-F08B90FA5201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CB822A91-F77F-445E-80FB-B80B00880E85}" type="pres">
      <dgm:prSet presAssocID="{18554B4E-0A6A-43F7-BE56-F08B90FA5201}" presName="parentText" presStyleLbl="node1" presStyleIdx="0" presStyleCnt="2" custScaleX="129685" custScaleY="16171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3FC248-6FE5-47E4-81DB-BF2CCE8CA445}" type="pres">
      <dgm:prSet presAssocID="{18554B4E-0A6A-43F7-BE56-F08B90FA5201}" presName="negativeSpace" presStyleCnt="0"/>
      <dgm:spPr/>
    </dgm:pt>
    <dgm:pt modelId="{7DF9DD42-A84D-41E2-898B-CC908907E6FC}" type="pres">
      <dgm:prSet presAssocID="{18554B4E-0A6A-43F7-BE56-F08B90FA5201}" presName="childText" presStyleLbl="conFgAcc1" presStyleIdx="0" presStyleCnt="2">
        <dgm:presLayoutVars>
          <dgm:bulletEnabled val="1"/>
        </dgm:presLayoutVars>
      </dgm:prSet>
      <dgm:spPr/>
    </dgm:pt>
    <dgm:pt modelId="{CD5E752D-DC6F-42B3-919E-2584876452AE}" type="pres">
      <dgm:prSet presAssocID="{9ACF92E8-E3BB-4D6E-935A-76D48D69CBCA}" presName="spaceBetweenRectangles" presStyleCnt="0"/>
      <dgm:spPr/>
    </dgm:pt>
    <dgm:pt modelId="{20D6BDD0-DC29-42C2-9A11-1098A4BE91B7}" type="pres">
      <dgm:prSet presAssocID="{466D151C-90D9-4E82-A745-8ED6E850260F}" presName="parentLin" presStyleCnt="0"/>
      <dgm:spPr/>
    </dgm:pt>
    <dgm:pt modelId="{70A2978B-E7D6-4F44-AC95-65F74AB677AE}" type="pres">
      <dgm:prSet presAssocID="{466D151C-90D9-4E82-A745-8ED6E850260F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BB7724C9-3FF5-4BF6-859D-2C92642A87F4}" type="pres">
      <dgm:prSet presAssocID="{466D151C-90D9-4E82-A745-8ED6E850260F}" presName="parentText" presStyleLbl="node1" presStyleIdx="1" presStyleCnt="2" custScaleX="142857" custScaleY="19552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2AA2D9-752F-44EF-B88B-870429B47F93}" type="pres">
      <dgm:prSet presAssocID="{466D151C-90D9-4E82-A745-8ED6E850260F}" presName="negativeSpace" presStyleCnt="0"/>
      <dgm:spPr/>
    </dgm:pt>
    <dgm:pt modelId="{B54AA278-79B5-4856-875E-A5600C714CBA}" type="pres">
      <dgm:prSet presAssocID="{466D151C-90D9-4E82-A745-8ED6E850260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7D2EAD2-D9E9-4B80-BF97-6C7AC5EBAE76}" type="presOf" srcId="{466D151C-90D9-4E82-A745-8ED6E850260F}" destId="{70A2978B-E7D6-4F44-AC95-65F74AB677AE}" srcOrd="0" destOrd="0" presId="urn:microsoft.com/office/officeart/2005/8/layout/list1"/>
    <dgm:cxn modelId="{7813210D-31C9-4425-9E56-9D28207580FD}" srcId="{8E513B3D-A232-4C14-813D-861111BE0B2F}" destId="{18554B4E-0A6A-43F7-BE56-F08B90FA5201}" srcOrd="0" destOrd="0" parTransId="{819B25BE-7C03-4CE3-AB97-0AD101709E8A}" sibTransId="{9ACF92E8-E3BB-4D6E-935A-76D48D69CBCA}"/>
    <dgm:cxn modelId="{02D617BB-2736-4E67-842D-3E2D34D6089B}" type="presOf" srcId="{18554B4E-0A6A-43F7-BE56-F08B90FA5201}" destId="{F8E7D48F-3842-4628-B454-77BABBBAFFEE}" srcOrd="0" destOrd="0" presId="urn:microsoft.com/office/officeart/2005/8/layout/list1"/>
    <dgm:cxn modelId="{D860880D-43A8-4D61-AA1C-8D2CDCFBCBBA}" srcId="{8E513B3D-A232-4C14-813D-861111BE0B2F}" destId="{466D151C-90D9-4E82-A745-8ED6E850260F}" srcOrd="1" destOrd="0" parTransId="{38AA0FE2-F7C2-46F6-89A5-2C9C6F152E93}" sibTransId="{F93C879F-46EE-4587-B23A-226F4D0F0CCE}"/>
    <dgm:cxn modelId="{B96137BF-A1A1-44B6-B1D3-32065871F519}" type="presOf" srcId="{8E513B3D-A232-4C14-813D-861111BE0B2F}" destId="{2DE0C6E6-C993-4AD6-B37E-611E2BD20BC6}" srcOrd="0" destOrd="0" presId="urn:microsoft.com/office/officeart/2005/8/layout/list1"/>
    <dgm:cxn modelId="{EF1152B3-2DCF-4DE6-BC1E-5EC3EAC9E07B}" type="presOf" srcId="{466D151C-90D9-4E82-A745-8ED6E850260F}" destId="{BB7724C9-3FF5-4BF6-859D-2C92642A87F4}" srcOrd="1" destOrd="0" presId="urn:microsoft.com/office/officeart/2005/8/layout/list1"/>
    <dgm:cxn modelId="{A6DA5ACB-1BD4-42D9-B0D3-9BC33722F6EF}" type="presOf" srcId="{18554B4E-0A6A-43F7-BE56-F08B90FA5201}" destId="{CB822A91-F77F-445E-80FB-B80B00880E85}" srcOrd="1" destOrd="0" presId="urn:microsoft.com/office/officeart/2005/8/layout/list1"/>
    <dgm:cxn modelId="{FB76BADF-779B-43B3-ABD8-A4257773D56B}" type="presParOf" srcId="{2DE0C6E6-C993-4AD6-B37E-611E2BD20BC6}" destId="{2C91E1A8-4E48-4CE1-B45F-63C2B668BFDD}" srcOrd="0" destOrd="0" presId="urn:microsoft.com/office/officeart/2005/8/layout/list1"/>
    <dgm:cxn modelId="{389379F7-782E-4C2D-8FA2-F1D9FED0128F}" type="presParOf" srcId="{2C91E1A8-4E48-4CE1-B45F-63C2B668BFDD}" destId="{F8E7D48F-3842-4628-B454-77BABBBAFFEE}" srcOrd="0" destOrd="0" presId="urn:microsoft.com/office/officeart/2005/8/layout/list1"/>
    <dgm:cxn modelId="{30C005B2-FE0E-4E5D-ACF0-502092C0D0BC}" type="presParOf" srcId="{2C91E1A8-4E48-4CE1-B45F-63C2B668BFDD}" destId="{CB822A91-F77F-445E-80FB-B80B00880E85}" srcOrd="1" destOrd="0" presId="urn:microsoft.com/office/officeart/2005/8/layout/list1"/>
    <dgm:cxn modelId="{E6AD6F13-F5F8-4AA8-867F-652471AC5681}" type="presParOf" srcId="{2DE0C6E6-C993-4AD6-B37E-611E2BD20BC6}" destId="{EE3FC248-6FE5-47E4-81DB-BF2CCE8CA445}" srcOrd="1" destOrd="0" presId="urn:microsoft.com/office/officeart/2005/8/layout/list1"/>
    <dgm:cxn modelId="{F9F9544D-0711-4481-A116-6F9B47C8D83D}" type="presParOf" srcId="{2DE0C6E6-C993-4AD6-B37E-611E2BD20BC6}" destId="{7DF9DD42-A84D-41E2-898B-CC908907E6FC}" srcOrd="2" destOrd="0" presId="urn:microsoft.com/office/officeart/2005/8/layout/list1"/>
    <dgm:cxn modelId="{F64D02B0-2F5C-441D-A7D5-2285B8F17074}" type="presParOf" srcId="{2DE0C6E6-C993-4AD6-B37E-611E2BD20BC6}" destId="{CD5E752D-DC6F-42B3-919E-2584876452AE}" srcOrd="3" destOrd="0" presId="urn:microsoft.com/office/officeart/2005/8/layout/list1"/>
    <dgm:cxn modelId="{5926F418-A46D-4F69-B4E7-1E2AB131F33B}" type="presParOf" srcId="{2DE0C6E6-C993-4AD6-B37E-611E2BD20BC6}" destId="{20D6BDD0-DC29-42C2-9A11-1098A4BE91B7}" srcOrd="4" destOrd="0" presId="urn:microsoft.com/office/officeart/2005/8/layout/list1"/>
    <dgm:cxn modelId="{CBE6E914-1F78-4011-878F-16FC94A219E2}" type="presParOf" srcId="{20D6BDD0-DC29-42C2-9A11-1098A4BE91B7}" destId="{70A2978B-E7D6-4F44-AC95-65F74AB677AE}" srcOrd="0" destOrd="0" presId="urn:microsoft.com/office/officeart/2005/8/layout/list1"/>
    <dgm:cxn modelId="{B085EA47-E456-477B-9229-C740FB44ED6E}" type="presParOf" srcId="{20D6BDD0-DC29-42C2-9A11-1098A4BE91B7}" destId="{BB7724C9-3FF5-4BF6-859D-2C92642A87F4}" srcOrd="1" destOrd="0" presId="urn:microsoft.com/office/officeart/2005/8/layout/list1"/>
    <dgm:cxn modelId="{86757201-13C6-4855-9144-B7161BCA4C9A}" type="presParOf" srcId="{2DE0C6E6-C993-4AD6-B37E-611E2BD20BC6}" destId="{6A2AA2D9-752F-44EF-B88B-870429B47F93}" srcOrd="5" destOrd="0" presId="urn:microsoft.com/office/officeart/2005/8/layout/list1"/>
    <dgm:cxn modelId="{759D04B0-3FD4-419A-AB1C-AD6370332AFA}" type="presParOf" srcId="{2DE0C6E6-C993-4AD6-B37E-611E2BD20BC6}" destId="{B54AA278-79B5-4856-875E-A5600C714CB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A5446A-B86E-4F43-8941-B67373D2FD42}" type="doc">
      <dgm:prSet loTypeId="urn:microsoft.com/office/officeart/2005/8/layout/gear1" loCatId="cycle" qsTypeId="urn:microsoft.com/office/officeart/2005/8/quickstyle/simple4" qsCatId="simple" csTypeId="urn:microsoft.com/office/officeart/2005/8/colors/colorful4" csCatId="colorful" phldr="1"/>
      <dgm:spPr/>
    </dgm:pt>
    <dgm:pt modelId="{8E23FE26-4073-488A-B7F0-4F6EFFAE07EC}">
      <dgm:prSet custT="1"/>
      <dgm:spPr/>
      <dgm:t>
        <a:bodyPr/>
        <a:lstStyle/>
        <a:p>
          <a:endParaRPr lang="es-MX"/>
        </a:p>
      </dgm:t>
    </dgm:pt>
    <dgm:pt modelId="{DA6D3502-F7A0-4E2C-B675-9B02F0832D5F}" type="parTrans" cxnId="{2253C44D-7474-45FE-B49C-CE04DD179349}">
      <dgm:prSet/>
      <dgm:spPr/>
      <dgm:t>
        <a:bodyPr/>
        <a:lstStyle/>
        <a:p>
          <a:endParaRPr lang="es-MX"/>
        </a:p>
      </dgm:t>
    </dgm:pt>
    <dgm:pt modelId="{EE931885-3F9A-403C-A443-040C65AB45B9}" type="sibTrans" cxnId="{2253C44D-7474-45FE-B49C-CE04DD179349}">
      <dgm:prSet/>
      <dgm:spPr/>
      <dgm:t>
        <a:bodyPr/>
        <a:lstStyle/>
        <a:p>
          <a:endParaRPr lang="es-MX"/>
        </a:p>
      </dgm:t>
    </dgm:pt>
    <dgm:pt modelId="{7E986C8E-8539-4A8F-A879-0303DFB64746}">
      <dgm:prSet custT="1"/>
      <dgm:spPr/>
      <dgm:t>
        <a:bodyPr/>
        <a:lstStyle/>
        <a:p>
          <a:endParaRPr lang="es-MX"/>
        </a:p>
      </dgm:t>
    </dgm:pt>
    <dgm:pt modelId="{69655B83-948F-452C-BD9B-1D902D86FC30}" type="parTrans" cxnId="{E78A5678-C555-42E2-A915-55FE1AD35B4A}">
      <dgm:prSet/>
      <dgm:spPr/>
      <dgm:t>
        <a:bodyPr/>
        <a:lstStyle/>
        <a:p>
          <a:endParaRPr lang="es-MX"/>
        </a:p>
      </dgm:t>
    </dgm:pt>
    <dgm:pt modelId="{34E2DB0D-8A1D-4006-9689-E351A3A082DE}" type="sibTrans" cxnId="{E78A5678-C555-42E2-A915-55FE1AD35B4A}">
      <dgm:prSet/>
      <dgm:spPr/>
      <dgm:t>
        <a:bodyPr/>
        <a:lstStyle/>
        <a:p>
          <a:endParaRPr lang="es-MX"/>
        </a:p>
      </dgm:t>
    </dgm:pt>
    <dgm:pt modelId="{52C4BAEE-FC3B-4A5F-8578-49F0AF704B58}">
      <dgm:prSet custT="1"/>
      <dgm:spPr/>
      <dgm:t>
        <a:bodyPr/>
        <a:lstStyle/>
        <a:p>
          <a:endParaRPr lang="es-MX" sz="1400" dirty="0"/>
        </a:p>
      </dgm:t>
    </dgm:pt>
    <dgm:pt modelId="{5CFB8FCA-6E17-4692-94D3-DF7462EC62A2}" type="parTrans" cxnId="{52C24AC9-8795-41A4-B5C3-60199E94EB7F}">
      <dgm:prSet/>
      <dgm:spPr/>
      <dgm:t>
        <a:bodyPr/>
        <a:lstStyle/>
        <a:p>
          <a:endParaRPr lang="es-MX"/>
        </a:p>
      </dgm:t>
    </dgm:pt>
    <dgm:pt modelId="{E9F9149D-BE3D-4D8F-9773-C9987265A920}" type="sibTrans" cxnId="{52C24AC9-8795-41A4-B5C3-60199E94EB7F}">
      <dgm:prSet/>
      <dgm:spPr/>
      <dgm:t>
        <a:bodyPr/>
        <a:lstStyle/>
        <a:p>
          <a:endParaRPr lang="es-MX"/>
        </a:p>
      </dgm:t>
    </dgm:pt>
    <dgm:pt modelId="{16B73060-8165-4908-A877-DAE5982F1F09}">
      <dgm:prSet custT="1"/>
      <dgm:spPr/>
      <dgm:t>
        <a:bodyPr/>
        <a:lstStyle/>
        <a:p>
          <a:r>
            <a:rPr lang="es-MX" sz="1600" b="1" dirty="0" smtClean="0">
              <a:solidFill>
                <a:schemeClr val="bg1"/>
              </a:solidFill>
            </a:rPr>
            <a:t>Diseña situaciones didácticas significativas de acuerdo a la organización curricular y los enfoques pedagógicos del plan y los programas educativos vigentes.</a:t>
          </a:r>
          <a:endParaRPr lang="es-MX" sz="1600" b="1" dirty="0">
            <a:solidFill>
              <a:schemeClr val="bg1"/>
            </a:solidFill>
          </a:endParaRPr>
        </a:p>
      </dgm:t>
    </dgm:pt>
    <dgm:pt modelId="{539E93CB-80D5-430B-AC2D-C80EB1482F92}" type="parTrans" cxnId="{5839FC81-DBF6-464A-9031-CFBD64B03480}">
      <dgm:prSet/>
      <dgm:spPr/>
      <dgm:t>
        <a:bodyPr/>
        <a:lstStyle/>
        <a:p>
          <a:endParaRPr lang="es-MX"/>
        </a:p>
      </dgm:t>
    </dgm:pt>
    <dgm:pt modelId="{52504FCE-41E8-41BC-B3B8-7C00A251CB89}" type="sibTrans" cxnId="{5839FC81-DBF6-464A-9031-CFBD64B03480}">
      <dgm:prSet/>
      <dgm:spPr/>
      <dgm:t>
        <a:bodyPr/>
        <a:lstStyle/>
        <a:p>
          <a:endParaRPr lang="es-MX"/>
        </a:p>
      </dgm:t>
    </dgm:pt>
    <dgm:pt modelId="{A0B290A5-7D81-4DB0-9AB9-C37200B5F966}">
      <dgm:prSet custT="1"/>
      <dgm:spPr/>
      <dgm:t>
        <a:bodyPr/>
        <a:lstStyle/>
        <a:p>
          <a:r>
            <a:rPr lang="es-MX" sz="1600" b="1" dirty="0" smtClean="0">
              <a:solidFill>
                <a:schemeClr val="bg1"/>
              </a:solidFill>
            </a:rPr>
            <a:t>Elabora proyectos que articulan diversos campos disciplinares para desarrollar un conocimiento integrado en los alumnos</a:t>
          </a:r>
          <a:endParaRPr lang="es-MX" sz="1600" b="1" dirty="0">
            <a:solidFill>
              <a:schemeClr val="bg1"/>
            </a:solidFill>
          </a:endParaRPr>
        </a:p>
      </dgm:t>
    </dgm:pt>
    <dgm:pt modelId="{1406E3E4-137D-458E-B03E-2B1BCF1D85C4}" type="parTrans" cxnId="{1827E549-5319-4F7D-A43C-34C459E68887}">
      <dgm:prSet/>
      <dgm:spPr/>
      <dgm:t>
        <a:bodyPr/>
        <a:lstStyle/>
        <a:p>
          <a:endParaRPr lang="es-MX"/>
        </a:p>
      </dgm:t>
    </dgm:pt>
    <dgm:pt modelId="{E21D7649-063E-4AA4-B016-D1EC25AB0484}" type="sibTrans" cxnId="{1827E549-5319-4F7D-A43C-34C459E68887}">
      <dgm:prSet/>
      <dgm:spPr/>
      <dgm:t>
        <a:bodyPr/>
        <a:lstStyle/>
        <a:p>
          <a:endParaRPr lang="es-MX"/>
        </a:p>
      </dgm:t>
    </dgm:pt>
    <dgm:pt modelId="{08D391B4-D55D-42C6-B5DE-B77D4AE12111}" type="pres">
      <dgm:prSet presAssocID="{16A5446A-B86E-4F43-8941-B67373D2FD4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91E2F3F-B139-43EF-8C37-A4B30F5A1539}" type="pres">
      <dgm:prSet presAssocID="{A0B290A5-7D81-4DB0-9AB9-C37200B5F966}" presName="gear1" presStyleLbl="node1" presStyleIdx="0" presStyleCnt="3" custLinFactNeighborX="16667" custLinFactNeighborY="-11888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D7749F-F0A1-492C-BF43-B4264AA6A32E}" type="pres">
      <dgm:prSet presAssocID="{A0B290A5-7D81-4DB0-9AB9-C37200B5F966}" presName="gear1srcNode" presStyleLbl="node1" presStyleIdx="0" presStyleCnt="3"/>
      <dgm:spPr/>
      <dgm:t>
        <a:bodyPr/>
        <a:lstStyle/>
        <a:p>
          <a:endParaRPr lang="es-MX"/>
        </a:p>
      </dgm:t>
    </dgm:pt>
    <dgm:pt modelId="{43FAD573-FE83-4776-B2AF-1206FFADAC5D}" type="pres">
      <dgm:prSet presAssocID="{A0B290A5-7D81-4DB0-9AB9-C37200B5F966}" presName="gear1dstNode" presStyleLbl="node1" presStyleIdx="0" presStyleCnt="3"/>
      <dgm:spPr/>
      <dgm:t>
        <a:bodyPr/>
        <a:lstStyle/>
        <a:p>
          <a:endParaRPr lang="es-MX"/>
        </a:p>
      </dgm:t>
    </dgm:pt>
    <dgm:pt modelId="{5A69DD7A-DA1F-40B0-A986-4BFD219C4047}" type="pres">
      <dgm:prSet presAssocID="{16B73060-8165-4908-A877-DAE5982F1F09}" presName="gear2" presStyleLbl="node1" presStyleIdx="1" presStyleCnt="3" custAng="0" custScaleX="181026" custScaleY="195128" custLinFactNeighborX="-26442" custLinFactNeighborY="-1000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74E582-0715-404F-AEFC-8A8C3F2852B1}" type="pres">
      <dgm:prSet presAssocID="{16B73060-8165-4908-A877-DAE5982F1F09}" presName="gear2srcNode" presStyleLbl="node1" presStyleIdx="1" presStyleCnt="3"/>
      <dgm:spPr/>
      <dgm:t>
        <a:bodyPr/>
        <a:lstStyle/>
        <a:p>
          <a:endParaRPr lang="es-MX"/>
        </a:p>
      </dgm:t>
    </dgm:pt>
    <dgm:pt modelId="{C9036D5E-DCBA-42E4-9666-B3B0A579AEBC}" type="pres">
      <dgm:prSet presAssocID="{16B73060-8165-4908-A877-DAE5982F1F09}" presName="gear2dstNode" presStyleLbl="node1" presStyleIdx="1" presStyleCnt="3"/>
      <dgm:spPr/>
      <dgm:t>
        <a:bodyPr/>
        <a:lstStyle/>
        <a:p>
          <a:endParaRPr lang="es-MX"/>
        </a:p>
      </dgm:t>
    </dgm:pt>
    <dgm:pt modelId="{1F1C4C00-4FFE-4D69-886F-7072B7F115D6}" type="pres">
      <dgm:prSet presAssocID="{52C4BAEE-FC3B-4A5F-8578-49F0AF704B58}" presName="gear3" presStyleLbl="node1" presStyleIdx="2" presStyleCnt="3" custScaleX="134621" custScaleY="135947" custLinFactNeighborX="43209" custLinFactNeighborY="843"/>
      <dgm:spPr/>
      <dgm:t>
        <a:bodyPr/>
        <a:lstStyle/>
        <a:p>
          <a:endParaRPr lang="es-MX"/>
        </a:p>
      </dgm:t>
    </dgm:pt>
    <dgm:pt modelId="{70CD40E8-99FD-44B1-BC6E-185FB6624946}" type="pres">
      <dgm:prSet presAssocID="{52C4BAEE-FC3B-4A5F-8578-49F0AF704B5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4F92C8-DC6F-445E-A436-D5051E7246F5}" type="pres">
      <dgm:prSet presAssocID="{52C4BAEE-FC3B-4A5F-8578-49F0AF704B58}" presName="gear3srcNode" presStyleLbl="node1" presStyleIdx="2" presStyleCnt="3"/>
      <dgm:spPr/>
      <dgm:t>
        <a:bodyPr/>
        <a:lstStyle/>
        <a:p>
          <a:endParaRPr lang="es-MX"/>
        </a:p>
      </dgm:t>
    </dgm:pt>
    <dgm:pt modelId="{340CAB45-5EA6-4775-9B8A-AA94AB59A245}" type="pres">
      <dgm:prSet presAssocID="{52C4BAEE-FC3B-4A5F-8578-49F0AF704B58}" presName="gear3dstNode" presStyleLbl="node1" presStyleIdx="2" presStyleCnt="3"/>
      <dgm:spPr/>
      <dgm:t>
        <a:bodyPr/>
        <a:lstStyle/>
        <a:p>
          <a:endParaRPr lang="es-MX"/>
        </a:p>
      </dgm:t>
    </dgm:pt>
    <dgm:pt modelId="{EE1752B1-9EAC-4083-8CB6-961F6EEB3166}" type="pres">
      <dgm:prSet presAssocID="{E21D7649-063E-4AA4-B016-D1EC25AB0484}" presName="connector1" presStyleLbl="sibTrans2D1" presStyleIdx="0" presStyleCnt="3" custLinFactNeighborX="11341" custLinFactNeighborY="-6251"/>
      <dgm:spPr/>
      <dgm:t>
        <a:bodyPr/>
        <a:lstStyle/>
        <a:p>
          <a:endParaRPr lang="es-MX"/>
        </a:p>
      </dgm:t>
    </dgm:pt>
    <dgm:pt modelId="{BCBD6E86-1CA9-4989-9152-1780C1471C0F}" type="pres">
      <dgm:prSet presAssocID="{52504FCE-41E8-41BC-B3B8-7C00A251CB89}" presName="connector2" presStyleLbl="sibTrans2D1" presStyleIdx="1" presStyleCnt="3" custLinFactNeighborX="-13446" custLinFactNeighborY="-47552"/>
      <dgm:spPr/>
      <dgm:t>
        <a:bodyPr/>
        <a:lstStyle/>
        <a:p>
          <a:endParaRPr lang="es-MX"/>
        </a:p>
      </dgm:t>
    </dgm:pt>
    <dgm:pt modelId="{563F6206-1858-4E85-A978-268A47027535}" type="pres">
      <dgm:prSet presAssocID="{E9F9149D-BE3D-4D8F-9773-C9987265A920}" presName="connector3" presStyleLbl="sibTrans2D1" presStyleIdx="2" presStyleCnt="3" custLinFactNeighborX="34186" custLinFactNeighborY="-1522"/>
      <dgm:spPr/>
      <dgm:t>
        <a:bodyPr/>
        <a:lstStyle/>
        <a:p>
          <a:endParaRPr lang="es-MX"/>
        </a:p>
      </dgm:t>
    </dgm:pt>
  </dgm:ptLst>
  <dgm:cxnLst>
    <dgm:cxn modelId="{1827E549-5319-4F7D-A43C-34C459E68887}" srcId="{16A5446A-B86E-4F43-8941-B67373D2FD42}" destId="{A0B290A5-7D81-4DB0-9AB9-C37200B5F966}" srcOrd="0" destOrd="0" parTransId="{1406E3E4-137D-458E-B03E-2B1BCF1D85C4}" sibTransId="{E21D7649-063E-4AA4-B016-D1EC25AB0484}"/>
    <dgm:cxn modelId="{52C24AC9-8795-41A4-B5C3-60199E94EB7F}" srcId="{16A5446A-B86E-4F43-8941-B67373D2FD42}" destId="{52C4BAEE-FC3B-4A5F-8578-49F0AF704B58}" srcOrd="2" destOrd="0" parTransId="{5CFB8FCA-6E17-4692-94D3-DF7462EC62A2}" sibTransId="{E9F9149D-BE3D-4D8F-9773-C9987265A920}"/>
    <dgm:cxn modelId="{BA127BC3-0897-4BF2-A813-065DDF2A2E39}" type="presOf" srcId="{52C4BAEE-FC3B-4A5F-8578-49F0AF704B58}" destId="{70CD40E8-99FD-44B1-BC6E-185FB6624946}" srcOrd="1" destOrd="0" presId="urn:microsoft.com/office/officeart/2005/8/layout/gear1"/>
    <dgm:cxn modelId="{46AA17C6-B0F2-4063-9876-BC32CE15B6DE}" type="presOf" srcId="{16B73060-8165-4908-A877-DAE5982F1F09}" destId="{C9036D5E-DCBA-42E4-9666-B3B0A579AEBC}" srcOrd="2" destOrd="0" presId="urn:microsoft.com/office/officeart/2005/8/layout/gear1"/>
    <dgm:cxn modelId="{2253C44D-7474-45FE-B49C-CE04DD179349}" srcId="{16A5446A-B86E-4F43-8941-B67373D2FD42}" destId="{8E23FE26-4073-488A-B7F0-4F6EFFAE07EC}" srcOrd="3" destOrd="0" parTransId="{DA6D3502-F7A0-4E2C-B675-9B02F0832D5F}" sibTransId="{EE931885-3F9A-403C-A443-040C65AB45B9}"/>
    <dgm:cxn modelId="{6EFD9E26-8A76-4226-9A14-1B27B8E4EB2F}" type="presOf" srcId="{16B73060-8165-4908-A877-DAE5982F1F09}" destId="{5A69DD7A-DA1F-40B0-A986-4BFD219C4047}" srcOrd="0" destOrd="0" presId="urn:microsoft.com/office/officeart/2005/8/layout/gear1"/>
    <dgm:cxn modelId="{312EE539-BB05-4DA1-A952-06CDCCDECB1B}" type="presOf" srcId="{A0B290A5-7D81-4DB0-9AB9-C37200B5F966}" destId="{43FAD573-FE83-4776-B2AF-1206FFADAC5D}" srcOrd="2" destOrd="0" presId="urn:microsoft.com/office/officeart/2005/8/layout/gear1"/>
    <dgm:cxn modelId="{AB789C2E-B7DC-4191-8355-72DC6F9E1E59}" type="presOf" srcId="{E9F9149D-BE3D-4D8F-9773-C9987265A920}" destId="{563F6206-1858-4E85-A978-268A47027535}" srcOrd="0" destOrd="0" presId="urn:microsoft.com/office/officeart/2005/8/layout/gear1"/>
    <dgm:cxn modelId="{16021A74-3CDF-4969-B252-5BE94DCB8392}" type="presOf" srcId="{52C4BAEE-FC3B-4A5F-8578-49F0AF704B58}" destId="{340CAB45-5EA6-4775-9B8A-AA94AB59A245}" srcOrd="3" destOrd="0" presId="urn:microsoft.com/office/officeart/2005/8/layout/gear1"/>
    <dgm:cxn modelId="{E78A5678-C555-42E2-A915-55FE1AD35B4A}" srcId="{16A5446A-B86E-4F43-8941-B67373D2FD42}" destId="{7E986C8E-8539-4A8F-A879-0303DFB64746}" srcOrd="4" destOrd="0" parTransId="{69655B83-948F-452C-BD9B-1D902D86FC30}" sibTransId="{34E2DB0D-8A1D-4006-9689-E351A3A082DE}"/>
    <dgm:cxn modelId="{947C83B8-59CD-4FFF-8716-1369D578FFED}" type="presOf" srcId="{16B73060-8165-4908-A877-DAE5982F1F09}" destId="{0C74E582-0715-404F-AEFC-8A8C3F2852B1}" srcOrd="1" destOrd="0" presId="urn:microsoft.com/office/officeart/2005/8/layout/gear1"/>
    <dgm:cxn modelId="{D4387B89-AC08-4BA1-807F-EC7524D606EC}" type="presOf" srcId="{16A5446A-B86E-4F43-8941-B67373D2FD42}" destId="{08D391B4-D55D-42C6-B5DE-B77D4AE12111}" srcOrd="0" destOrd="0" presId="urn:microsoft.com/office/officeart/2005/8/layout/gear1"/>
    <dgm:cxn modelId="{2895D5C3-8218-450E-9816-28E805A89733}" type="presOf" srcId="{52504FCE-41E8-41BC-B3B8-7C00A251CB89}" destId="{BCBD6E86-1CA9-4989-9152-1780C1471C0F}" srcOrd="0" destOrd="0" presId="urn:microsoft.com/office/officeart/2005/8/layout/gear1"/>
    <dgm:cxn modelId="{4FCE027F-A0D7-45D8-881B-14A776F9A85A}" type="presOf" srcId="{52C4BAEE-FC3B-4A5F-8578-49F0AF704B58}" destId="{BF4F92C8-DC6F-445E-A436-D5051E7246F5}" srcOrd="2" destOrd="0" presId="urn:microsoft.com/office/officeart/2005/8/layout/gear1"/>
    <dgm:cxn modelId="{6D6A72F6-FD22-438A-A299-01F5D239A35D}" type="presOf" srcId="{A0B290A5-7D81-4DB0-9AB9-C37200B5F966}" destId="{1CD7749F-F0A1-492C-BF43-B4264AA6A32E}" srcOrd="1" destOrd="0" presId="urn:microsoft.com/office/officeart/2005/8/layout/gear1"/>
    <dgm:cxn modelId="{3CEAD973-B868-457C-81D1-8B43D142E8BD}" type="presOf" srcId="{E21D7649-063E-4AA4-B016-D1EC25AB0484}" destId="{EE1752B1-9EAC-4083-8CB6-961F6EEB3166}" srcOrd="0" destOrd="0" presId="urn:microsoft.com/office/officeart/2005/8/layout/gear1"/>
    <dgm:cxn modelId="{C07DD464-354D-476E-AEB9-83DBDE8A0E4C}" type="presOf" srcId="{52C4BAEE-FC3B-4A5F-8578-49F0AF704B58}" destId="{1F1C4C00-4FFE-4D69-886F-7072B7F115D6}" srcOrd="0" destOrd="0" presId="urn:microsoft.com/office/officeart/2005/8/layout/gear1"/>
    <dgm:cxn modelId="{B7FCB9ED-BE80-447F-9155-4ED1020B3A51}" type="presOf" srcId="{A0B290A5-7D81-4DB0-9AB9-C37200B5F966}" destId="{691E2F3F-B139-43EF-8C37-A4B30F5A1539}" srcOrd="0" destOrd="0" presId="urn:microsoft.com/office/officeart/2005/8/layout/gear1"/>
    <dgm:cxn modelId="{5839FC81-DBF6-464A-9031-CFBD64B03480}" srcId="{16A5446A-B86E-4F43-8941-B67373D2FD42}" destId="{16B73060-8165-4908-A877-DAE5982F1F09}" srcOrd="1" destOrd="0" parTransId="{539E93CB-80D5-430B-AC2D-C80EB1482F92}" sibTransId="{52504FCE-41E8-41BC-B3B8-7C00A251CB89}"/>
    <dgm:cxn modelId="{130C3E08-389C-42B2-A32C-9381DC1333E1}" type="presParOf" srcId="{08D391B4-D55D-42C6-B5DE-B77D4AE12111}" destId="{691E2F3F-B139-43EF-8C37-A4B30F5A1539}" srcOrd="0" destOrd="0" presId="urn:microsoft.com/office/officeart/2005/8/layout/gear1"/>
    <dgm:cxn modelId="{9CDFA434-4C1A-440E-ADE1-71F1E422963F}" type="presParOf" srcId="{08D391B4-D55D-42C6-B5DE-B77D4AE12111}" destId="{1CD7749F-F0A1-492C-BF43-B4264AA6A32E}" srcOrd="1" destOrd="0" presId="urn:microsoft.com/office/officeart/2005/8/layout/gear1"/>
    <dgm:cxn modelId="{7B5B1092-FF5D-4D48-A1F7-5833F80A347D}" type="presParOf" srcId="{08D391B4-D55D-42C6-B5DE-B77D4AE12111}" destId="{43FAD573-FE83-4776-B2AF-1206FFADAC5D}" srcOrd="2" destOrd="0" presId="urn:microsoft.com/office/officeart/2005/8/layout/gear1"/>
    <dgm:cxn modelId="{7D8D9927-6E97-4A16-BD11-87D68B487FA5}" type="presParOf" srcId="{08D391B4-D55D-42C6-B5DE-B77D4AE12111}" destId="{5A69DD7A-DA1F-40B0-A986-4BFD219C4047}" srcOrd="3" destOrd="0" presId="urn:microsoft.com/office/officeart/2005/8/layout/gear1"/>
    <dgm:cxn modelId="{70B95757-2620-47FE-8D3E-EEA27E508FFC}" type="presParOf" srcId="{08D391B4-D55D-42C6-B5DE-B77D4AE12111}" destId="{0C74E582-0715-404F-AEFC-8A8C3F2852B1}" srcOrd="4" destOrd="0" presId="urn:microsoft.com/office/officeart/2005/8/layout/gear1"/>
    <dgm:cxn modelId="{00A6C1F6-C035-4205-994E-06B7CB87C04F}" type="presParOf" srcId="{08D391B4-D55D-42C6-B5DE-B77D4AE12111}" destId="{C9036D5E-DCBA-42E4-9666-B3B0A579AEBC}" srcOrd="5" destOrd="0" presId="urn:microsoft.com/office/officeart/2005/8/layout/gear1"/>
    <dgm:cxn modelId="{A39A5730-A25A-43AB-900A-AE1C85C4AC82}" type="presParOf" srcId="{08D391B4-D55D-42C6-B5DE-B77D4AE12111}" destId="{1F1C4C00-4FFE-4D69-886F-7072B7F115D6}" srcOrd="6" destOrd="0" presId="urn:microsoft.com/office/officeart/2005/8/layout/gear1"/>
    <dgm:cxn modelId="{E520EF08-ED0E-48F8-A7D3-2B2D984659B7}" type="presParOf" srcId="{08D391B4-D55D-42C6-B5DE-B77D4AE12111}" destId="{70CD40E8-99FD-44B1-BC6E-185FB6624946}" srcOrd="7" destOrd="0" presId="urn:microsoft.com/office/officeart/2005/8/layout/gear1"/>
    <dgm:cxn modelId="{7E624FE0-044A-40E2-9AC4-9BEE1AED8400}" type="presParOf" srcId="{08D391B4-D55D-42C6-B5DE-B77D4AE12111}" destId="{BF4F92C8-DC6F-445E-A436-D5051E7246F5}" srcOrd="8" destOrd="0" presId="urn:microsoft.com/office/officeart/2005/8/layout/gear1"/>
    <dgm:cxn modelId="{DE569694-8ACA-4A88-8C58-110C04EA27DD}" type="presParOf" srcId="{08D391B4-D55D-42C6-B5DE-B77D4AE12111}" destId="{340CAB45-5EA6-4775-9B8A-AA94AB59A245}" srcOrd="9" destOrd="0" presId="urn:microsoft.com/office/officeart/2005/8/layout/gear1"/>
    <dgm:cxn modelId="{2425BC19-C5CA-4AA3-85C0-D4017B5B8489}" type="presParOf" srcId="{08D391B4-D55D-42C6-B5DE-B77D4AE12111}" destId="{EE1752B1-9EAC-4083-8CB6-961F6EEB3166}" srcOrd="10" destOrd="0" presId="urn:microsoft.com/office/officeart/2005/8/layout/gear1"/>
    <dgm:cxn modelId="{589646EF-7AA0-4F87-86BE-1EA090980DED}" type="presParOf" srcId="{08D391B4-D55D-42C6-B5DE-B77D4AE12111}" destId="{BCBD6E86-1CA9-4989-9152-1780C1471C0F}" srcOrd="11" destOrd="0" presId="urn:microsoft.com/office/officeart/2005/8/layout/gear1"/>
    <dgm:cxn modelId="{AF9AA18C-7AF2-4D6E-A890-20AB34271214}" type="presParOf" srcId="{08D391B4-D55D-42C6-B5DE-B77D4AE12111}" destId="{563F6206-1858-4E85-A978-268A4702753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6EC30C-B449-4684-A537-F696BF77ED1D}" type="doc">
      <dgm:prSet loTypeId="urn:microsoft.com/office/officeart/2005/8/layout/vList6" loCatId="process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0CEA9BCD-12A5-497E-928A-6524328FE99D}">
      <dgm:prSet/>
      <dgm:spPr/>
      <dgm:t>
        <a:bodyPr/>
        <a:lstStyle/>
        <a:p>
          <a:r>
            <a:rPr lang="es-MX" b="1" dirty="0" smtClean="0"/>
            <a:t>Unidad de aprendizaje I. La planeación: un proyecto de trabajo docente.</a:t>
          </a:r>
        </a:p>
      </dgm:t>
    </dgm:pt>
    <dgm:pt modelId="{112CEEF5-9975-4AF2-82B7-16C408300061}" type="sibTrans" cxnId="{4AFF703F-781C-42F8-ACF3-246427D735D1}">
      <dgm:prSet/>
      <dgm:spPr/>
      <dgm:t>
        <a:bodyPr/>
        <a:lstStyle/>
        <a:p>
          <a:endParaRPr lang="es-MX"/>
        </a:p>
      </dgm:t>
    </dgm:pt>
    <dgm:pt modelId="{C72CFB63-3A69-4A18-AEDB-98051EFCF77C}" type="parTrans" cxnId="{4AFF703F-781C-42F8-ACF3-246427D735D1}">
      <dgm:prSet/>
      <dgm:spPr/>
      <dgm:t>
        <a:bodyPr/>
        <a:lstStyle/>
        <a:p>
          <a:endParaRPr lang="es-MX"/>
        </a:p>
      </dgm:t>
    </dgm:pt>
    <dgm:pt modelId="{B45F57EF-59AB-4CB8-B79C-F87F52E6F665}">
      <dgm:prSet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es-MX" sz="2000" b="1" dirty="0" smtClean="0"/>
            <a:t>Familia de saberes:</a:t>
          </a:r>
          <a:endParaRPr lang="es-MX" sz="2000" b="1" dirty="0"/>
        </a:p>
      </dgm:t>
    </dgm:pt>
    <dgm:pt modelId="{7D715AB8-63C2-4EDE-9B76-C8E47A802787}" type="parTrans" cxnId="{2C4A2413-DB7A-4E3F-8B4D-E6DBD09B7D3A}">
      <dgm:prSet/>
      <dgm:spPr/>
      <dgm:t>
        <a:bodyPr/>
        <a:lstStyle/>
        <a:p>
          <a:endParaRPr lang="es-MX"/>
        </a:p>
      </dgm:t>
    </dgm:pt>
    <dgm:pt modelId="{F2B172CF-95BA-4F59-A39B-FE84E386BAF0}" type="sibTrans" cxnId="{2C4A2413-DB7A-4E3F-8B4D-E6DBD09B7D3A}">
      <dgm:prSet/>
      <dgm:spPr/>
      <dgm:t>
        <a:bodyPr/>
        <a:lstStyle/>
        <a:p>
          <a:endParaRPr lang="es-MX"/>
        </a:p>
      </dgm:t>
    </dgm:pt>
    <dgm:pt modelId="{8AB1F21A-B564-46D6-8365-D9FEBE954917}">
      <dgm:prSet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es-MX" sz="2000" b="1" dirty="0" smtClean="0"/>
            <a:t> Planeación de acuerdo con la propuesta curricular de educación básica.</a:t>
          </a:r>
          <a:endParaRPr lang="es-MX" sz="2000" b="1" dirty="0"/>
        </a:p>
      </dgm:t>
    </dgm:pt>
    <dgm:pt modelId="{5AAC04CD-ABEA-465E-B000-BEEA293D6418}" type="parTrans" cxnId="{E52E4DE0-8405-4BB0-BF5D-F514DB94C816}">
      <dgm:prSet/>
      <dgm:spPr/>
      <dgm:t>
        <a:bodyPr/>
        <a:lstStyle/>
        <a:p>
          <a:endParaRPr lang="es-MX"/>
        </a:p>
      </dgm:t>
    </dgm:pt>
    <dgm:pt modelId="{5D033952-FBD1-4DD4-B755-3D3921F01A3D}" type="sibTrans" cxnId="{E52E4DE0-8405-4BB0-BF5D-F514DB94C816}">
      <dgm:prSet/>
      <dgm:spPr/>
      <dgm:t>
        <a:bodyPr/>
        <a:lstStyle/>
        <a:p>
          <a:endParaRPr lang="es-MX"/>
        </a:p>
      </dgm:t>
    </dgm:pt>
    <dgm:pt modelId="{AE33CA57-66B1-4641-BD7B-A2E102DD3AE9}">
      <dgm:prSet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es-MX" sz="2000" b="1" dirty="0" smtClean="0"/>
            <a:t> Factores que inciden, características y elementos que conforman un proyecto de trabajo docente</a:t>
          </a:r>
          <a:endParaRPr lang="es-MX" sz="2000" b="1" dirty="0"/>
        </a:p>
      </dgm:t>
    </dgm:pt>
    <dgm:pt modelId="{7E77D2EA-8B12-4650-806E-80EFA4521A4D}" type="sibTrans" cxnId="{5B8825B6-9299-4A8B-A63C-3823FF98EAA8}">
      <dgm:prSet/>
      <dgm:spPr/>
      <dgm:t>
        <a:bodyPr/>
        <a:lstStyle/>
        <a:p>
          <a:endParaRPr lang="es-MX"/>
        </a:p>
      </dgm:t>
    </dgm:pt>
    <dgm:pt modelId="{03180904-D4E0-4150-AF6B-C98343203F92}" type="parTrans" cxnId="{5B8825B6-9299-4A8B-A63C-3823FF98EAA8}">
      <dgm:prSet/>
      <dgm:spPr/>
      <dgm:t>
        <a:bodyPr/>
        <a:lstStyle/>
        <a:p>
          <a:endParaRPr lang="es-MX"/>
        </a:p>
      </dgm:t>
    </dgm:pt>
    <dgm:pt modelId="{78C940BA-AEA8-44EF-A18B-1F9820D3F5F9}">
      <dgm:prSet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es-MX" sz="1800" b="1" dirty="0" smtClean="0"/>
            <a:t> Rasgos que caracterizan el grupo escolar: los procesos de desarrollo en los alumnos.</a:t>
          </a:r>
          <a:endParaRPr lang="es-MX" sz="1800" b="1" dirty="0"/>
        </a:p>
      </dgm:t>
    </dgm:pt>
    <dgm:pt modelId="{5F16C3F4-E983-46ED-AF1F-93D5D3738F38}" type="sibTrans" cxnId="{C378E85F-1354-42F9-B2CE-76DCE42B55AF}">
      <dgm:prSet/>
      <dgm:spPr/>
      <dgm:t>
        <a:bodyPr/>
        <a:lstStyle/>
        <a:p>
          <a:endParaRPr lang="es-MX"/>
        </a:p>
      </dgm:t>
    </dgm:pt>
    <dgm:pt modelId="{D5D25F92-1713-4776-AB4A-AAC10052FE52}" type="parTrans" cxnId="{C378E85F-1354-42F9-B2CE-76DCE42B55AF}">
      <dgm:prSet/>
      <dgm:spPr/>
      <dgm:t>
        <a:bodyPr/>
        <a:lstStyle/>
        <a:p>
          <a:endParaRPr lang="es-MX"/>
        </a:p>
      </dgm:t>
    </dgm:pt>
    <dgm:pt modelId="{AC315F93-7927-4FDF-841B-2371E1EB31CF}" type="pres">
      <dgm:prSet presAssocID="{086EC30C-B449-4684-A537-F696BF77ED1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3E9E868-4C7C-4AC7-A9D8-2C347CCA39D8}" type="pres">
      <dgm:prSet presAssocID="{0CEA9BCD-12A5-497E-928A-6524328FE99D}" presName="linNode" presStyleCnt="0"/>
      <dgm:spPr/>
    </dgm:pt>
    <dgm:pt modelId="{E1342451-BEED-45E7-AE20-BF63F89011F1}" type="pres">
      <dgm:prSet presAssocID="{0CEA9BCD-12A5-497E-928A-6524328FE99D}" presName="parentShp" presStyleLbl="node1" presStyleIdx="0" presStyleCnt="1" custLinFactNeighborY="4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3DD4EF-A97F-41FE-8712-485A4C99F00E}" type="pres">
      <dgm:prSet presAssocID="{0CEA9BCD-12A5-497E-928A-6524328FE99D}" presName="childShp" presStyleLbl="bgAccFollowNode1" presStyleIdx="0" presStyleCnt="1" custLinFactNeighborX="1397" custLinFactNeighborY="392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FF703F-781C-42F8-ACF3-246427D735D1}" srcId="{086EC30C-B449-4684-A537-F696BF77ED1D}" destId="{0CEA9BCD-12A5-497E-928A-6524328FE99D}" srcOrd="0" destOrd="0" parTransId="{C72CFB63-3A69-4A18-AEDB-98051EFCF77C}" sibTransId="{112CEEF5-9975-4AF2-82B7-16C408300061}"/>
    <dgm:cxn modelId="{8443303C-631A-4B69-B712-FA4BA3B21AC9}" type="presOf" srcId="{78C940BA-AEA8-44EF-A18B-1F9820D3F5F9}" destId="{9C3DD4EF-A97F-41FE-8712-485A4C99F00E}" srcOrd="0" destOrd="3" presId="urn:microsoft.com/office/officeart/2005/8/layout/vList6"/>
    <dgm:cxn modelId="{16110515-1E8F-4F77-9D6D-BD9E584759DF}" type="presOf" srcId="{B45F57EF-59AB-4CB8-B79C-F87F52E6F665}" destId="{9C3DD4EF-A97F-41FE-8712-485A4C99F00E}" srcOrd="0" destOrd="0" presId="urn:microsoft.com/office/officeart/2005/8/layout/vList6"/>
    <dgm:cxn modelId="{2C4A2413-DB7A-4E3F-8B4D-E6DBD09B7D3A}" srcId="{0CEA9BCD-12A5-497E-928A-6524328FE99D}" destId="{B45F57EF-59AB-4CB8-B79C-F87F52E6F665}" srcOrd="0" destOrd="0" parTransId="{7D715AB8-63C2-4EDE-9B76-C8E47A802787}" sibTransId="{F2B172CF-95BA-4F59-A39B-FE84E386BAF0}"/>
    <dgm:cxn modelId="{C378E85F-1354-42F9-B2CE-76DCE42B55AF}" srcId="{0CEA9BCD-12A5-497E-928A-6524328FE99D}" destId="{78C940BA-AEA8-44EF-A18B-1F9820D3F5F9}" srcOrd="3" destOrd="0" parTransId="{D5D25F92-1713-4776-AB4A-AAC10052FE52}" sibTransId="{5F16C3F4-E983-46ED-AF1F-93D5D3738F38}"/>
    <dgm:cxn modelId="{34B0CC85-BCA3-4E0F-BC1D-EB1F91B38577}" type="presOf" srcId="{AE33CA57-66B1-4641-BD7B-A2E102DD3AE9}" destId="{9C3DD4EF-A97F-41FE-8712-485A4C99F00E}" srcOrd="0" destOrd="2" presId="urn:microsoft.com/office/officeart/2005/8/layout/vList6"/>
    <dgm:cxn modelId="{71121518-5B46-41C1-9E9B-1DC3D7675F2D}" type="presOf" srcId="{0CEA9BCD-12A5-497E-928A-6524328FE99D}" destId="{E1342451-BEED-45E7-AE20-BF63F89011F1}" srcOrd="0" destOrd="0" presId="urn:microsoft.com/office/officeart/2005/8/layout/vList6"/>
    <dgm:cxn modelId="{EFED970E-1B00-4F62-8927-7A73B15C6F06}" type="presOf" srcId="{8AB1F21A-B564-46D6-8365-D9FEBE954917}" destId="{9C3DD4EF-A97F-41FE-8712-485A4C99F00E}" srcOrd="0" destOrd="1" presId="urn:microsoft.com/office/officeart/2005/8/layout/vList6"/>
    <dgm:cxn modelId="{E52E4DE0-8405-4BB0-BF5D-F514DB94C816}" srcId="{0CEA9BCD-12A5-497E-928A-6524328FE99D}" destId="{8AB1F21A-B564-46D6-8365-D9FEBE954917}" srcOrd="1" destOrd="0" parTransId="{5AAC04CD-ABEA-465E-B000-BEEA293D6418}" sibTransId="{5D033952-FBD1-4DD4-B755-3D3921F01A3D}"/>
    <dgm:cxn modelId="{B013D59E-4829-4BD3-9A49-580161C99B8C}" type="presOf" srcId="{086EC30C-B449-4684-A537-F696BF77ED1D}" destId="{AC315F93-7927-4FDF-841B-2371E1EB31CF}" srcOrd="0" destOrd="0" presId="urn:microsoft.com/office/officeart/2005/8/layout/vList6"/>
    <dgm:cxn modelId="{5B8825B6-9299-4A8B-A63C-3823FF98EAA8}" srcId="{0CEA9BCD-12A5-497E-928A-6524328FE99D}" destId="{AE33CA57-66B1-4641-BD7B-A2E102DD3AE9}" srcOrd="2" destOrd="0" parTransId="{03180904-D4E0-4150-AF6B-C98343203F92}" sibTransId="{7E77D2EA-8B12-4650-806E-80EFA4521A4D}"/>
    <dgm:cxn modelId="{0192D7CF-1E17-428F-AD48-576B3D1A8F84}" type="presParOf" srcId="{AC315F93-7927-4FDF-841B-2371E1EB31CF}" destId="{03E9E868-4C7C-4AC7-A9D8-2C347CCA39D8}" srcOrd="0" destOrd="0" presId="urn:microsoft.com/office/officeart/2005/8/layout/vList6"/>
    <dgm:cxn modelId="{192DF4CF-BA7C-4481-B408-B79F4D4062E5}" type="presParOf" srcId="{03E9E868-4C7C-4AC7-A9D8-2C347CCA39D8}" destId="{E1342451-BEED-45E7-AE20-BF63F89011F1}" srcOrd="0" destOrd="0" presId="urn:microsoft.com/office/officeart/2005/8/layout/vList6"/>
    <dgm:cxn modelId="{653CD3D4-F32D-4A30-AC01-047C18951489}" type="presParOf" srcId="{03E9E868-4C7C-4AC7-A9D8-2C347CCA39D8}" destId="{9C3DD4EF-A97F-41FE-8712-485A4C99F00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23C028-7CD1-4B07-94C2-71CCD4BD1D8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C7DB37D-DB9A-4EC4-AA87-6BFA05393740}">
      <dgm:prSet/>
      <dgm:spPr/>
      <dgm:t>
        <a:bodyPr/>
        <a:lstStyle/>
        <a:p>
          <a:r>
            <a:rPr lang="es-MX" b="1" dirty="0"/>
            <a:t>Unidad de aprendizaje II. Factores y elementos que inciden en la planeación docente</a:t>
          </a:r>
        </a:p>
      </dgm:t>
    </dgm:pt>
    <dgm:pt modelId="{A25E550D-265B-46FC-91C0-E110A2F42BD3}" type="parTrans" cxnId="{1A23491C-B8A7-47D8-B066-28FA6BCDB554}">
      <dgm:prSet/>
      <dgm:spPr/>
      <dgm:t>
        <a:bodyPr/>
        <a:lstStyle/>
        <a:p>
          <a:endParaRPr lang="es-MX"/>
        </a:p>
      </dgm:t>
    </dgm:pt>
    <dgm:pt modelId="{147CCDE9-5E0F-4F21-B517-62D9803D37E9}" type="sibTrans" cxnId="{1A23491C-B8A7-47D8-B066-28FA6BCDB554}">
      <dgm:prSet/>
      <dgm:spPr/>
      <dgm:t>
        <a:bodyPr/>
        <a:lstStyle/>
        <a:p>
          <a:endParaRPr lang="es-MX"/>
        </a:p>
      </dgm:t>
    </dgm:pt>
    <dgm:pt modelId="{C3034AC9-5813-465F-9CDB-6E2D31AE6D84}">
      <dgm:prSet custT="1"/>
      <dgm:spPr>
        <a:solidFill>
          <a:schemeClr val="accent1">
            <a:lumMod val="50000"/>
            <a:alpha val="90000"/>
          </a:schemeClr>
        </a:solidFill>
      </dgm:spPr>
      <dgm:t>
        <a:bodyPr/>
        <a:lstStyle/>
        <a:p>
          <a:r>
            <a:rPr lang="es-MX" sz="1800" b="1" dirty="0" smtClean="0"/>
            <a:t>Familia de saberes:</a:t>
          </a:r>
          <a:endParaRPr lang="es-MX" sz="1800" b="1" dirty="0"/>
        </a:p>
      </dgm:t>
    </dgm:pt>
    <dgm:pt modelId="{D6946143-EA73-4BF4-905D-5DCF6C063DE6}" type="parTrans" cxnId="{0E485763-85BB-4EE8-8CA4-9BF543BDA846}">
      <dgm:prSet/>
      <dgm:spPr/>
      <dgm:t>
        <a:bodyPr/>
        <a:lstStyle/>
        <a:p>
          <a:endParaRPr lang="es-MX"/>
        </a:p>
      </dgm:t>
    </dgm:pt>
    <dgm:pt modelId="{173F87E3-66F6-4902-BD13-F640D0FB9569}" type="sibTrans" cxnId="{0E485763-85BB-4EE8-8CA4-9BF543BDA846}">
      <dgm:prSet/>
      <dgm:spPr/>
      <dgm:t>
        <a:bodyPr/>
        <a:lstStyle/>
        <a:p>
          <a:endParaRPr lang="es-MX"/>
        </a:p>
      </dgm:t>
    </dgm:pt>
    <dgm:pt modelId="{16C96A71-3B28-4A4E-96BC-3B44F04AD4F6}">
      <dgm:prSet custT="1"/>
      <dgm:spPr>
        <a:solidFill>
          <a:schemeClr val="accent1">
            <a:lumMod val="50000"/>
            <a:alpha val="90000"/>
          </a:schemeClr>
        </a:solidFill>
      </dgm:spPr>
      <dgm:t>
        <a:bodyPr/>
        <a:lstStyle/>
        <a:p>
          <a:r>
            <a:rPr lang="es-MX" sz="1800" b="1" dirty="0" smtClean="0"/>
            <a:t>o Factores para construir y direccionar un proyecto de plan de clase (flexibilidad, adecuación curricular,</a:t>
          </a:r>
          <a:endParaRPr lang="es-MX" sz="1800" b="1" dirty="0"/>
        </a:p>
      </dgm:t>
    </dgm:pt>
    <dgm:pt modelId="{40D4151D-FC29-4248-B78F-00D975BE0948}" type="parTrans" cxnId="{368BA0DC-3275-4B7B-B980-3640BF2465C1}">
      <dgm:prSet/>
      <dgm:spPr/>
      <dgm:t>
        <a:bodyPr/>
        <a:lstStyle/>
        <a:p>
          <a:endParaRPr lang="es-MX"/>
        </a:p>
      </dgm:t>
    </dgm:pt>
    <dgm:pt modelId="{78998604-711F-4360-A05A-B83B55A427F8}" type="sibTrans" cxnId="{368BA0DC-3275-4B7B-B980-3640BF2465C1}">
      <dgm:prSet/>
      <dgm:spPr/>
      <dgm:t>
        <a:bodyPr/>
        <a:lstStyle/>
        <a:p>
          <a:endParaRPr lang="es-MX"/>
        </a:p>
      </dgm:t>
    </dgm:pt>
    <dgm:pt modelId="{249A01AD-5DC1-49FF-9A83-2D20D1F783EC}">
      <dgm:prSet custT="1"/>
      <dgm:spPr>
        <a:solidFill>
          <a:schemeClr val="accent1">
            <a:lumMod val="50000"/>
            <a:alpha val="90000"/>
          </a:schemeClr>
        </a:solidFill>
      </dgm:spPr>
      <dgm:t>
        <a:bodyPr/>
        <a:lstStyle/>
        <a:p>
          <a:r>
            <a:rPr lang="es-MX" sz="1800" b="1" dirty="0" smtClean="0"/>
            <a:t>características del grupo y del entorno escolar)</a:t>
          </a:r>
          <a:endParaRPr lang="es-MX" sz="1800" b="1" dirty="0"/>
        </a:p>
      </dgm:t>
    </dgm:pt>
    <dgm:pt modelId="{8A6B6537-DD67-4850-9534-9053C6A83A83}" type="parTrans" cxnId="{2ED40269-8E2F-4C43-8284-97CC2D7E2844}">
      <dgm:prSet/>
      <dgm:spPr/>
      <dgm:t>
        <a:bodyPr/>
        <a:lstStyle/>
        <a:p>
          <a:endParaRPr lang="es-MX"/>
        </a:p>
      </dgm:t>
    </dgm:pt>
    <dgm:pt modelId="{F9DB69E9-5A56-426A-8BEB-C5D6ECA480CC}" type="sibTrans" cxnId="{2ED40269-8E2F-4C43-8284-97CC2D7E2844}">
      <dgm:prSet/>
      <dgm:spPr/>
      <dgm:t>
        <a:bodyPr/>
        <a:lstStyle/>
        <a:p>
          <a:endParaRPr lang="es-MX"/>
        </a:p>
      </dgm:t>
    </dgm:pt>
    <dgm:pt modelId="{B9893B44-74BC-49F2-8CE9-94DF03F7944A}">
      <dgm:prSet custT="1"/>
      <dgm:spPr>
        <a:solidFill>
          <a:schemeClr val="accent1">
            <a:lumMod val="50000"/>
            <a:alpha val="90000"/>
          </a:schemeClr>
        </a:solidFill>
      </dgm:spPr>
      <dgm:t>
        <a:bodyPr/>
        <a:lstStyle/>
        <a:p>
          <a:r>
            <a:rPr lang="es-MX" sz="1800" b="1" dirty="0" smtClean="0"/>
            <a:t>o Elementos de un proyecto de plan de clase y su intencionalidad</a:t>
          </a:r>
          <a:endParaRPr lang="es-MX" sz="1800" b="1" dirty="0"/>
        </a:p>
      </dgm:t>
    </dgm:pt>
    <dgm:pt modelId="{73B9C86A-7768-41E1-944C-0B089D97C083}" type="parTrans" cxnId="{D1E315A1-9E33-4747-8699-D9EFA9F26744}">
      <dgm:prSet/>
      <dgm:spPr/>
      <dgm:t>
        <a:bodyPr/>
        <a:lstStyle/>
        <a:p>
          <a:endParaRPr lang="es-MX"/>
        </a:p>
      </dgm:t>
    </dgm:pt>
    <dgm:pt modelId="{9C8D4D75-4543-42CC-B3A2-7CADBE29FAC7}" type="sibTrans" cxnId="{D1E315A1-9E33-4747-8699-D9EFA9F26744}">
      <dgm:prSet/>
      <dgm:spPr/>
      <dgm:t>
        <a:bodyPr/>
        <a:lstStyle/>
        <a:p>
          <a:endParaRPr lang="es-MX"/>
        </a:p>
      </dgm:t>
    </dgm:pt>
    <dgm:pt modelId="{DA995DBE-1B50-414C-AA42-78B5B39E6188}">
      <dgm:prSet custT="1"/>
      <dgm:spPr>
        <a:solidFill>
          <a:schemeClr val="accent1">
            <a:lumMod val="50000"/>
            <a:alpha val="90000"/>
          </a:schemeClr>
        </a:solidFill>
      </dgm:spPr>
      <dgm:t>
        <a:bodyPr/>
        <a:lstStyle/>
        <a:p>
          <a:r>
            <a:rPr lang="es-MX" sz="1800" b="1" dirty="0" smtClean="0"/>
            <a:t>o Problemas para llevar a cabo un proyecto de plan de clase</a:t>
          </a:r>
          <a:endParaRPr lang="es-MX" sz="1800" b="1" dirty="0"/>
        </a:p>
      </dgm:t>
    </dgm:pt>
    <dgm:pt modelId="{E989581B-A3BB-481F-BAEF-FAE8B51F1121}" type="parTrans" cxnId="{95206103-B969-414A-A824-049B2074EB4B}">
      <dgm:prSet/>
      <dgm:spPr/>
      <dgm:t>
        <a:bodyPr/>
        <a:lstStyle/>
        <a:p>
          <a:endParaRPr lang="es-MX"/>
        </a:p>
      </dgm:t>
    </dgm:pt>
    <dgm:pt modelId="{28D394E8-987E-43C5-BF2B-61470A1CE62C}" type="sibTrans" cxnId="{95206103-B969-414A-A824-049B2074EB4B}">
      <dgm:prSet/>
      <dgm:spPr/>
      <dgm:t>
        <a:bodyPr/>
        <a:lstStyle/>
        <a:p>
          <a:endParaRPr lang="es-MX"/>
        </a:p>
      </dgm:t>
    </dgm:pt>
    <dgm:pt modelId="{7FD9A969-60DD-412F-B74B-762220637E13}" type="pres">
      <dgm:prSet presAssocID="{9123C028-7CD1-4B07-94C2-71CCD4BD1D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5169A73-1E40-4460-B7C7-143A974086C0}" type="pres">
      <dgm:prSet presAssocID="{4C7DB37D-DB9A-4EC4-AA87-6BFA05393740}" presName="linNode" presStyleCnt="0"/>
      <dgm:spPr/>
    </dgm:pt>
    <dgm:pt modelId="{5CB9BF5C-D998-4942-8EA8-463C74BA8FF5}" type="pres">
      <dgm:prSet presAssocID="{4C7DB37D-DB9A-4EC4-AA87-6BFA05393740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F53DF0-8AFF-4873-877D-4D9E10D450C8}" type="pres">
      <dgm:prSet presAssocID="{4C7DB37D-DB9A-4EC4-AA87-6BFA05393740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FED4E1D-A80A-4B4C-AD22-882E1FBD208C}" type="presOf" srcId="{C3034AC9-5813-465F-9CDB-6E2D31AE6D84}" destId="{E2F53DF0-8AFF-4873-877D-4D9E10D450C8}" srcOrd="0" destOrd="0" presId="urn:microsoft.com/office/officeart/2005/8/layout/vList6"/>
    <dgm:cxn modelId="{368BA0DC-3275-4B7B-B980-3640BF2465C1}" srcId="{4C7DB37D-DB9A-4EC4-AA87-6BFA05393740}" destId="{16C96A71-3B28-4A4E-96BC-3B44F04AD4F6}" srcOrd="1" destOrd="0" parTransId="{40D4151D-FC29-4248-B78F-00D975BE0948}" sibTransId="{78998604-711F-4360-A05A-B83B55A427F8}"/>
    <dgm:cxn modelId="{95206103-B969-414A-A824-049B2074EB4B}" srcId="{4C7DB37D-DB9A-4EC4-AA87-6BFA05393740}" destId="{DA995DBE-1B50-414C-AA42-78B5B39E6188}" srcOrd="4" destOrd="0" parTransId="{E989581B-A3BB-481F-BAEF-FAE8B51F1121}" sibTransId="{28D394E8-987E-43C5-BF2B-61470A1CE62C}"/>
    <dgm:cxn modelId="{0E485763-85BB-4EE8-8CA4-9BF543BDA846}" srcId="{4C7DB37D-DB9A-4EC4-AA87-6BFA05393740}" destId="{C3034AC9-5813-465F-9CDB-6E2D31AE6D84}" srcOrd="0" destOrd="0" parTransId="{D6946143-EA73-4BF4-905D-5DCF6C063DE6}" sibTransId="{173F87E3-66F6-4902-BD13-F640D0FB9569}"/>
    <dgm:cxn modelId="{3AB3A65A-1E09-443F-884C-29010B9D8CC6}" type="presOf" srcId="{16C96A71-3B28-4A4E-96BC-3B44F04AD4F6}" destId="{E2F53DF0-8AFF-4873-877D-4D9E10D450C8}" srcOrd="0" destOrd="1" presId="urn:microsoft.com/office/officeart/2005/8/layout/vList6"/>
    <dgm:cxn modelId="{4514293B-DFDF-4476-B1B2-C8EC74498AE9}" type="presOf" srcId="{249A01AD-5DC1-49FF-9A83-2D20D1F783EC}" destId="{E2F53DF0-8AFF-4873-877D-4D9E10D450C8}" srcOrd="0" destOrd="2" presId="urn:microsoft.com/office/officeart/2005/8/layout/vList6"/>
    <dgm:cxn modelId="{64D9C8EE-FF3D-410C-81DC-AB7A9ACF010D}" type="presOf" srcId="{4C7DB37D-DB9A-4EC4-AA87-6BFA05393740}" destId="{5CB9BF5C-D998-4942-8EA8-463C74BA8FF5}" srcOrd="0" destOrd="0" presId="urn:microsoft.com/office/officeart/2005/8/layout/vList6"/>
    <dgm:cxn modelId="{2ED40269-8E2F-4C43-8284-97CC2D7E2844}" srcId="{4C7DB37D-DB9A-4EC4-AA87-6BFA05393740}" destId="{249A01AD-5DC1-49FF-9A83-2D20D1F783EC}" srcOrd="2" destOrd="0" parTransId="{8A6B6537-DD67-4850-9534-9053C6A83A83}" sibTransId="{F9DB69E9-5A56-426A-8BEB-C5D6ECA480CC}"/>
    <dgm:cxn modelId="{79BB0306-9A45-4F7F-A12E-5C058D49E277}" type="presOf" srcId="{B9893B44-74BC-49F2-8CE9-94DF03F7944A}" destId="{E2F53DF0-8AFF-4873-877D-4D9E10D450C8}" srcOrd="0" destOrd="3" presId="urn:microsoft.com/office/officeart/2005/8/layout/vList6"/>
    <dgm:cxn modelId="{F2E0BA42-C404-47CE-98A6-6F0AF21E0040}" type="presOf" srcId="{9123C028-7CD1-4B07-94C2-71CCD4BD1D8A}" destId="{7FD9A969-60DD-412F-B74B-762220637E13}" srcOrd="0" destOrd="0" presId="urn:microsoft.com/office/officeart/2005/8/layout/vList6"/>
    <dgm:cxn modelId="{F4759B95-1B05-4333-8453-E4C40F8B8698}" type="presOf" srcId="{DA995DBE-1B50-414C-AA42-78B5B39E6188}" destId="{E2F53DF0-8AFF-4873-877D-4D9E10D450C8}" srcOrd="0" destOrd="4" presId="urn:microsoft.com/office/officeart/2005/8/layout/vList6"/>
    <dgm:cxn modelId="{D1E315A1-9E33-4747-8699-D9EFA9F26744}" srcId="{4C7DB37D-DB9A-4EC4-AA87-6BFA05393740}" destId="{B9893B44-74BC-49F2-8CE9-94DF03F7944A}" srcOrd="3" destOrd="0" parTransId="{73B9C86A-7768-41E1-944C-0B089D97C083}" sibTransId="{9C8D4D75-4543-42CC-B3A2-7CADBE29FAC7}"/>
    <dgm:cxn modelId="{1A23491C-B8A7-47D8-B066-28FA6BCDB554}" srcId="{9123C028-7CD1-4B07-94C2-71CCD4BD1D8A}" destId="{4C7DB37D-DB9A-4EC4-AA87-6BFA05393740}" srcOrd="0" destOrd="0" parTransId="{A25E550D-265B-46FC-91C0-E110A2F42BD3}" sibTransId="{147CCDE9-5E0F-4F21-B517-62D9803D37E9}"/>
    <dgm:cxn modelId="{56C2C9A9-7432-43BD-8493-62975FEDF0BA}" type="presParOf" srcId="{7FD9A969-60DD-412F-B74B-762220637E13}" destId="{F5169A73-1E40-4460-B7C7-143A974086C0}" srcOrd="0" destOrd="0" presId="urn:microsoft.com/office/officeart/2005/8/layout/vList6"/>
    <dgm:cxn modelId="{AF148FAF-4282-4869-B6BB-BC1F81BEAE93}" type="presParOf" srcId="{F5169A73-1E40-4460-B7C7-143A974086C0}" destId="{5CB9BF5C-D998-4942-8EA8-463C74BA8FF5}" srcOrd="0" destOrd="0" presId="urn:microsoft.com/office/officeart/2005/8/layout/vList6"/>
    <dgm:cxn modelId="{2C6CD135-638E-47EC-BE6D-E16FE295495B}" type="presParOf" srcId="{F5169A73-1E40-4460-B7C7-143A974086C0}" destId="{E2F53DF0-8AFF-4873-877D-4D9E10D450C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B768EE-2BF8-418B-B7E9-A3824B71A528}" type="doc">
      <dgm:prSet loTypeId="urn:microsoft.com/office/officeart/2005/8/layout/vList6" loCatId="list" qsTypeId="urn:microsoft.com/office/officeart/2005/8/quickstyle/3d8" qsCatId="3D" csTypeId="urn:microsoft.com/office/officeart/2005/8/colors/accent4_2" csCatId="accent4" phldr="1"/>
      <dgm:spPr/>
      <dgm:t>
        <a:bodyPr/>
        <a:lstStyle/>
        <a:p>
          <a:endParaRPr lang="es-MX"/>
        </a:p>
      </dgm:t>
    </dgm:pt>
    <dgm:pt modelId="{02FF17DD-EBE0-4E39-864C-A44C47FDCB59}">
      <dgm:prSet/>
      <dgm:spPr/>
      <dgm:t>
        <a:bodyPr/>
        <a:lstStyle/>
        <a:p>
          <a:r>
            <a:rPr lang="es-MX" dirty="0" smtClean="0"/>
            <a:t>Unidad de aprendizaje III. Elección ante la planeación didáctica.</a:t>
          </a:r>
        </a:p>
      </dgm:t>
    </dgm:pt>
    <dgm:pt modelId="{E15BAF46-E2E1-47CA-8561-86AEF563AB57}" type="parTrans" cxnId="{C1A47B87-0E57-4398-9BFF-6E2269C5E0E8}">
      <dgm:prSet/>
      <dgm:spPr/>
      <dgm:t>
        <a:bodyPr/>
        <a:lstStyle/>
        <a:p>
          <a:endParaRPr lang="es-MX"/>
        </a:p>
      </dgm:t>
    </dgm:pt>
    <dgm:pt modelId="{BC8CD4B3-B317-4F95-BF94-14E9CCBA1748}" type="sibTrans" cxnId="{C1A47B87-0E57-4398-9BFF-6E2269C5E0E8}">
      <dgm:prSet/>
      <dgm:spPr/>
      <dgm:t>
        <a:bodyPr/>
        <a:lstStyle/>
        <a:p>
          <a:endParaRPr lang="es-MX"/>
        </a:p>
      </dgm:t>
    </dgm:pt>
    <dgm:pt modelId="{02CCEB18-E7E8-4AD6-B9C1-D127B9DF2608}">
      <dgm:prSet/>
      <dgm:spPr/>
      <dgm:t>
        <a:bodyPr/>
        <a:lstStyle/>
        <a:p>
          <a:r>
            <a:rPr lang="es-MX" dirty="0" smtClean="0"/>
            <a:t>Familia de saberes:</a:t>
          </a:r>
          <a:endParaRPr lang="es-MX" dirty="0"/>
        </a:p>
      </dgm:t>
    </dgm:pt>
    <dgm:pt modelId="{1527E8B2-0470-442B-A1C6-850EE1C7A915}" type="parTrans" cxnId="{CDF81CAB-95E7-41CB-A76B-CB51B9BAF2C4}">
      <dgm:prSet/>
      <dgm:spPr/>
      <dgm:t>
        <a:bodyPr/>
        <a:lstStyle/>
        <a:p>
          <a:endParaRPr lang="es-MX"/>
        </a:p>
      </dgm:t>
    </dgm:pt>
    <dgm:pt modelId="{7A8D8A77-4988-41B3-B0FD-8A3821AA6236}" type="sibTrans" cxnId="{CDF81CAB-95E7-41CB-A76B-CB51B9BAF2C4}">
      <dgm:prSet/>
      <dgm:spPr/>
      <dgm:t>
        <a:bodyPr/>
        <a:lstStyle/>
        <a:p>
          <a:endParaRPr lang="es-MX"/>
        </a:p>
      </dgm:t>
    </dgm:pt>
    <dgm:pt modelId="{937F70CA-441E-4261-9821-37754A8A340C}">
      <dgm:prSet/>
      <dgm:spPr/>
      <dgm:t>
        <a:bodyPr/>
        <a:lstStyle/>
        <a:p>
          <a:r>
            <a:rPr lang="es-MX" dirty="0" smtClean="0"/>
            <a:t> La planeación didáctica como proyecto educativo.</a:t>
          </a:r>
          <a:endParaRPr lang="es-MX" dirty="0"/>
        </a:p>
      </dgm:t>
    </dgm:pt>
    <dgm:pt modelId="{EE142669-AE71-47AE-BE90-BB953FD6B732}" type="parTrans" cxnId="{5CB91730-C892-450C-8A05-B121D1A06C5E}">
      <dgm:prSet/>
      <dgm:spPr/>
      <dgm:t>
        <a:bodyPr/>
        <a:lstStyle/>
        <a:p>
          <a:endParaRPr lang="es-MX"/>
        </a:p>
      </dgm:t>
    </dgm:pt>
    <dgm:pt modelId="{E3413E7B-EC3C-4B0D-801D-88BAD6C36E5F}" type="sibTrans" cxnId="{5CB91730-C892-450C-8A05-B121D1A06C5E}">
      <dgm:prSet/>
      <dgm:spPr/>
      <dgm:t>
        <a:bodyPr/>
        <a:lstStyle/>
        <a:p>
          <a:endParaRPr lang="es-MX"/>
        </a:p>
      </dgm:t>
    </dgm:pt>
    <dgm:pt modelId="{B56840DE-1ACF-47C1-AA9F-6B46076364BE}" type="pres">
      <dgm:prSet presAssocID="{21B768EE-2BF8-418B-B7E9-A3824B71A52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20AE899C-AA49-4C47-A560-D4CEDD61D884}" type="pres">
      <dgm:prSet presAssocID="{02FF17DD-EBE0-4E39-864C-A44C47FDCB59}" presName="linNode" presStyleCnt="0"/>
      <dgm:spPr/>
    </dgm:pt>
    <dgm:pt modelId="{77983D7A-51CF-470A-A887-599A888E3054}" type="pres">
      <dgm:prSet presAssocID="{02FF17DD-EBE0-4E39-864C-A44C47FDCB59}" presName="parentShp" presStyleLbl="node1" presStyleIdx="0" presStyleCnt="1" custLinFactNeighborX="1366" custLinFactNeighborY="-367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5111F0-D937-4E8E-890B-53B4CDF4194F}" type="pres">
      <dgm:prSet presAssocID="{02FF17DD-EBE0-4E39-864C-A44C47FDCB59}" presName="childShp" presStyleLbl="bgAccFollowNode1" presStyleIdx="0" presStyleCnt="1" custLinFactNeighborX="12718" custLinFactNeighborY="-49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DD74570-EEFE-4251-8FD4-4EC5F1821E3E}" type="presOf" srcId="{937F70CA-441E-4261-9821-37754A8A340C}" destId="{8F5111F0-D937-4E8E-890B-53B4CDF4194F}" srcOrd="0" destOrd="1" presId="urn:microsoft.com/office/officeart/2005/8/layout/vList6"/>
    <dgm:cxn modelId="{5CB91730-C892-450C-8A05-B121D1A06C5E}" srcId="{02FF17DD-EBE0-4E39-864C-A44C47FDCB59}" destId="{937F70CA-441E-4261-9821-37754A8A340C}" srcOrd="1" destOrd="0" parTransId="{EE142669-AE71-47AE-BE90-BB953FD6B732}" sibTransId="{E3413E7B-EC3C-4B0D-801D-88BAD6C36E5F}"/>
    <dgm:cxn modelId="{0816B755-775C-4D66-8082-1220DB2E43E2}" type="presOf" srcId="{02FF17DD-EBE0-4E39-864C-A44C47FDCB59}" destId="{77983D7A-51CF-470A-A887-599A888E3054}" srcOrd="0" destOrd="0" presId="urn:microsoft.com/office/officeart/2005/8/layout/vList6"/>
    <dgm:cxn modelId="{C1A47B87-0E57-4398-9BFF-6E2269C5E0E8}" srcId="{21B768EE-2BF8-418B-B7E9-A3824B71A528}" destId="{02FF17DD-EBE0-4E39-864C-A44C47FDCB59}" srcOrd="0" destOrd="0" parTransId="{E15BAF46-E2E1-47CA-8561-86AEF563AB57}" sibTransId="{BC8CD4B3-B317-4F95-BF94-14E9CCBA1748}"/>
    <dgm:cxn modelId="{CDF81CAB-95E7-41CB-A76B-CB51B9BAF2C4}" srcId="{02FF17DD-EBE0-4E39-864C-A44C47FDCB59}" destId="{02CCEB18-E7E8-4AD6-B9C1-D127B9DF2608}" srcOrd="0" destOrd="0" parTransId="{1527E8B2-0470-442B-A1C6-850EE1C7A915}" sibTransId="{7A8D8A77-4988-41B3-B0FD-8A3821AA6236}"/>
    <dgm:cxn modelId="{1EF7BA2A-E05B-4043-BF68-02AB8B9981E3}" type="presOf" srcId="{21B768EE-2BF8-418B-B7E9-A3824B71A528}" destId="{B56840DE-1ACF-47C1-AA9F-6B46076364BE}" srcOrd="0" destOrd="0" presId="urn:microsoft.com/office/officeart/2005/8/layout/vList6"/>
    <dgm:cxn modelId="{82C915E5-8B7C-443C-B3AA-490614221DA3}" type="presOf" srcId="{02CCEB18-E7E8-4AD6-B9C1-D127B9DF2608}" destId="{8F5111F0-D937-4E8E-890B-53B4CDF4194F}" srcOrd="0" destOrd="0" presId="urn:microsoft.com/office/officeart/2005/8/layout/vList6"/>
    <dgm:cxn modelId="{91A82BD5-12E9-4558-8658-92A92A3ABA05}" type="presParOf" srcId="{B56840DE-1ACF-47C1-AA9F-6B46076364BE}" destId="{20AE899C-AA49-4C47-A560-D4CEDD61D884}" srcOrd="0" destOrd="0" presId="urn:microsoft.com/office/officeart/2005/8/layout/vList6"/>
    <dgm:cxn modelId="{D9DBC142-53EC-486C-BE51-5303EBB51A4E}" type="presParOf" srcId="{20AE899C-AA49-4C47-A560-D4CEDD61D884}" destId="{77983D7A-51CF-470A-A887-599A888E3054}" srcOrd="0" destOrd="0" presId="urn:microsoft.com/office/officeart/2005/8/layout/vList6"/>
    <dgm:cxn modelId="{05CFA61A-77BF-4416-B10E-3B302A20389D}" type="presParOf" srcId="{20AE899C-AA49-4C47-A560-D4CEDD61D884}" destId="{8F5111F0-D937-4E8E-890B-53B4CDF4194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959BFA-FBA7-47FB-A957-3B48FD381CB6}" type="doc">
      <dgm:prSet loTypeId="urn:microsoft.com/office/officeart/2005/8/layout/process5" loCatId="process" qsTypeId="urn:microsoft.com/office/officeart/2005/8/quickstyle/3d7" qsCatId="3D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F0F80142-51B2-44E7-9DD8-D99738A2634B}">
      <dgm:prSet phldrT="[Texto]" custT="1"/>
      <dgm:spPr/>
      <dgm:t>
        <a:bodyPr/>
        <a:lstStyle/>
        <a:p>
          <a:r>
            <a:rPr lang="es-MX" sz="2400" b="1" dirty="0" smtClean="0"/>
            <a:t>EVALUACIÓN</a:t>
          </a:r>
          <a:r>
            <a:rPr lang="es-MX" sz="2000" dirty="0" smtClean="0"/>
            <a:t>:</a:t>
          </a:r>
          <a:endParaRPr lang="es-MX" sz="2000" dirty="0"/>
        </a:p>
      </dgm:t>
    </dgm:pt>
    <dgm:pt modelId="{623B0671-204D-4492-9B41-C8C2932178CC}" type="parTrans" cxnId="{DE8EC5B6-6C0F-4783-BD82-F306B7EB2859}">
      <dgm:prSet/>
      <dgm:spPr/>
      <dgm:t>
        <a:bodyPr/>
        <a:lstStyle/>
        <a:p>
          <a:endParaRPr lang="es-MX"/>
        </a:p>
      </dgm:t>
    </dgm:pt>
    <dgm:pt modelId="{3B05AFFA-F838-427C-A294-E93C16316A3E}" type="sibTrans" cxnId="{DE8EC5B6-6C0F-4783-BD82-F306B7EB2859}">
      <dgm:prSet/>
      <dgm:spPr/>
      <dgm:t>
        <a:bodyPr/>
        <a:lstStyle/>
        <a:p>
          <a:endParaRPr lang="es-MX" dirty="0"/>
        </a:p>
      </dgm:t>
    </dgm:pt>
    <dgm:pt modelId="{DCBBE83E-2BDB-49FB-8AE2-1ED8A15FE7F2}">
      <dgm:prSet phldrT="[Texto]"/>
      <dgm:spPr/>
      <dgm:t>
        <a:bodyPr/>
        <a:lstStyle/>
        <a:p>
          <a:endParaRPr lang="es-MX" b="1" dirty="0"/>
        </a:p>
      </dgm:t>
    </dgm:pt>
    <dgm:pt modelId="{CCDA8977-2EE4-4BA1-A5DF-980B17BDAC54}" type="parTrans" cxnId="{D40D1646-EAC3-4674-9C36-F2CDB8940C19}">
      <dgm:prSet/>
      <dgm:spPr/>
      <dgm:t>
        <a:bodyPr/>
        <a:lstStyle/>
        <a:p>
          <a:endParaRPr lang="es-MX"/>
        </a:p>
      </dgm:t>
    </dgm:pt>
    <dgm:pt modelId="{F209D78C-9F81-4EAC-ADC8-5D94031B236A}" type="sibTrans" cxnId="{D40D1646-EAC3-4674-9C36-F2CDB8940C19}">
      <dgm:prSet/>
      <dgm:spPr/>
      <dgm:t>
        <a:bodyPr/>
        <a:lstStyle/>
        <a:p>
          <a:endParaRPr lang="es-MX" dirty="0"/>
        </a:p>
      </dgm:t>
    </dgm:pt>
    <dgm:pt modelId="{8C546FEC-780F-4A1A-8596-7C60EED0943E}">
      <dgm:prSet phldrT="[Texto]"/>
      <dgm:spPr/>
      <dgm:t>
        <a:bodyPr/>
        <a:lstStyle/>
        <a:p>
          <a:r>
            <a:rPr lang="es-MX" dirty="0" smtClean="0"/>
            <a:t>Participación individual y colectiva</a:t>
          </a:r>
          <a:endParaRPr lang="es-MX" dirty="0"/>
        </a:p>
      </dgm:t>
    </dgm:pt>
    <dgm:pt modelId="{FB23D590-C41C-4C97-81F9-2F7E3D854CF4}" type="parTrans" cxnId="{28CFB2FB-ED75-4B68-AA44-862559F87924}">
      <dgm:prSet/>
      <dgm:spPr/>
      <dgm:t>
        <a:bodyPr/>
        <a:lstStyle/>
        <a:p>
          <a:endParaRPr lang="es-MX"/>
        </a:p>
      </dgm:t>
    </dgm:pt>
    <dgm:pt modelId="{E97B421F-D83B-4CF1-9AD6-CA864B56CD0A}" type="sibTrans" cxnId="{28CFB2FB-ED75-4B68-AA44-862559F87924}">
      <dgm:prSet/>
      <dgm:spPr/>
      <dgm:t>
        <a:bodyPr/>
        <a:lstStyle/>
        <a:p>
          <a:endParaRPr lang="es-MX" dirty="0"/>
        </a:p>
      </dgm:t>
    </dgm:pt>
    <dgm:pt modelId="{0C85B8A5-B87C-42E5-848B-448F0C959517}">
      <dgm:prSet phldrT="[Texto]"/>
      <dgm:spPr/>
      <dgm:t>
        <a:bodyPr/>
        <a:lstStyle/>
        <a:p>
          <a:r>
            <a:rPr lang="es-MX" b="1" dirty="0" smtClean="0"/>
            <a:t>Cualitativa y cuantitativa</a:t>
          </a:r>
          <a:endParaRPr lang="es-MX" b="1" dirty="0"/>
        </a:p>
      </dgm:t>
    </dgm:pt>
    <dgm:pt modelId="{9AD7E119-E7EF-4415-84C1-67CB7ED63C05}" type="parTrans" cxnId="{1E8CFD32-E614-4F4A-B821-362C6774965B}">
      <dgm:prSet/>
      <dgm:spPr/>
      <dgm:t>
        <a:bodyPr/>
        <a:lstStyle/>
        <a:p>
          <a:endParaRPr lang="es-MX"/>
        </a:p>
      </dgm:t>
    </dgm:pt>
    <dgm:pt modelId="{A12E86C4-7131-40F7-A6C9-BEEC0413DB0C}" type="sibTrans" cxnId="{1E8CFD32-E614-4F4A-B821-362C6774965B}">
      <dgm:prSet/>
      <dgm:spPr/>
      <dgm:t>
        <a:bodyPr/>
        <a:lstStyle/>
        <a:p>
          <a:endParaRPr lang="es-MX"/>
        </a:p>
      </dgm:t>
    </dgm:pt>
    <dgm:pt modelId="{44ABEEE3-71FE-4A31-8F7E-41FA43E3C916}" type="pres">
      <dgm:prSet presAssocID="{00959BFA-FBA7-47FB-A957-3B48FD381C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6D192E7-0E09-4E0E-BB29-9C7495EEF41B}" type="pres">
      <dgm:prSet presAssocID="{F0F80142-51B2-44E7-9DD8-D99738A2634B}" presName="node" presStyleLbl="node1" presStyleIdx="0" presStyleCnt="4" custScaleX="126783" custScaleY="141928" custLinFactNeighborX="-8473" custLinFactNeighborY="81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D9C25C-8A9F-4AD3-A599-C22E2321282F}" type="pres">
      <dgm:prSet presAssocID="{3B05AFFA-F838-427C-A294-E93C16316A3E}" presName="sibTrans" presStyleLbl="sibTrans2D1" presStyleIdx="0" presStyleCnt="3" custLinFactX="100000" custLinFactNeighborX="108412" custLinFactNeighborY="-4415"/>
      <dgm:spPr/>
      <dgm:t>
        <a:bodyPr/>
        <a:lstStyle/>
        <a:p>
          <a:endParaRPr lang="es-ES"/>
        </a:p>
      </dgm:t>
    </dgm:pt>
    <dgm:pt modelId="{F728AAFD-8494-4AD2-B7D0-7BEE991651C7}" type="pres">
      <dgm:prSet presAssocID="{3B05AFFA-F838-427C-A294-E93C16316A3E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77E8B339-7EF9-408B-B30E-59F0F209FB80}" type="pres">
      <dgm:prSet presAssocID="{DCBBE83E-2BDB-49FB-8AE2-1ED8A15FE7F2}" presName="node" presStyleLbl="node1" presStyleIdx="1" presStyleCnt="4" custLinFactY="61423" custLinFactNeighborX="-6014" custLinFactNeighborY="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09615E5-68D3-4734-8C89-3CA0A4F058C8}" type="pres">
      <dgm:prSet presAssocID="{F209D78C-9F81-4EAC-ADC8-5D94031B236A}" presName="sibTrans" presStyleLbl="sibTrans2D1" presStyleIdx="1" presStyleCnt="3" custLinFactNeighborX="15921" custLinFactNeighborY="41653"/>
      <dgm:spPr/>
      <dgm:t>
        <a:bodyPr/>
        <a:lstStyle/>
        <a:p>
          <a:endParaRPr lang="es-ES"/>
        </a:p>
      </dgm:t>
    </dgm:pt>
    <dgm:pt modelId="{1CF33FF3-4FEF-4C79-89F7-714B40F63238}" type="pres">
      <dgm:prSet presAssocID="{F209D78C-9F81-4EAC-ADC8-5D94031B236A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88CFDC3E-A5CD-46FB-940A-1307EFD0CA44}" type="pres">
      <dgm:prSet presAssocID="{8C546FEC-780F-4A1A-8596-7C60EED0943E}" presName="node" presStyleLbl="node1" presStyleIdx="2" presStyleCnt="4" custLinFactX="-70278" custLinFactNeighborX="-100000" custLinFactNeighborY="-3865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73E289-095A-4202-A78B-948EA94A4811}" type="pres">
      <dgm:prSet presAssocID="{E97B421F-D83B-4CF1-9AD6-CA864B56CD0A}" presName="sibTrans" presStyleLbl="sibTrans2D1" presStyleIdx="2" presStyleCnt="3" custLinFactY="-55454" custLinFactNeighborX="41394" custLinFactNeighborY="-100000"/>
      <dgm:spPr/>
      <dgm:t>
        <a:bodyPr/>
        <a:lstStyle/>
        <a:p>
          <a:endParaRPr lang="es-ES"/>
        </a:p>
      </dgm:t>
    </dgm:pt>
    <dgm:pt modelId="{59FE0F76-F293-4892-AC8F-8B0E4E8BDA64}" type="pres">
      <dgm:prSet presAssocID="{E97B421F-D83B-4CF1-9AD6-CA864B56CD0A}" presName="connectorText" presStyleLbl="sibTrans2D1" presStyleIdx="2" presStyleCnt="3"/>
      <dgm:spPr/>
      <dgm:t>
        <a:bodyPr/>
        <a:lstStyle/>
        <a:p>
          <a:endParaRPr lang="es-ES"/>
        </a:p>
      </dgm:t>
    </dgm:pt>
    <dgm:pt modelId="{7164DD92-DF47-48A8-91D8-F014BC3E4D69}" type="pres">
      <dgm:prSet presAssocID="{0C85B8A5-B87C-42E5-848B-448F0C959517}" presName="node" presStyleLbl="node1" presStyleIdx="3" presStyleCnt="4" custLinFactX="29008" custLinFactY="-79687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8CFB2FB-ED75-4B68-AA44-862559F87924}" srcId="{00959BFA-FBA7-47FB-A957-3B48FD381CB6}" destId="{8C546FEC-780F-4A1A-8596-7C60EED0943E}" srcOrd="2" destOrd="0" parTransId="{FB23D590-C41C-4C97-81F9-2F7E3D854CF4}" sibTransId="{E97B421F-D83B-4CF1-9AD6-CA864B56CD0A}"/>
    <dgm:cxn modelId="{9A5A8E25-A111-4B2F-A6D3-8C120D2B3AF4}" type="presOf" srcId="{F209D78C-9F81-4EAC-ADC8-5D94031B236A}" destId="{1CF33FF3-4FEF-4C79-89F7-714B40F63238}" srcOrd="1" destOrd="0" presId="urn:microsoft.com/office/officeart/2005/8/layout/process5"/>
    <dgm:cxn modelId="{1E8CFD32-E614-4F4A-B821-362C6774965B}" srcId="{00959BFA-FBA7-47FB-A957-3B48FD381CB6}" destId="{0C85B8A5-B87C-42E5-848B-448F0C959517}" srcOrd="3" destOrd="0" parTransId="{9AD7E119-E7EF-4415-84C1-67CB7ED63C05}" sibTransId="{A12E86C4-7131-40F7-A6C9-BEEC0413DB0C}"/>
    <dgm:cxn modelId="{0AF88FF8-CC99-4092-91FF-3ED21428B381}" type="presOf" srcId="{8C546FEC-780F-4A1A-8596-7C60EED0943E}" destId="{88CFDC3E-A5CD-46FB-940A-1307EFD0CA44}" srcOrd="0" destOrd="0" presId="urn:microsoft.com/office/officeart/2005/8/layout/process5"/>
    <dgm:cxn modelId="{C834EE30-6899-4011-8658-845A6203AE93}" type="presOf" srcId="{F209D78C-9F81-4EAC-ADC8-5D94031B236A}" destId="{609615E5-68D3-4734-8C89-3CA0A4F058C8}" srcOrd="0" destOrd="0" presId="urn:microsoft.com/office/officeart/2005/8/layout/process5"/>
    <dgm:cxn modelId="{13325845-9351-40F8-8D4C-64D075D82828}" type="presOf" srcId="{F0F80142-51B2-44E7-9DD8-D99738A2634B}" destId="{C6D192E7-0E09-4E0E-BB29-9C7495EEF41B}" srcOrd="0" destOrd="0" presId="urn:microsoft.com/office/officeart/2005/8/layout/process5"/>
    <dgm:cxn modelId="{DA41416A-0513-43A3-8C49-33A8035FB61A}" type="presOf" srcId="{00959BFA-FBA7-47FB-A957-3B48FD381CB6}" destId="{44ABEEE3-71FE-4A31-8F7E-41FA43E3C916}" srcOrd="0" destOrd="0" presId="urn:microsoft.com/office/officeart/2005/8/layout/process5"/>
    <dgm:cxn modelId="{9B620847-FEB8-415F-BC4B-5E093E944962}" type="presOf" srcId="{DCBBE83E-2BDB-49FB-8AE2-1ED8A15FE7F2}" destId="{77E8B339-7EF9-408B-B30E-59F0F209FB80}" srcOrd="0" destOrd="0" presId="urn:microsoft.com/office/officeart/2005/8/layout/process5"/>
    <dgm:cxn modelId="{41DDF234-6D4D-4B8E-A73C-DC5C36C59BF1}" type="presOf" srcId="{3B05AFFA-F838-427C-A294-E93C16316A3E}" destId="{F728AAFD-8494-4AD2-B7D0-7BEE991651C7}" srcOrd="1" destOrd="0" presId="urn:microsoft.com/office/officeart/2005/8/layout/process5"/>
    <dgm:cxn modelId="{A4128050-2823-4F0D-87D0-DAE5065F69C5}" type="presOf" srcId="{E97B421F-D83B-4CF1-9AD6-CA864B56CD0A}" destId="{59FE0F76-F293-4892-AC8F-8B0E4E8BDA64}" srcOrd="1" destOrd="0" presId="urn:microsoft.com/office/officeart/2005/8/layout/process5"/>
    <dgm:cxn modelId="{DE8EC5B6-6C0F-4783-BD82-F306B7EB2859}" srcId="{00959BFA-FBA7-47FB-A957-3B48FD381CB6}" destId="{F0F80142-51B2-44E7-9DD8-D99738A2634B}" srcOrd="0" destOrd="0" parTransId="{623B0671-204D-4492-9B41-C8C2932178CC}" sibTransId="{3B05AFFA-F838-427C-A294-E93C16316A3E}"/>
    <dgm:cxn modelId="{4BCF369B-CCB4-42D4-A1F9-9D2E6EF6292E}" type="presOf" srcId="{E97B421F-D83B-4CF1-9AD6-CA864B56CD0A}" destId="{E573E289-095A-4202-A78B-948EA94A4811}" srcOrd="0" destOrd="0" presId="urn:microsoft.com/office/officeart/2005/8/layout/process5"/>
    <dgm:cxn modelId="{D40D1646-EAC3-4674-9C36-F2CDB8940C19}" srcId="{00959BFA-FBA7-47FB-A957-3B48FD381CB6}" destId="{DCBBE83E-2BDB-49FB-8AE2-1ED8A15FE7F2}" srcOrd="1" destOrd="0" parTransId="{CCDA8977-2EE4-4BA1-A5DF-980B17BDAC54}" sibTransId="{F209D78C-9F81-4EAC-ADC8-5D94031B236A}"/>
    <dgm:cxn modelId="{48E946FE-2DDF-40C1-9A02-63382F5248BF}" type="presOf" srcId="{0C85B8A5-B87C-42E5-848B-448F0C959517}" destId="{7164DD92-DF47-48A8-91D8-F014BC3E4D69}" srcOrd="0" destOrd="0" presId="urn:microsoft.com/office/officeart/2005/8/layout/process5"/>
    <dgm:cxn modelId="{4D58289E-596E-4D2D-9AC4-1B31957F274A}" type="presOf" srcId="{3B05AFFA-F838-427C-A294-E93C16316A3E}" destId="{9DD9C25C-8A9F-4AD3-A599-C22E2321282F}" srcOrd="0" destOrd="0" presId="urn:microsoft.com/office/officeart/2005/8/layout/process5"/>
    <dgm:cxn modelId="{701B1D90-BE03-4126-8D33-FB4E2C0AD3C2}" type="presParOf" srcId="{44ABEEE3-71FE-4A31-8F7E-41FA43E3C916}" destId="{C6D192E7-0E09-4E0E-BB29-9C7495EEF41B}" srcOrd="0" destOrd="0" presId="urn:microsoft.com/office/officeart/2005/8/layout/process5"/>
    <dgm:cxn modelId="{CC652EBA-CCF1-45F8-8962-9264698CB90E}" type="presParOf" srcId="{44ABEEE3-71FE-4A31-8F7E-41FA43E3C916}" destId="{9DD9C25C-8A9F-4AD3-A599-C22E2321282F}" srcOrd="1" destOrd="0" presId="urn:microsoft.com/office/officeart/2005/8/layout/process5"/>
    <dgm:cxn modelId="{465A4BDF-415C-4EE9-8A2F-A630D23493CF}" type="presParOf" srcId="{9DD9C25C-8A9F-4AD3-A599-C22E2321282F}" destId="{F728AAFD-8494-4AD2-B7D0-7BEE991651C7}" srcOrd="0" destOrd="0" presId="urn:microsoft.com/office/officeart/2005/8/layout/process5"/>
    <dgm:cxn modelId="{A0D40F62-D612-4F98-B60E-CA5F7EEA5468}" type="presParOf" srcId="{44ABEEE3-71FE-4A31-8F7E-41FA43E3C916}" destId="{77E8B339-7EF9-408B-B30E-59F0F209FB80}" srcOrd="2" destOrd="0" presId="urn:microsoft.com/office/officeart/2005/8/layout/process5"/>
    <dgm:cxn modelId="{58F16915-19C5-4D2A-8B23-99F964B6CF8B}" type="presParOf" srcId="{44ABEEE3-71FE-4A31-8F7E-41FA43E3C916}" destId="{609615E5-68D3-4734-8C89-3CA0A4F058C8}" srcOrd="3" destOrd="0" presId="urn:microsoft.com/office/officeart/2005/8/layout/process5"/>
    <dgm:cxn modelId="{DD450E9D-5DF7-4124-8B1C-CB8A66ADE7A1}" type="presParOf" srcId="{609615E5-68D3-4734-8C89-3CA0A4F058C8}" destId="{1CF33FF3-4FEF-4C79-89F7-714B40F63238}" srcOrd="0" destOrd="0" presId="urn:microsoft.com/office/officeart/2005/8/layout/process5"/>
    <dgm:cxn modelId="{E30BB0A6-6970-4BED-BB29-6E192B2DCEDA}" type="presParOf" srcId="{44ABEEE3-71FE-4A31-8F7E-41FA43E3C916}" destId="{88CFDC3E-A5CD-46FB-940A-1307EFD0CA44}" srcOrd="4" destOrd="0" presId="urn:microsoft.com/office/officeart/2005/8/layout/process5"/>
    <dgm:cxn modelId="{B31336E8-2AEA-4AE3-9A27-13EBD3B3F431}" type="presParOf" srcId="{44ABEEE3-71FE-4A31-8F7E-41FA43E3C916}" destId="{E573E289-095A-4202-A78B-948EA94A4811}" srcOrd="5" destOrd="0" presId="urn:microsoft.com/office/officeart/2005/8/layout/process5"/>
    <dgm:cxn modelId="{C1A8FE36-9DA3-4D26-A9E0-6560BBBD6F09}" type="presParOf" srcId="{E573E289-095A-4202-A78B-948EA94A4811}" destId="{59FE0F76-F293-4892-AC8F-8B0E4E8BDA64}" srcOrd="0" destOrd="0" presId="urn:microsoft.com/office/officeart/2005/8/layout/process5"/>
    <dgm:cxn modelId="{34A057E4-CC4C-4186-B37B-7ECD43D4DAC5}" type="presParOf" srcId="{44ABEEE3-71FE-4A31-8F7E-41FA43E3C916}" destId="{7164DD92-DF47-48A8-91D8-F014BC3E4D69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6FF1B-949F-46C5-801C-FFA92D0749A8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DAEF9-EA96-4EE7-BCD0-4355E4CA46E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42953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12</a:t>
            </a:fld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13</a:t>
            </a:fld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14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326858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15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326858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Unidades de competencia </a:t>
            </a:r>
          </a:p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Asume críticamente sus responsabilidades como docente establecidas en el ámbito normativo para orientar su ejercicio profesional. </a:t>
            </a:r>
          </a:p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Reconoce el proceso a través del que se ha desarrollado la profesión docente, la influencia del contexto histórico y social, los principios filosóficos y valores en los que se sustenta, para fundamentar la importancia de su función social actual. 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17</a:t>
            </a:fld>
            <a:endParaRPr lang="es-MX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Asume críticamente sus responsabilidades como docente establecidas en el ámbito normativo para orientar su ejercicio profesional. </a:t>
            </a:r>
          </a:p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Reconoce el proceso a través del cual se ha desarrollado la profesión docente, la influencia del contexto histórico y social, los principios filosóficos y valores en los que se sustenta, para fundamentar la importancia de su función social actual. 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18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028120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8316119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2791147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340783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670754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171950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7058452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789772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2165869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423185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023545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F758-6DE8-4B5E-8876-7336083D8A74}" type="datetimeFigureOut">
              <a:rPr lang="es-MX" smtClean="0"/>
              <a:pPr/>
              <a:t>11/03/2013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407854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20224193">
            <a:off x="2483768" y="4221088"/>
            <a:ext cx="6660232" cy="1440160"/>
          </a:xfrm>
        </p:spPr>
        <p:txBody>
          <a:bodyPr>
            <a:normAutofit fontScale="70000" lnSpcReduction="20000"/>
          </a:bodyPr>
          <a:lstStyle/>
          <a:p>
            <a:endParaRPr lang="es-MX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Profesora Angélica María Rocca Valdés.</a:t>
            </a:r>
            <a:endParaRPr lang="es-MX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s-MX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SEGUNDO </a:t>
            </a:r>
            <a:r>
              <a:rPr lang="es-MX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SEMESTRE </a:t>
            </a:r>
            <a:r>
              <a:rPr lang="es-MX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</a:t>
            </a:r>
          </a:p>
          <a:p>
            <a:r>
              <a:rPr lang="es-MX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PLAN </a:t>
            </a:r>
            <a:r>
              <a:rPr lang="es-MX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 </a:t>
            </a:r>
            <a:r>
              <a:rPr lang="es-MX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ESTUDIOS  </a:t>
            </a:r>
            <a:r>
              <a:rPr lang="es-MX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2012 </a:t>
            </a:r>
            <a:r>
              <a:rPr lang="es-MX" dirty="0"/>
              <a:t>	</a:t>
            </a:r>
          </a:p>
          <a:p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 rot="20671156">
            <a:off x="827584" y="868071"/>
            <a:ext cx="7560840" cy="2954655"/>
          </a:xfrm>
          <a:prstGeom prst="rect">
            <a:avLst/>
          </a:prstGeom>
          <a:solidFill>
            <a:srgbClr val="7030A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s-MX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MX" sz="66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Baskerville Old Face" pitchFamily="18" charset="0"/>
              </a:rPr>
              <a:t>PLANEACIÓN </a:t>
            </a:r>
          </a:p>
          <a:p>
            <a:pPr algn="ctr"/>
            <a:r>
              <a:rPr lang="es-MX" sz="66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Baskerville Old Face" pitchFamily="18" charset="0"/>
              </a:rPr>
              <a:t>EDUCATIVA</a:t>
            </a:r>
            <a:endParaRPr lang="es-MX" sz="66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620688"/>
            <a:ext cx="6840760" cy="5834120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La búsqueda a través de los espacios o sitios en internet, son herramientas con las que los estudiantes se encuentran</a:t>
            </a:r>
          </a:p>
          <a:p>
            <a:r>
              <a:rPr lang="es-MX" dirty="0"/>
              <a:t>familiarizados en redes sociales y otros medios de publicación personal, es una oportunidad para que a través de este</a:t>
            </a:r>
          </a:p>
          <a:p>
            <a:r>
              <a:rPr lang="es-MX" dirty="0"/>
              <a:t>espacio académico se proponga la creación de un “archivo digital” con materiales para consulta del grupo y para</a:t>
            </a:r>
          </a:p>
          <a:p>
            <a:r>
              <a:rPr lang="es-MX" dirty="0"/>
              <a:t>propiciar el estudio independiente, al mismo tiempo que promueva la colaboración e intercambio de información.</a:t>
            </a:r>
          </a:p>
        </p:txBody>
      </p:sp>
    </p:spTree>
    <p:extLst>
      <p:ext uri="{BB962C8B-B14F-4D97-AF65-F5344CB8AC3E}">
        <p14:creationId xmlns="" xmlns:p14="http://schemas.microsoft.com/office/powerpoint/2010/main" val="472850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404664"/>
            <a:ext cx="7308304" cy="6050144"/>
          </a:xfrm>
        </p:spPr>
        <p:txBody>
          <a:bodyPr>
            <a:normAutofit/>
          </a:bodyPr>
          <a:lstStyle/>
          <a:p>
            <a:r>
              <a:rPr lang="es-MX" dirty="0"/>
              <a:t>Relacionar la información existente en el contexto nacional, con los principales problemas sociales asociados a </a:t>
            </a:r>
            <a:r>
              <a:rPr lang="es-MX" dirty="0" smtClean="0"/>
              <a:t>la….</a:t>
            </a:r>
            <a:endParaRPr lang="es-MX" dirty="0"/>
          </a:p>
          <a:p>
            <a:r>
              <a:rPr lang="es-MX" dirty="0"/>
              <a:t>educación, y en particular a la educación básica, al mismo tiempo que se observa la organización del sistema </a:t>
            </a:r>
            <a:r>
              <a:rPr lang="es-MX" dirty="0" smtClean="0"/>
              <a:t>educativo…..</a:t>
            </a:r>
            <a:endParaRPr lang="es-MX" dirty="0"/>
          </a:p>
          <a:p>
            <a:r>
              <a:rPr lang="es-MX" dirty="0"/>
              <a:t>nacional y dentro de ello la función y sentido de la educación básica en la </a:t>
            </a:r>
            <a:r>
              <a:rPr lang="es-MX" dirty="0" smtClean="0"/>
              <a:t>actualidad.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719372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41817" y="44170"/>
            <a:ext cx="9144000" cy="6858000"/>
            <a:chOff x="0" y="0"/>
            <a:chExt cx="9144000" cy="6858000"/>
          </a:xfrm>
        </p:grpSpPr>
        <p:sp>
          <p:nvSpPr>
            <p:cNvPr id="3" name="2 Rectángulo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</p:spPr>
        </p:sp>
        <p:sp>
          <p:nvSpPr>
            <p:cNvPr id="4" name="3 Forma libre"/>
            <p:cNvSpPr/>
            <p:nvPr/>
          </p:nvSpPr>
          <p:spPr>
            <a:xfrm>
              <a:off x="3580373" y="3856564"/>
              <a:ext cx="2621802" cy="2353151"/>
            </a:xfrm>
            <a:custGeom>
              <a:avLst/>
              <a:gdLst>
                <a:gd name="connsiteX0" fmla="*/ 0 w 2353151"/>
                <a:gd name="connsiteY0" fmla="*/ 1176576 h 2353151"/>
                <a:gd name="connsiteX1" fmla="*/ 1176576 w 2353151"/>
                <a:gd name="connsiteY1" fmla="*/ 0 h 2353151"/>
                <a:gd name="connsiteX2" fmla="*/ 2353152 w 2353151"/>
                <a:gd name="connsiteY2" fmla="*/ 1176576 h 2353151"/>
                <a:gd name="connsiteX3" fmla="*/ 1176576 w 2353151"/>
                <a:gd name="connsiteY3" fmla="*/ 2353152 h 2353151"/>
                <a:gd name="connsiteX4" fmla="*/ 0 w 2353151"/>
                <a:gd name="connsiteY4" fmla="*/ 1176576 h 235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3151" h="2353151">
                  <a:moveTo>
                    <a:pt x="0" y="1176576"/>
                  </a:moveTo>
                  <a:cubicBezTo>
                    <a:pt x="0" y="526771"/>
                    <a:pt x="526771" y="0"/>
                    <a:pt x="1176576" y="0"/>
                  </a:cubicBezTo>
                  <a:cubicBezTo>
                    <a:pt x="1826381" y="0"/>
                    <a:pt x="2353152" y="526771"/>
                    <a:pt x="2353152" y="1176576"/>
                  </a:cubicBezTo>
                  <a:cubicBezTo>
                    <a:pt x="2353152" y="1826381"/>
                    <a:pt x="1826381" y="2353152"/>
                    <a:pt x="1176576" y="2353152"/>
                  </a:cubicBezTo>
                  <a:cubicBezTo>
                    <a:pt x="526771" y="2353152"/>
                    <a:pt x="0" y="1826381"/>
                    <a:pt x="0" y="1176576"/>
                  </a:cubicBez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355406" tIns="355406" rIns="355406" bIns="355406" numCol="1" spcCol="1270" anchor="ctr" anchorCtr="0">
              <a:noAutofit/>
            </a:bodyPr>
            <a:lstStyle/>
            <a:p>
              <a:pPr lvl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000" b="1" kern="1200" dirty="0" smtClean="0"/>
                <a:t>COMPETENCIAS PROFESIONALES </a:t>
              </a:r>
              <a:r>
                <a:rPr lang="es-MX" sz="1700" b="1" kern="1200" dirty="0" smtClean="0"/>
                <a:t>	</a:t>
              </a:r>
              <a:endParaRPr lang="es-MX" sz="1700" kern="1200" dirty="0"/>
            </a:p>
          </p:txBody>
        </p:sp>
        <p:sp>
          <p:nvSpPr>
            <p:cNvPr id="6" name="5 Flecha izquierda"/>
            <p:cNvSpPr/>
            <p:nvPr/>
          </p:nvSpPr>
          <p:spPr>
            <a:xfrm rot="11020111">
              <a:off x="2671007" y="3876668"/>
              <a:ext cx="1107931" cy="67064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6 Forma libre"/>
            <p:cNvSpPr/>
            <p:nvPr/>
          </p:nvSpPr>
          <p:spPr>
            <a:xfrm>
              <a:off x="275456" y="3519536"/>
              <a:ext cx="2235493" cy="2385574"/>
            </a:xfrm>
            <a:custGeom>
              <a:avLst/>
              <a:gdLst>
                <a:gd name="connsiteX0" fmla="*/ 0 w 2235493"/>
                <a:gd name="connsiteY0" fmla="*/ 194728 h 1947275"/>
                <a:gd name="connsiteX1" fmla="*/ 194728 w 2235493"/>
                <a:gd name="connsiteY1" fmla="*/ 0 h 1947275"/>
                <a:gd name="connsiteX2" fmla="*/ 2040766 w 2235493"/>
                <a:gd name="connsiteY2" fmla="*/ 0 h 1947275"/>
                <a:gd name="connsiteX3" fmla="*/ 2235494 w 2235493"/>
                <a:gd name="connsiteY3" fmla="*/ 194728 h 1947275"/>
                <a:gd name="connsiteX4" fmla="*/ 2235493 w 2235493"/>
                <a:gd name="connsiteY4" fmla="*/ 1752548 h 1947275"/>
                <a:gd name="connsiteX5" fmla="*/ 2040765 w 2235493"/>
                <a:gd name="connsiteY5" fmla="*/ 1947276 h 1947275"/>
                <a:gd name="connsiteX6" fmla="*/ 194728 w 2235493"/>
                <a:gd name="connsiteY6" fmla="*/ 1947275 h 1947275"/>
                <a:gd name="connsiteX7" fmla="*/ 0 w 2235493"/>
                <a:gd name="connsiteY7" fmla="*/ 1752547 h 1947275"/>
                <a:gd name="connsiteX8" fmla="*/ 0 w 2235493"/>
                <a:gd name="connsiteY8" fmla="*/ 194728 h 1947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5493" h="1947275">
                  <a:moveTo>
                    <a:pt x="0" y="194728"/>
                  </a:moveTo>
                  <a:cubicBezTo>
                    <a:pt x="0" y="87183"/>
                    <a:pt x="87183" y="0"/>
                    <a:pt x="194728" y="0"/>
                  </a:cubicBezTo>
                  <a:lnTo>
                    <a:pt x="2040766" y="0"/>
                  </a:lnTo>
                  <a:cubicBezTo>
                    <a:pt x="2148311" y="0"/>
                    <a:pt x="2235494" y="87183"/>
                    <a:pt x="2235494" y="194728"/>
                  </a:cubicBezTo>
                  <a:cubicBezTo>
                    <a:pt x="2235494" y="714001"/>
                    <a:pt x="2235493" y="1233275"/>
                    <a:pt x="2235493" y="1752548"/>
                  </a:cubicBezTo>
                  <a:cubicBezTo>
                    <a:pt x="2235493" y="1860093"/>
                    <a:pt x="2148310" y="1947276"/>
                    <a:pt x="2040765" y="1947276"/>
                  </a:cubicBezTo>
                  <a:lnTo>
                    <a:pt x="194728" y="1947275"/>
                  </a:lnTo>
                  <a:cubicBezTo>
                    <a:pt x="87183" y="1947275"/>
                    <a:pt x="0" y="1860092"/>
                    <a:pt x="0" y="1752547"/>
                  </a:cubicBezTo>
                  <a:lnTo>
                    <a:pt x="0" y="19472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001">
              <a:schemeClr val="lt1"/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7514" tIns="87514" rIns="87514" bIns="87514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/>
                <a:t>Aplica críticamente el plan y programas de estudio de la educación básica para alcanzar los propósitos educativos </a:t>
              </a:r>
              <a:r>
                <a:rPr lang="es-MX" sz="1600" dirty="0"/>
                <a:t>y contribuir al pleno desenvolvimiento de las capacidades de los alumnos del nivel escolar</a:t>
              </a:r>
              <a:endParaRPr lang="es-MX" sz="1600" kern="1200" dirty="0"/>
            </a:p>
          </p:txBody>
        </p:sp>
        <p:sp>
          <p:nvSpPr>
            <p:cNvPr id="8" name="7 Flecha izquierda"/>
            <p:cNvSpPr/>
            <p:nvPr/>
          </p:nvSpPr>
          <p:spPr>
            <a:xfrm rot="12757815">
              <a:off x="2819583" y="3148770"/>
              <a:ext cx="1480357" cy="67064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669994"/>
                <a:satOff val="-4659"/>
                <a:lumOff val="-589"/>
                <a:alphaOff val="0"/>
              </a:schemeClr>
            </a:fillRef>
            <a:effectRef idx="1">
              <a:schemeClr val="accent5">
                <a:hueOff val="669994"/>
                <a:satOff val="-4659"/>
                <a:lumOff val="-589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8 Forma libre"/>
            <p:cNvSpPr/>
            <p:nvPr/>
          </p:nvSpPr>
          <p:spPr>
            <a:xfrm>
              <a:off x="869401" y="1308497"/>
              <a:ext cx="2235493" cy="1642472"/>
            </a:xfrm>
            <a:custGeom>
              <a:avLst/>
              <a:gdLst>
                <a:gd name="connsiteX0" fmla="*/ 0 w 2235493"/>
                <a:gd name="connsiteY0" fmla="*/ 223549 h 2285479"/>
                <a:gd name="connsiteX1" fmla="*/ 223549 w 2235493"/>
                <a:gd name="connsiteY1" fmla="*/ 0 h 2285479"/>
                <a:gd name="connsiteX2" fmla="*/ 2011944 w 2235493"/>
                <a:gd name="connsiteY2" fmla="*/ 0 h 2285479"/>
                <a:gd name="connsiteX3" fmla="*/ 2235493 w 2235493"/>
                <a:gd name="connsiteY3" fmla="*/ 223549 h 2285479"/>
                <a:gd name="connsiteX4" fmla="*/ 2235493 w 2235493"/>
                <a:gd name="connsiteY4" fmla="*/ 2061930 h 2285479"/>
                <a:gd name="connsiteX5" fmla="*/ 2011944 w 2235493"/>
                <a:gd name="connsiteY5" fmla="*/ 2285479 h 2285479"/>
                <a:gd name="connsiteX6" fmla="*/ 223549 w 2235493"/>
                <a:gd name="connsiteY6" fmla="*/ 2285479 h 2285479"/>
                <a:gd name="connsiteX7" fmla="*/ 0 w 2235493"/>
                <a:gd name="connsiteY7" fmla="*/ 2061930 h 2285479"/>
                <a:gd name="connsiteX8" fmla="*/ 0 w 2235493"/>
                <a:gd name="connsiteY8" fmla="*/ 223549 h 2285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5493" h="2285479">
                  <a:moveTo>
                    <a:pt x="0" y="223549"/>
                  </a:moveTo>
                  <a:cubicBezTo>
                    <a:pt x="0" y="100086"/>
                    <a:pt x="100086" y="0"/>
                    <a:pt x="223549" y="0"/>
                  </a:cubicBezTo>
                  <a:lnTo>
                    <a:pt x="2011944" y="0"/>
                  </a:lnTo>
                  <a:cubicBezTo>
                    <a:pt x="2135407" y="0"/>
                    <a:pt x="2235493" y="100086"/>
                    <a:pt x="2235493" y="223549"/>
                  </a:cubicBezTo>
                  <a:lnTo>
                    <a:pt x="2235493" y="2061930"/>
                  </a:lnTo>
                  <a:cubicBezTo>
                    <a:pt x="2235493" y="2185393"/>
                    <a:pt x="2135407" y="2285479"/>
                    <a:pt x="2011944" y="2285479"/>
                  </a:cubicBezTo>
                  <a:lnTo>
                    <a:pt x="223549" y="2285479"/>
                  </a:lnTo>
                  <a:cubicBezTo>
                    <a:pt x="100086" y="2285479"/>
                    <a:pt x="0" y="2185393"/>
                    <a:pt x="0" y="2061930"/>
                  </a:cubicBezTo>
                  <a:lnTo>
                    <a:pt x="0" y="223549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95955" tIns="95955" rIns="95955" bIns="95955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smtClean="0"/>
                <a:t>.</a:t>
              </a:r>
              <a:endParaRPr lang="es-MX" sz="1600" kern="1200" dirty="0"/>
            </a:p>
          </p:txBody>
        </p:sp>
        <p:sp>
          <p:nvSpPr>
            <p:cNvPr id="10" name="9 Flecha izquierda"/>
            <p:cNvSpPr/>
            <p:nvPr/>
          </p:nvSpPr>
          <p:spPr>
            <a:xfrm rot="16979693">
              <a:off x="4557044" y="2724790"/>
              <a:ext cx="1080171" cy="67064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1339988"/>
                <a:satOff val="-9317"/>
                <a:lumOff val="-1177"/>
                <a:alphaOff val="0"/>
              </a:schemeClr>
            </a:fillRef>
            <a:effectRef idx="1">
              <a:schemeClr val="accent5">
                <a:hueOff val="1339988"/>
                <a:satOff val="-9317"/>
                <a:lumOff val="-117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10 Forma libre"/>
            <p:cNvSpPr/>
            <p:nvPr/>
          </p:nvSpPr>
          <p:spPr>
            <a:xfrm>
              <a:off x="3979382" y="483056"/>
              <a:ext cx="2235493" cy="1947224"/>
            </a:xfrm>
            <a:custGeom>
              <a:avLst/>
              <a:gdLst>
                <a:gd name="connsiteX0" fmla="*/ 0 w 2235493"/>
                <a:gd name="connsiteY0" fmla="*/ 223549 h 2520903"/>
                <a:gd name="connsiteX1" fmla="*/ 223549 w 2235493"/>
                <a:gd name="connsiteY1" fmla="*/ 0 h 2520903"/>
                <a:gd name="connsiteX2" fmla="*/ 2011944 w 2235493"/>
                <a:gd name="connsiteY2" fmla="*/ 0 h 2520903"/>
                <a:gd name="connsiteX3" fmla="*/ 2235493 w 2235493"/>
                <a:gd name="connsiteY3" fmla="*/ 223549 h 2520903"/>
                <a:gd name="connsiteX4" fmla="*/ 2235493 w 2235493"/>
                <a:gd name="connsiteY4" fmla="*/ 2297354 h 2520903"/>
                <a:gd name="connsiteX5" fmla="*/ 2011944 w 2235493"/>
                <a:gd name="connsiteY5" fmla="*/ 2520903 h 2520903"/>
                <a:gd name="connsiteX6" fmla="*/ 223549 w 2235493"/>
                <a:gd name="connsiteY6" fmla="*/ 2520903 h 2520903"/>
                <a:gd name="connsiteX7" fmla="*/ 0 w 2235493"/>
                <a:gd name="connsiteY7" fmla="*/ 2297354 h 2520903"/>
                <a:gd name="connsiteX8" fmla="*/ 0 w 2235493"/>
                <a:gd name="connsiteY8" fmla="*/ 223549 h 2520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5493" h="2520903">
                  <a:moveTo>
                    <a:pt x="0" y="223549"/>
                  </a:moveTo>
                  <a:cubicBezTo>
                    <a:pt x="0" y="100086"/>
                    <a:pt x="100086" y="0"/>
                    <a:pt x="223549" y="0"/>
                  </a:cubicBezTo>
                  <a:lnTo>
                    <a:pt x="2011944" y="0"/>
                  </a:lnTo>
                  <a:cubicBezTo>
                    <a:pt x="2135407" y="0"/>
                    <a:pt x="2235493" y="100086"/>
                    <a:pt x="2235493" y="223549"/>
                  </a:cubicBezTo>
                  <a:lnTo>
                    <a:pt x="2235493" y="2297354"/>
                  </a:lnTo>
                  <a:cubicBezTo>
                    <a:pt x="2235493" y="2420817"/>
                    <a:pt x="2135407" y="2520903"/>
                    <a:pt x="2011944" y="2520903"/>
                  </a:cubicBezTo>
                  <a:lnTo>
                    <a:pt x="223549" y="2520903"/>
                  </a:lnTo>
                  <a:cubicBezTo>
                    <a:pt x="100086" y="2520903"/>
                    <a:pt x="0" y="2420817"/>
                    <a:pt x="0" y="2297354"/>
                  </a:cubicBezTo>
                  <a:lnTo>
                    <a:pt x="0" y="223549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92145" tIns="92145" rIns="92145" bIns="92145" numCol="1" spcCol="1270" anchor="t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>
                  <a:solidFill>
                    <a:sysClr val="windowText" lastClr="000000"/>
                  </a:solidFill>
                </a:rPr>
                <a:t>Diseña planeaciones didácticas, aplicando sus conocimientos pedagógicos y disciplinares para responder a las </a:t>
              </a:r>
              <a:r>
                <a:rPr lang="es-MX" sz="1400" dirty="0"/>
                <a:t>necesidades del contexto en el marco del plan y programas de estudio de la educación básica.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400" kern="12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13 Flecha izquierda"/>
            <p:cNvSpPr/>
            <p:nvPr/>
          </p:nvSpPr>
          <p:spPr>
            <a:xfrm rot="19255921">
              <a:off x="6114381" y="4351481"/>
              <a:ext cx="1279624" cy="67064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2679977"/>
                <a:satOff val="-18634"/>
                <a:lumOff val="-2354"/>
                <a:alphaOff val="0"/>
              </a:schemeClr>
            </a:fillRef>
            <a:effectRef idx="1">
              <a:schemeClr val="accent5">
                <a:hueOff val="2679977"/>
                <a:satOff val="-18634"/>
                <a:lumOff val="-2354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14 Forma libre"/>
            <p:cNvSpPr/>
            <p:nvPr/>
          </p:nvSpPr>
          <p:spPr>
            <a:xfrm>
              <a:off x="6630041" y="1050086"/>
              <a:ext cx="2235493" cy="2985539"/>
            </a:xfrm>
            <a:custGeom>
              <a:avLst/>
              <a:gdLst>
                <a:gd name="connsiteX0" fmla="*/ 0 w 2235493"/>
                <a:gd name="connsiteY0" fmla="*/ 223549 h 3654763"/>
                <a:gd name="connsiteX1" fmla="*/ 223549 w 2235493"/>
                <a:gd name="connsiteY1" fmla="*/ 0 h 3654763"/>
                <a:gd name="connsiteX2" fmla="*/ 2011944 w 2235493"/>
                <a:gd name="connsiteY2" fmla="*/ 0 h 3654763"/>
                <a:gd name="connsiteX3" fmla="*/ 2235493 w 2235493"/>
                <a:gd name="connsiteY3" fmla="*/ 223549 h 3654763"/>
                <a:gd name="connsiteX4" fmla="*/ 2235493 w 2235493"/>
                <a:gd name="connsiteY4" fmla="*/ 3431214 h 3654763"/>
                <a:gd name="connsiteX5" fmla="*/ 2011944 w 2235493"/>
                <a:gd name="connsiteY5" fmla="*/ 3654763 h 3654763"/>
                <a:gd name="connsiteX6" fmla="*/ 223549 w 2235493"/>
                <a:gd name="connsiteY6" fmla="*/ 3654763 h 3654763"/>
                <a:gd name="connsiteX7" fmla="*/ 0 w 2235493"/>
                <a:gd name="connsiteY7" fmla="*/ 3431214 h 3654763"/>
                <a:gd name="connsiteX8" fmla="*/ 0 w 2235493"/>
                <a:gd name="connsiteY8" fmla="*/ 223549 h 3654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5493" h="3654763">
                  <a:moveTo>
                    <a:pt x="0" y="223549"/>
                  </a:moveTo>
                  <a:cubicBezTo>
                    <a:pt x="0" y="100086"/>
                    <a:pt x="100086" y="0"/>
                    <a:pt x="223549" y="0"/>
                  </a:cubicBezTo>
                  <a:lnTo>
                    <a:pt x="2011944" y="0"/>
                  </a:lnTo>
                  <a:cubicBezTo>
                    <a:pt x="2135407" y="0"/>
                    <a:pt x="2235493" y="100086"/>
                    <a:pt x="2235493" y="223549"/>
                  </a:cubicBezTo>
                  <a:lnTo>
                    <a:pt x="2235493" y="3431214"/>
                  </a:lnTo>
                  <a:cubicBezTo>
                    <a:pt x="2235493" y="3554677"/>
                    <a:pt x="2135407" y="3654763"/>
                    <a:pt x="2011944" y="3654763"/>
                  </a:cubicBezTo>
                  <a:lnTo>
                    <a:pt x="223549" y="3654763"/>
                  </a:lnTo>
                  <a:cubicBezTo>
                    <a:pt x="100086" y="3654763"/>
                    <a:pt x="0" y="3554677"/>
                    <a:pt x="0" y="3431214"/>
                  </a:cubicBezTo>
                  <a:lnTo>
                    <a:pt x="0" y="223549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01670" tIns="101670" rIns="101670" bIns="10167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900" kern="1200" dirty="0"/>
                <a:t>Genera </a:t>
              </a:r>
              <a:r>
                <a:rPr lang="es-MX" sz="1900" kern="1200" dirty="0" smtClean="0"/>
                <a:t>ambientes </a:t>
              </a:r>
              <a:r>
                <a:rPr lang="es-MX" sz="1900" kern="1200" dirty="0"/>
                <a:t>formativos para propiciar la autonomía y promover el desarrollo de las competencias de </a:t>
              </a:r>
              <a:r>
                <a:rPr lang="es-MX" sz="1900" kern="1200" dirty="0" smtClean="0"/>
                <a:t>los</a:t>
              </a:r>
            </a:p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900" dirty="0"/>
                <a:t>a</a:t>
              </a:r>
              <a:r>
                <a:rPr lang="es-MX" sz="1900" kern="1200" dirty="0" smtClean="0"/>
                <a:t>lumnos de educación básica</a:t>
              </a:r>
              <a:endParaRPr lang="es-MX" sz="1900" kern="1200" dirty="0"/>
            </a:p>
          </p:txBody>
        </p:sp>
      </p:grpSp>
      <p:sp>
        <p:nvSpPr>
          <p:cNvPr id="16" name="15 CuadroTexto"/>
          <p:cNvSpPr txBox="1"/>
          <p:nvPr/>
        </p:nvSpPr>
        <p:spPr>
          <a:xfrm>
            <a:off x="799952" y="263259"/>
            <a:ext cx="2523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Competencias del PERFIL DE EGRESO</a:t>
            </a:r>
            <a:endParaRPr lang="es-MX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03662" y="1435239"/>
            <a:ext cx="23733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Emplea la evaluación para intervenir en los diferentes ámbitos y momentos de la tarea educativa.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-257076" y="56519"/>
            <a:ext cx="9144000" cy="6858000"/>
            <a:chOff x="0" y="0"/>
            <a:chExt cx="9144000" cy="6858000"/>
          </a:xfrm>
        </p:grpSpPr>
        <p:sp>
          <p:nvSpPr>
            <p:cNvPr id="3" name="2 Rectángulo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</p:spPr>
        </p:sp>
        <p:sp>
          <p:nvSpPr>
            <p:cNvPr id="4" name="3 Forma libre"/>
            <p:cNvSpPr/>
            <p:nvPr/>
          </p:nvSpPr>
          <p:spPr>
            <a:xfrm>
              <a:off x="3923956" y="3155669"/>
              <a:ext cx="2353151" cy="2353151"/>
            </a:xfrm>
            <a:custGeom>
              <a:avLst/>
              <a:gdLst>
                <a:gd name="connsiteX0" fmla="*/ 0 w 2353151"/>
                <a:gd name="connsiteY0" fmla="*/ 1176576 h 2353151"/>
                <a:gd name="connsiteX1" fmla="*/ 1176576 w 2353151"/>
                <a:gd name="connsiteY1" fmla="*/ 0 h 2353151"/>
                <a:gd name="connsiteX2" fmla="*/ 2353152 w 2353151"/>
                <a:gd name="connsiteY2" fmla="*/ 1176576 h 2353151"/>
                <a:gd name="connsiteX3" fmla="*/ 1176576 w 2353151"/>
                <a:gd name="connsiteY3" fmla="*/ 2353152 h 2353151"/>
                <a:gd name="connsiteX4" fmla="*/ 0 w 2353151"/>
                <a:gd name="connsiteY4" fmla="*/ 1176576 h 235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3151" h="2353151">
                  <a:moveTo>
                    <a:pt x="0" y="1176576"/>
                  </a:moveTo>
                  <a:cubicBezTo>
                    <a:pt x="0" y="526771"/>
                    <a:pt x="526771" y="0"/>
                    <a:pt x="1176576" y="0"/>
                  </a:cubicBezTo>
                  <a:cubicBezTo>
                    <a:pt x="1826381" y="0"/>
                    <a:pt x="2353152" y="526771"/>
                    <a:pt x="2353152" y="1176576"/>
                  </a:cubicBezTo>
                  <a:cubicBezTo>
                    <a:pt x="2353152" y="1826381"/>
                    <a:pt x="1826381" y="2353152"/>
                    <a:pt x="1176576" y="2353152"/>
                  </a:cubicBezTo>
                  <a:cubicBezTo>
                    <a:pt x="526771" y="2353152"/>
                    <a:pt x="0" y="1826381"/>
                    <a:pt x="0" y="1176576"/>
                  </a:cubicBez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355406" tIns="355406" rIns="355406" bIns="355406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700" b="1" kern="1200" dirty="0" smtClean="0"/>
                <a:t>COMPETENCIAS PROFESIONALES 	</a:t>
              </a:r>
              <a:endParaRPr lang="es-MX" sz="1700" kern="1200" dirty="0"/>
            </a:p>
          </p:txBody>
        </p:sp>
        <p:sp>
          <p:nvSpPr>
            <p:cNvPr id="8" name="7 Flecha izquierda"/>
            <p:cNvSpPr/>
            <p:nvPr/>
          </p:nvSpPr>
          <p:spPr>
            <a:xfrm rot="11351632">
              <a:off x="2916124" y="3963084"/>
              <a:ext cx="1037751" cy="67064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669994"/>
                <a:satOff val="-4659"/>
                <a:lumOff val="-589"/>
                <a:alphaOff val="0"/>
              </a:schemeClr>
            </a:fillRef>
            <a:effectRef idx="1">
              <a:schemeClr val="accent5">
                <a:hueOff val="669994"/>
                <a:satOff val="-4659"/>
                <a:lumOff val="-589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8 Forma libre"/>
            <p:cNvSpPr/>
            <p:nvPr/>
          </p:nvSpPr>
          <p:spPr>
            <a:xfrm>
              <a:off x="581714" y="2817591"/>
              <a:ext cx="2235493" cy="2285479"/>
            </a:xfrm>
            <a:custGeom>
              <a:avLst/>
              <a:gdLst>
                <a:gd name="connsiteX0" fmla="*/ 0 w 2235493"/>
                <a:gd name="connsiteY0" fmla="*/ 223549 h 2285479"/>
                <a:gd name="connsiteX1" fmla="*/ 223549 w 2235493"/>
                <a:gd name="connsiteY1" fmla="*/ 0 h 2285479"/>
                <a:gd name="connsiteX2" fmla="*/ 2011944 w 2235493"/>
                <a:gd name="connsiteY2" fmla="*/ 0 h 2285479"/>
                <a:gd name="connsiteX3" fmla="*/ 2235493 w 2235493"/>
                <a:gd name="connsiteY3" fmla="*/ 223549 h 2285479"/>
                <a:gd name="connsiteX4" fmla="*/ 2235493 w 2235493"/>
                <a:gd name="connsiteY4" fmla="*/ 2061930 h 2285479"/>
                <a:gd name="connsiteX5" fmla="*/ 2011944 w 2235493"/>
                <a:gd name="connsiteY5" fmla="*/ 2285479 h 2285479"/>
                <a:gd name="connsiteX6" fmla="*/ 223549 w 2235493"/>
                <a:gd name="connsiteY6" fmla="*/ 2285479 h 2285479"/>
                <a:gd name="connsiteX7" fmla="*/ 0 w 2235493"/>
                <a:gd name="connsiteY7" fmla="*/ 2061930 h 2285479"/>
                <a:gd name="connsiteX8" fmla="*/ 0 w 2235493"/>
                <a:gd name="connsiteY8" fmla="*/ 223549 h 2285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5493" h="2285479">
                  <a:moveTo>
                    <a:pt x="0" y="223549"/>
                  </a:moveTo>
                  <a:cubicBezTo>
                    <a:pt x="0" y="100086"/>
                    <a:pt x="100086" y="0"/>
                    <a:pt x="223549" y="0"/>
                  </a:cubicBezTo>
                  <a:lnTo>
                    <a:pt x="2011944" y="0"/>
                  </a:lnTo>
                  <a:cubicBezTo>
                    <a:pt x="2135407" y="0"/>
                    <a:pt x="2235493" y="100086"/>
                    <a:pt x="2235493" y="223549"/>
                  </a:cubicBezTo>
                  <a:lnTo>
                    <a:pt x="2235493" y="2061930"/>
                  </a:lnTo>
                  <a:cubicBezTo>
                    <a:pt x="2235493" y="2185393"/>
                    <a:pt x="2135407" y="2285479"/>
                    <a:pt x="2011944" y="2285479"/>
                  </a:cubicBezTo>
                  <a:lnTo>
                    <a:pt x="223549" y="2285479"/>
                  </a:lnTo>
                  <a:cubicBezTo>
                    <a:pt x="100086" y="2285479"/>
                    <a:pt x="0" y="2185393"/>
                    <a:pt x="0" y="2061930"/>
                  </a:cubicBezTo>
                  <a:lnTo>
                    <a:pt x="0" y="223549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95955" tIns="95955" rIns="95955" bIns="95955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200" kern="1200" dirty="0"/>
            </a:p>
          </p:txBody>
        </p:sp>
        <p:sp>
          <p:nvSpPr>
            <p:cNvPr id="10" name="9 Flecha izquierda"/>
            <p:cNvSpPr/>
            <p:nvPr/>
          </p:nvSpPr>
          <p:spPr>
            <a:xfrm rot="14757875">
              <a:off x="3563318" y="2562755"/>
              <a:ext cx="1043215" cy="67064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1339988"/>
                <a:satOff val="-9317"/>
                <a:lumOff val="-1177"/>
                <a:alphaOff val="0"/>
              </a:schemeClr>
            </a:fillRef>
            <a:effectRef idx="1">
              <a:schemeClr val="accent5">
                <a:hueOff val="1339988"/>
                <a:satOff val="-9317"/>
                <a:lumOff val="-117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10 Forma libre"/>
            <p:cNvSpPr/>
            <p:nvPr/>
          </p:nvSpPr>
          <p:spPr>
            <a:xfrm>
              <a:off x="1849432" y="156432"/>
              <a:ext cx="2235493" cy="2114376"/>
            </a:xfrm>
            <a:custGeom>
              <a:avLst/>
              <a:gdLst>
                <a:gd name="connsiteX0" fmla="*/ 0 w 2235493"/>
                <a:gd name="connsiteY0" fmla="*/ 223549 h 2520903"/>
                <a:gd name="connsiteX1" fmla="*/ 223549 w 2235493"/>
                <a:gd name="connsiteY1" fmla="*/ 0 h 2520903"/>
                <a:gd name="connsiteX2" fmla="*/ 2011944 w 2235493"/>
                <a:gd name="connsiteY2" fmla="*/ 0 h 2520903"/>
                <a:gd name="connsiteX3" fmla="*/ 2235493 w 2235493"/>
                <a:gd name="connsiteY3" fmla="*/ 223549 h 2520903"/>
                <a:gd name="connsiteX4" fmla="*/ 2235493 w 2235493"/>
                <a:gd name="connsiteY4" fmla="*/ 2297354 h 2520903"/>
                <a:gd name="connsiteX5" fmla="*/ 2011944 w 2235493"/>
                <a:gd name="connsiteY5" fmla="*/ 2520903 h 2520903"/>
                <a:gd name="connsiteX6" fmla="*/ 223549 w 2235493"/>
                <a:gd name="connsiteY6" fmla="*/ 2520903 h 2520903"/>
                <a:gd name="connsiteX7" fmla="*/ 0 w 2235493"/>
                <a:gd name="connsiteY7" fmla="*/ 2297354 h 2520903"/>
                <a:gd name="connsiteX8" fmla="*/ 0 w 2235493"/>
                <a:gd name="connsiteY8" fmla="*/ 223549 h 2520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5493" h="2520903">
                  <a:moveTo>
                    <a:pt x="0" y="223549"/>
                  </a:moveTo>
                  <a:cubicBezTo>
                    <a:pt x="0" y="100086"/>
                    <a:pt x="100086" y="0"/>
                    <a:pt x="223549" y="0"/>
                  </a:cubicBezTo>
                  <a:lnTo>
                    <a:pt x="2011944" y="0"/>
                  </a:lnTo>
                  <a:cubicBezTo>
                    <a:pt x="2135407" y="0"/>
                    <a:pt x="2235493" y="100086"/>
                    <a:pt x="2235493" y="223549"/>
                  </a:cubicBezTo>
                  <a:lnTo>
                    <a:pt x="2235493" y="2297354"/>
                  </a:lnTo>
                  <a:cubicBezTo>
                    <a:pt x="2235493" y="2420817"/>
                    <a:pt x="2135407" y="2520903"/>
                    <a:pt x="2011944" y="2520903"/>
                  </a:cubicBezTo>
                  <a:lnTo>
                    <a:pt x="223549" y="2520903"/>
                  </a:lnTo>
                  <a:cubicBezTo>
                    <a:pt x="100086" y="2520903"/>
                    <a:pt x="0" y="2420817"/>
                    <a:pt x="0" y="2297354"/>
                  </a:cubicBezTo>
                  <a:lnTo>
                    <a:pt x="0" y="223549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92145" tIns="92145" rIns="92145" bIns="92145" numCol="1" spcCol="1270" anchor="t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400" kern="1200" dirty="0"/>
            </a:p>
          </p:txBody>
        </p:sp>
        <p:sp>
          <p:nvSpPr>
            <p:cNvPr id="14" name="13 Flecha izquierda"/>
            <p:cNvSpPr/>
            <p:nvPr/>
          </p:nvSpPr>
          <p:spPr>
            <a:xfrm rot="20793845">
              <a:off x="6037068" y="3150195"/>
              <a:ext cx="1279624" cy="67064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2679977"/>
                <a:satOff val="-18634"/>
                <a:lumOff val="-2354"/>
                <a:alphaOff val="0"/>
              </a:schemeClr>
            </a:fillRef>
            <a:effectRef idx="1">
              <a:schemeClr val="accent5">
                <a:hueOff val="2679977"/>
                <a:satOff val="-18634"/>
                <a:lumOff val="-2354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14 Forma libre"/>
            <p:cNvSpPr/>
            <p:nvPr/>
          </p:nvSpPr>
          <p:spPr>
            <a:xfrm>
              <a:off x="6522111" y="238125"/>
              <a:ext cx="2235493" cy="2808201"/>
            </a:xfrm>
            <a:custGeom>
              <a:avLst/>
              <a:gdLst>
                <a:gd name="connsiteX0" fmla="*/ 0 w 2235493"/>
                <a:gd name="connsiteY0" fmla="*/ 223549 h 3654763"/>
                <a:gd name="connsiteX1" fmla="*/ 223549 w 2235493"/>
                <a:gd name="connsiteY1" fmla="*/ 0 h 3654763"/>
                <a:gd name="connsiteX2" fmla="*/ 2011944 w 2235493"/>
                <a:gd name="connsiteY2" fmla="*/ 0 h 3654763"/>
                <a:gd name="connsiteX3" fmla="*/ 2235493 w 2235493"/>
                <a:gd name="connsiteY3" fmla="*/ 223549 h 3654763"/>
                <a:gd name="connsiteX4" fmla="*/ 2235493 w 2235493"/>
                <a:gd name="connsiteY4" fmla="*/ 3431214 h 3654763"/>
                <a:gd name="connsiteX5" fmla="*/ 2011944 w 2235493"/>
                <a:gd name="connsiteY5" fmla="*/ 3654763 h 3654763"/>
                <a:gd name="connsiteX6" fmla="*/ 223549 w 2235493"/>
                <a:gd name="connsiteY6" fmla="*/ 3654763 h 3654763"/>
                <a:gd name="connsiteX7" fmla="*/ 0 w 2235493"/>
                <a:gd name="connsiteY7" fmla="*/ 3431214 h 3654763"/>
                <a:gd name="connsiteX8" fmla="*/ 0 w 2235493"/>
                <a:gd name="connsiteY8" fmla="*/ 223549 h 3654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5493" h="3654763">
                  <a:moveTo>
                    <a:pt x="0" y="223549"/>
                  </a:moveTo>
                  <a:cubicBezTo>
                    <a:pt x="0" y="100086"/>
                    <a:pt x="100086" y="0"/>
                    <a:pt x="223549" y="0"/>
                  </a:cubicBezTo>
                  <a:lnTo>
                    <a:pt x="2011944" y="0"/>
                  </a:lnTo>
                  <a:cubicBezTo>
                    <a:pt x="2135407" y="0"/>
                    <a:pt x="2235493" y="100086"/>
                    <a:pt x="2235493" y="223549"/>
                  </a:cubicBezTo>
                  <a:lnTo>
                    <a:pt x="2235493" y="3431214"/>
                  </a:lnTo>
                  <a:cubicBezTo>
                    <a:pt x="2235493" y="3554677"/>
                    <a:pt x="2135407" y="3654763"/>
                    <a:pt x="2011944" y="3654763"/>
                  </a:cubicBezTo>
                  <a:lnTo>
                    <a:pt x="223549" y="3654763"/>
                  </a:lnTo>
                  <a:cubicBezTo>
                    <a:pt x="100086" y="3654763"/>
                    <a:pt x="0" y="3554677"/>
                    <a:pt x="0" y="3431214"/>
                  </a:cubicBezTo>
                  <a:lnTo>
                    <a:pt x="0" y="223549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01670" tIns="101670" rIns="101670" bIns="10167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900" kern="1200" dirty="0"/>
            </a:p>
          </p:txBody>
        </p:sp>
      </p:grpSp>
      <p:sp>
        <p:nvSpPr>
          <p:cNvPr id="5" name="4 Rectángulo"/>
          <p:cNvSpPr/>
          <p:nvPr/>
        </p:nvSpPr>
        <p:spPr>
          <a:xfrm>
            <a:off x="339361" y="2954599"/>
            <a:ext cx="21533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/>
              <a:t>Propicia y regula espacios de aprendizaje incluyentes para todos los alumnos, con el fin de promover la convivencia, el</a:t>
            </a:r>
          </a:p>
          <a:p>
            <a:pPr algn="just"/>
            <a:r>
              <a:rPr lang="es-MX" sz="1600" dirty="0"/>
              <a:t>respeto y la </a:t>
            </a:r>
            <a:r>
              <a:rPr lang="es-MX" sz="1600" dirty="0" smtClean="0"/>
              <a:t>aceptación</a:t>
            </a:r>
            <a:endParaRPr lang="es-MX" sz="1600" dirty="0"/>
          </a:p>
        </p:txBody>
      </p:sp>
      <p:sp>
        <p:nvSpPr>
          <p:cNvPr id="16" name="15 Rectángulo"/>
          <p:cNvSpPr/>
          <p:nvPr/>
        </p:nvSpPr>
        <p:spPr>
          <a:xfrm>
            <a:off x="1743166" y="294644"/>
            <a:ext cx="2000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Actúa de manera ética ante la diversidad de situaciones que se presentan en la práctica </a:t>
            </a:r>
            <a:r>
              <a:rPr lang="es-MX" dirty="0" smtClean="0"/>
              <a:t>profesional</a:t>
            </a:r>
            <a:endParaRPr lang="es-MX" dirty="0"/>
          </a:p>
        </p:txBody>
      </p:sp>
      <p:sp>
        <p:nvSpPr>
          <p:cNvPr id="17" name="16 Rectángulo"/>
          <p:cNvSpPr/>
          <p:nvPr/>
        </p:nvSpPr>
        <p:spPr>
          <a:xfrm>
            <a:off x="6237441" y="400054"/>
            <a:ext cx="22949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/>
              <a:t>Interviene de manera colaborativa con la comunidad escolar, padres de familia, autoridades y docentes, en la toma </a:t>
            </a:r>
            <a:r>
              <a:rPr lang="es-MX" sz="1600" dirty="0" smtClean="0"/>
              <a:t>de decisiones </a:t>
            </a:r>
            <a:r>
              <a:rPr lang="es-MX" sz="1600" dirty="0"/>
              <a:t>y en el desarrollo de alternativas de solución a problemáticas socioeducativas</a:t>
            </a:r>
          </a:p>
        </p:txBody>
      </p:sp>
    </p:spTree>
    <p:extLst>
      <p:ext uri="{BB962C8B-B14F-4D97-AF65-F5344CB8AC3E}">
        <p14:creationId xmlns="" xmlns:p14="http://schemas.microsoft.com/office/powerpoint/2010/main" val="8837018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 del Curso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42210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="" xmlns:p14="http://schemas.microsoft.com/office/powerpoint/2010/main" val="3677691410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1080120"/>
          </a:xfrm>
        </p:spPr>
        <p:txBody>
          <a:bodyPr/>
          <a:lstStyle/>
          <a:p>
            <a:r>
              <a:rPr lang="es-MX" b="1" i="1" dirty="0" smtClean="0"/>
              <a:t>Competencias del Curso</a:t>
            </a:r>
            <a:endParaRPr lang="es-MX" b="1" i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42210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="" xmlns:p14="http://schemas.microsoft.com/office/powerpoint/2010/main" val="4271531822"/>
              </p:ext>
            </p:extLst>
          </p:nvPr>
        </p:nvGraphicFramePr>
        <p:xfrm>
          <a:off x="467544" y="1052736"/>
          <a:ext cx="813690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Users\mayra\AppData\Local\Microsoft\Windows\Temporary Internet Files\Content.IE5\ML49N6ON\MP900439458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96505">
            <a:off x="5120083" y="1912243"/>
            <a:ext cx="1780444" cy="17185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080691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21346"/>
          </a:xfrm>
        </p:spPr>
        <p:txBody>
          <a:bodyPr>
            <a:noAutofit/>
          </a:bodyPr>
          <a:lstStyle/>
          <a:p>
            <a:pPr algn="ctr"/>
            <a:r>
              <a:rPr lang="es-MX" sz="3600" b="1" dirty="0"/>
              <a:t>SITUACIÓN PROBLEMÁTICA EN TORNO A LA CUAL SE DESARROLLA EL CURSO</a:t>
            </a:r>
            <a:endParaRPr lang="es-MX" sz="36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58797519"/>
              </p:ext>
            </p:extLst>
          </p:nvPr>
        </p:nvGraphicFramePr>
        <p:xfrm>
          <a:off x="107504" y="1844824"/>
          <a:ext cx="8892480" cy="476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2480"/>
              </a:tblGrid>
              <a:tr h="4768592">
                <a:tc>
                  <a:txBody>
                    <a:bodyPr/>
                    <a:lstStyle/>
                    <a:p>
                      <a:r>
                        <a:rPr kumimoji="0" lang="es-MX" sz="3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Problema Eje. </a:t>
                      </a:r>
                    </a:p>
                    <a:p>
                      <a:r>
                        <a:rPr kumimoji="0" lang="es-MX" sz="3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Realizar una planeación didáctica referida al desarrollo de un campo formativo, acorde a las condiciones de un grupo escolar (que es objeto de su observación escolar).</a:t>
                      </a:r>
                      <a:endParaRPr lang="es-MX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120171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b="1" dirty="0"/>
              <a:t>Unidad de aprendizaje </a:t>
            </a:r>
            <a:r>
              <a:rPr lang="es-MX" b="1" dirty="0" smtClean="0"/>
              <a:t>I: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1" dirty="0" smtClean="0"/>
              <a:t> </a:t>
            </a:r>
            <a:r>
              <a:rPr lang="es-MX" b="1" dirty="0"/>
              <a:t>	</a:t>
            </a:r>
            <a:br>
              <a:rPr lang="es-MX" b="1" dirty="0"/>
            </a:b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="" xmlns:p14="http://schemas.microsoft.com/office/powerpoint/2010/main" val="2425438590"/>
              </p:ext>
            </p:extLst>
          </p:nvPr>
        </p:nvGraphicFramePr>
        <p:xfrm>
          <a:off x="0" y="1412776"/>
          <a:ext cx="8964488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82352"/>
          </a:xfrm>
        </p:spPr>
        <p:txBody>
          <a:bodyPr>
            <a:noAutofit/>
          </a:bodyPr>
          <a:lstStyle/>
          <a:p>
            <a:r>
              <a:rPr lang="es-MX" sz="4800" dirty="0"/>
              <a:t/>
            </a:r>
            <a:br>
              <a:rPr lang="es-MX" sz="4800" dirty="0"/>
            </a:br>
            <a:r>
              <a:rPr lang="es-MX" sz="4800" b="1" dirty="0"/>
              <a:t>Unidad de aprendizaje II: 	</a:t>
            </a:r>
            <a:br>
              <a:rPr lang="es-MX" sz="4800" b="1" dirty="0"/>
            </a:br>
            <a:endParaRPr lang="es-MX" sz="48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="" xmlns:p14="http://schemas.microsoft.com/office/powerpoint/2010/main" val="3958371606"/>
              </p:ext>
            </p:extLst>
          </p:nvPr>
        </p:nvGraphicFramePr>
        <p:xfrm>
          <a:off x="575048" y="980728"/>
          <a:ext cx="856895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82352"/>
          </a:xfrm>
        </p:spPr>
        <p:txBody>
          <a:bodyPr>
            <a:noAutofit/>
          </a:bodyPr>
          <a:lstStyle/>
          <a:p>
            <a:pPr algn="ctr"/>
            <a:r>
              <a:rPr lang="es-MX" sz="5400" dirty="0"/>
              <a:t/>
            </a:r>
            <a:br>
              <a:rPr lang="es-MX" sz="5400" dirty="0"/>
            </a:br>
            <a:r>
              <a:rPr lang="es-MX" sz="4800" b="1" dirty="0"/>
              <a:t>Unidad de aprendizaje III: </a:t>
            </a:r>
            <a:br>
              <a:rPr lang="es-MX" sz="4800" b="1" dirty="0"/>
            </a:br>
            <a:endParaRPr lang="es-MX" sz="4800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="" xmlns:p14="http://schemas.microsoft.com/office/powerpoint/2010/main" val="1114154998"/>
              </p:ext>
            </p:extLst>
          </p:nvPr>
        </p:nvGraphicFramePr>
        <p:xfrm>
          <a:off x="179512" y="980728"/>
          <a:ext cx="87839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PROPÓSITO DEL CURSO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Los </a:t>
            </a:r>
            <a:r>
              <a:rPr lang="es-MX" dirty="0"/>
              <a:t>estudiantes analicen modelos de planeación que utilizan los docentes, reconozcan </a:t>
            </a:r>
            <a:r>
              <a:rPr lang="es-MX" dirty="0" smtClean="0"/>
              <a:t>tanto los </a:t>
            </a:r>
            <a:r>
              <a:rPr lang="es-MX" dirty="0"/>
              <a:t>elementos didácticos como los procesos contextuales que han llevado a su elección, tengan capacidad de realizar </a:t>
            </a:r>
            <a:r>
              <a:rPr lang="es-MX" dirty="0" smtClean="0"/>
              <a:t>una planeación </a:t>
            </a:r>
            <a:r>
              <a:rPr lang="es-MX" dirty="0"/>
              <a:t>didáctica integrando todos los elementos que le dan sentido para su trabajo educativo</a:t>
            </a:r>
          </a:p>
        </p:txBody>
      </p:sp>
    </p:spTree>
    <p:extLst>
      <p:ext uri="{BB962C8B-B14F-4D97-AF65-F5344CB8AC3E}">
        <p14:creationId xmlns="" xmlns:p14="http://schemas.microsoft.com/office/powerpoint/2010/main" val="2128051837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01822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i="1" dirty="0" smtClean="0">
                <a:effectLst/>
              </a:rPr>
              <a:t>Cursos que anteceden y subsecuentes a Planeación Educativa</a:t>
            </a:r>
            <a:endParaRPr lang="es-MX" b="1" i="1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7896"/>
          </a:xfrm>
        </p:spPr>
        <p:txBody>
          <a:bodyPr/>
          <a:lstStyle/>
          <a:p>
            <a:pPr algn="ctr"/>
            <a:r>
              <a:rPr lang="es-MX" dirty="0" smtClean="0"/>
              <a:t>El sujeto y su formación profesional como docente - antecede</a:t>
            </a:r>
          </a:p>
          <a:p>
            <a:r>
              <a:rPr lang="es-MX" dirty="0" smtClean="0"/>
              <a:t>Adecuación Curricular - subsecuente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522466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Relación con otras asignaturas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Bases psicológicas del aprendizaje en este semestre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3929">
            <a:off x="1795280" y="3075144"/>
            <a:ext cx="5184251" cy="34561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46680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Bibliografía y materiales de apoyo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es-MX" b="1" dirty="0" smtClean="0"/>
              <a:t>UNIDAD 1</a:t>
            </a:r>
          </a:p>
          <a:p>
            <a:pPr marL="0" indent="0">
              <a:buNone/>
            </a:pPr>
            <a:r>
              <a:rPr lang="es-MX" b="1" dirty="0" smtClean="0"/>
              <a:t>Bibliografía </a:t>
            </a:r>
            <a:r>
              <a:rPr lang="es-MX" b="1" dirty="0"/>
              <a:t>básica:</a:t>
            </a:r>
          </a:p>
          <a:p>
            <a:r>
              <a:rPr lang="es-MX" dirty="0"/>
              <a:t>Díaz Barriga, A. (2009) </a:t>
            </a:r>
            <a:r>
              <a:rPr lang="es-MX" i="1" dirty="0"/>
              <a:t>El docente y los programas escolares. Lo institucional y lo didáctico</a:t>
            </a:r>
            <a:r>
              <a:rPr lang="es-MX" dirty="0"/>
              <a:t>,</a:t>
            </a:r>
          </a:p>
          <a:p>
            <a:r>
              <a:rPr lang="es-MX" dirty="0"/>
              <a:t>México: IISUE/UNAM.</a:t>
            </a:r>
          </a:p>
          <a:p>
            <a:r>
              <a:rPr lang="es-MX" dirty="0"/>
              <a:t>Gadino, A. (2001) </a:t>
            </a:r>
            <a:r>
              <a:rPr lang="es-MX" i="1" dirty="0"/>
              <a:t>Gestionar el conocimiento. Estrategias de enseñanza y aprendizaje. </a:t>
            </a:r>
            <a:r>
              <a:rPr lang="es-MX" dirty="0"/>
              <a:t>Santa</a:t>
            </a:r>
          </a:p>
          <a:p>
            <a:r>
              <a:rPr lang="es-MX" dirty="0"/>
              <a:t>Fé: HomoSapiens.</a:t>
            </a:r>
          </a:p>
          <a:p>
            <a:r>
              <a:rPr lang="es-MX" dirty="0"/>
              <a:t>Giné, N. y Artur. Parcerisa (coords.)(2003) </a:t>
            </a:r>
            <a:r>
              <a:rPr lang="es-MX" i="1" dirty="0"/>
              <a:t>Planificación y análisis de la práctica educativa.</a:t>
            </a:r>
          </a:p>
          <a:p>
            <a:r>
              <a:rPr lang="es-MX" dirty="0"/>
              <a:t>Barcelona: Graó.</a:t>
            </a:r>
          </a:p>
          <a:p>
            <a:r>
              <a:rPr lang="es-MX" dirty="0"/>
              <a:t>Hernández, F. y Montserrat, V. (2005</a:t>
            </a:r>
            <a:r>
              <a:rPr lang="es-MX" i="1" dirty="0"/>
              <a:t>) La organización del currículum por proyectos de</a:t>
            </a:r>
          </a:p>
          <a:p>
            <a:r>
              <a:rPr lang="es-MX" i="1" dirty="0"/>
              <a:t>trabajo. </a:t>
            </a:r>
            <a:r>
              <a:rPr lang="es-MX" dirty="0"/>
              <a:t>Barcelona: Graó.</a:t>
            </a:r>
          </a:p>
          <a:p>
            <a:r>
              <a:rPr lang="es-MX" dirty="0"/>
              <a:t>Luchetti, E. y Omar B. (1998) </a:t>
            </a:r>
            <a:r>
              <a:rPr lang="es-MX" i="1" dirty="0"/>
              <a:t>El diagnóstico en el aula. </a:t>
            </a:r>
            <a:r>
              <a:rPr lang="es-MX" dirty="0"/>
              <a:t>Buenos Aires: Magisterio del Río </a:t>
            </a:r>
            <a:r>
              <a:rPr lang="es-MX" dirty="0" smtClean="0"/>
              <a:t>de la Plata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2250460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dirty="0"/>
              <a:t>Bibliografía y materiales de apoyo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Autofit/>
          </a:bodyPr>
          <a:lstStyle/>
          <a:p>
            <a:r>
              <a:rPr lang="es-MX" sz="1600" dirty="0"/>
              <a:t>Meirieu, P. (2002) </a:t>
            </a:r>
            <a:r>
              <a:rPr lang="es-MX" sz="1600" i="1" dirty="0"/>
              <a:t>Aprender, sí. Pero ¿cómo? </a:t>
            </a:r>
            <a:r>
              <a:rPr lang="es-MX" sz="1600" dirty="0"/>
              <a:t>Barcelona: Octaedro.</a:t>
            </a:r>
          </a:p>
          <a:p>
            <a:r>
              <a:rPr lang="es-MX" sz="1600" dirty="0"/>
              <a:t>Perrenoud, P. (2008</a:t>
            </a:r>
            <a:r>
              <a:rPr lang="es-MX" sz="1600" i="1" dirty="0"/>
              <a:t>) Construir competencias desde la escuela</a:t>
            </a:r>
            <a:r>
              <a:rPr lang="es-MX" sz="1600" dirty="0"/>
              <a:t>, Santiago: J:C. Sáez</a:t>
            </a:r>
          </a:p>
          <a:p>
            <a:r>
              <a:rPr lang="es-MX" sz="1600" dirty="0"/>
              <a:t>Santos Guerra, M. Á. (2006) </a:t>
            </a:r>
            <a:r>
              <a:rPr lang="es-MX" sz="1600" i="1" dirty="0"/>
              <a:t>Enseñar o el oficio de aprender</a:t>
            </a:r>
            <a:r>
              <a:rPr lang="es-MX" sz="1600" dirty="0"/>
              <a:t>. Sante Fé: HomoSapiens.</a:t>
            </a:r>
          </a:p>
          <a:p>
            <a:r>
              <a:rPr lang="es-MX" sz="1600" dirty="0"/>
              <a:t>Secretaría de educación Pública (2011) </a:t>
            </a:r>
            <a:r>
              <a:rPr lang="es-MX" sz="1600" i="1" dirty="0"/>
              <a:t>Plan de Estudios 2011. Educación Básica</a:t>
            </a:r>
            <a:r>
              <a:rPr lang="es-MX" sz="1600" dirty="0"/>
              <a:t>, México:</a:t>
            </a:r>
          </a:p>
          <a:p>
            <a:r>
              <a:rPr lang="es-MX" sz="1600" dirty="0"/>
              <a:t>SEP.</a:t>
            </a:r>
          </a:p>
          <a:p>
            <a:r>
              <a:rPr lang="es-MX" sz="1600" dirty="0"/>
              <a:t>Zabala, A. y Arnau, L. (2008) </a:t>
            </a:r>
            <a:r>
              <a:rPr lang="es-MX" sz="1600" i="1" dirty="0"/>
              <a:t>Cómo aprender y enseñar competencias</a:t>
            </a:r>
            <a:r>
              <a:rPr lang="es-MX" sz="1600" dirty="0"/>
              <a:t>. Barcelona: Graó.</a:t>
            </a:r>
          </a:p>
          <a:p>
            <a:r>
              <a:rPr lang="es-MX" sz="1600" dirty="0"/>
              <a:t>Zabala, A. (2002) </a:t>
            </a:r>
            <a:r>
              <a:rPr lang="es-MX" sz="1600" i="1" dirty="0"/>
              <a:t>La práctica educativa. Cómo enseñar. </a:t>
            </a:r>
            <a:r>
              <a:rPr lang="es-MX" sz="1600" dirty="0"/>
              <a:t>Barcelona: Graó.</a:t>
            </a:r>
          </a:p>
          <a:p>
            <a:pPr marL="0" indent="0">
              <a:buNone/>
            </a:pPr>
            <a:r>
              <a:rPr lang="es-MX" sz="1600" b="1" dirty="0"/>
              <a:t>Bibliografía complementaria:</a:t>
            </a:r>
          </a:p>
          <a:p>
            <a:r>
              <a:rPr lang="es-MX" sz="1600" dirty="0"/>
              <a:t>Freinet, C. (1986) </a:t>
            </a:r>
            <a:r>
              <a:rPr lang="es-MX" sz="1600" i="1" dirty="0"/>
              <a:t>La educación por el trabajo</a:t>
            </a:r>
            <a:r>
              <a:rPr lang="es-MX" sz="1600" dirty="0"/>
              <a:t>, México: Fondo de Cultura Económica.</a:t>
            </a:r>
          </a:p>
          <a:p>
            <a:pPr marL="0" indent="0">
              <a:buNone/>
            </a:pPr>
            <a:r>
              <a:rPr lang="es-MX" sz="1600" b="1" dirty="0"/>
              <a:t>Otros recursos:</a:t>
            </a:r>
          </a:p>
          <a:p>
            <a:pPr marL="0" indent="0">
              <a:buNone/>
            </a:pPr>
            <a:r>
              <a:rPr lang="es-MX" sz="1600" dirty="0"/>
              <a:t>Video:</a:t>
            </a:r>
          </a:p>
          <a:p>
            <a:r>
              <a:rPr lang="es-MX" sz="1600" dirty="0"/>
              <a:t>La maestra de Milpillas, San Luis Potosí. Escuela Damián Carmona.</a:t>
            </a:r>
          </a:p>
          <a:p>
            <a:pPr marL="0" indent="0">
              <a:buNone/>
            </a:pPr>
            <a:r>
              <a:rPr lang="es-MX" sz="1600" dirty="0"/>
              <a:t>http://www.youtube.com/watch?v=NQ-FuTOML0A&amp;feature=related</a:t>
            </a:r>
          </a:p>
        </p:txBody>
      </p:sp>
    </p:spTree>
    <p:extLst>
      <p:ext uri="{BB962C8B-B14F-4D97-AF65-F5344CB8AC3E}">
        <p14:creationId xmlns="" xmlns:p14="http://schemas.microsoft.com/office/powerpoint/2010/main" val="3447155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Bibliografía y materiales de apoyo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 fontScale="85000" lnSpcReduction="20000"/>
          </a:bodyPr>
          <a:lstStyle/>
          <a:p>
            <a:r>
              <a:rPr lang="es-MX" sz="2000" b="1" dirty="0"/>
              <a:t>UNIDAD DE APRENDIZAJE II.</a:t>
            </a:r>
          </a:p>
          <a:p>
            <a:pPr marL="64008" indent="0">
              <a:buNone/>
            </a:pPr>
            <a:r>
              <a:rPr lang="es-MX" sz="2000" b="1" dirty="0" smtClean="0"/>
              <a:t>	Factores </a:t>
            </a:r>
            <a:r>
              <a:rPr lang="es-MX" sz="2000" b="1" dirty="0"/>
              <a:t>y elementos que inciden en la planeación </a:t>
            </a:r>
            <a:r>
              <a:rPr lang="es-MX" sz="2000" b="1" dirty="0" smtClean="0"/>
              <a:t>docente</a:t>
            </a:r>
          </a:p>
          <a:p>
            <a:r>
              <a:rPr lang="es-MX" sz="2000" b="1" dirty="0" smtClean="0"/>
              <a:t> </a:t>
            </a:r>
            <a:r>
              <a:rPr lang="es-MX" sz="2000" b="1" dirty="0"/>
              <a:t>Bibliografía básica:</a:t>
            </a:r>
          </a:p>
          <a:p>
            <a:r>
              <a:rPr lang="es-MX" sz="2000" dirty="0"/>
              <a:t>Díaz Barriga, A. (2009) </a:t>
            </a:r>
            <a:r>
              <a:rPr lang="es-MX" sz="2000" i="1" dirty="0"/>
              <a:t>El docente y los programas escolares. Lo institucional y lo didáctico</a:t>
            </a:r>
            <a:r>
              <a:rPr lang="es-MX" sz="2000" dirty="0"/>
              <a:t>,</a:t>
            </a:r>
          </a:p>
          <a:p>
            <a:r>
              <a:rPr lang="es-MX" sz="2000" dirty="0"/>
              <a:t>México: IISUE/UNAM.</a:t>
            </a:r>
          </a:p>
          <a:p>
            <a:r>
              <a:rPr lang="es-MX" sz="2000" dirty="0"/>
              <a:t>Meirieu, P. (1996) </a:t>
            </a:r>
            <a:r>
              <a:rPr lang="es-MX" sz="2000" i="1" dirty="0"/>
              <a:t>Aprender, sí, pero ¿cómo? </a:t>
            </a:r>
            <a:r>
              <a:rPr lang="es-MX" sz="2000" dirty="0"/>
              <a:t>Madrid: Octaedro.</a:t>
            </a:r>
          </a:p>
          <a:p>
            <a:r>
              <a:rPr lang="es-MX" sz="2000" b="1" dirty="0"/>
              <a:t>Bibliografía complementaria:</a:t>
            </a:r>
          </a:p>
          <a:p>
            <a:r>
              <a:rPr lang="es-MX" sz="2000" dirty="0"/>
              <a:t>Aebli, H. (1991) </a:t>
            </a:r>
            <a:r>
              <a:rPr lang="es-MX" sz="2000" i="1" dirty="0"/>
              <a:t>Factores de la enseñanza que favorecen el aprendizaje autónomo. </a:t>
            </a:r>
            <a:r>
              <a:rPr lang="es-MX" sz="2000" dirty="0"/>
              <a:t>Madrid:</a:t>
            </a:r>
          </a:p>
          <a:p>
            <a:r>
              <a:rPr lang="es-MX" sz="2000" dirty="0"/>
              <a:t>Narcea.</a:t>
            </a:r>
          </a:p>
          <a:p>
            <a:r>
              <a:rPr lang="es-MX" sz="2000" dirty="0"/>
              <a:t>Aebli, H. (2002) </a:t>
            </a:r>
            <a:r>
              <a:rPr lang="es-MX" sz="2000" i="1" dirty="0"/>
              <a:t>Doce formas básicas de enseñar. </a:t>
            </a:r>
            <a:r>
              <a:rPr lang="es-MX" sz="2000" dirty="0"/>
              <a:t>Madrid: Narcea.</a:t>
            </a:r>
          </a:p>
          <a:p>
            <a:r>
              <a:rPr lang="es-MX" sz="2000" dirty="0"/>
              <a:t>Díaz Barriga, F., Hernández, G. y Rigo, M. (2011). </a:t>
            </a:r>
            <a:r>
              <a:rPr lang="es-MX" sz="2000" i="1" dirty="0"/>
              <a:t>Experiencias educativas con </a:t>
            </a:r>
            <a:r>
              <a:rPr lang="es-MX" sz="2000" i="1" dirty="0" smtClean="0"/>
              <a:t>recursos</a:t>
            </a:r>
          </a:p>
          <a:p>
            <a:r>
              <a:rPr lang="es-MX" sz="2000" b="1" dirty="0" smtClean="0"/>
              <a:t>         </a:t>
            </a:r>
            <a:r>
              <a:rPr lang="es-MX" sz="1800" i="1" dirty="0"/>
              <a:t>digitales. </a:t>
            </a:r>
            <a:r>
              <a:rPr lang="es-MX" sz="1800" dirty="0"/>
              <a:t>México: UNAM. Facultad de Psicología.</a:t>
            </a:r>
          </a:p>
          <a:p>
            <a:r>
              <a:rPr lang="es-MX" sz="1800" dirty="0"/>
              <a:t>Dewey, J. (1936) </a:t>
            </a:r>
            <a:r>
              <a:rPr lang="es-MX" sz="1800" i="1" dirty="0"/>
              <a:t>Experiencia y educación. </a:t>
            </a:r>
            <a:r>
              <a:rPr lang="es-MX" sz="1800" dirty="0"/>
              <a:t>Buenos Aires: Losada.</a:t>
            </a:r>
          </a:p>
          <a:p>
            <a:r>
              <a:rPr lang="es-MX" sz="1800" dirty="0"/>
              <a:t>Freinet, C. (1973) </a:t>
            </a:r>
            <a:r>
              <a:rPr lang="es-MX" sz="1800" i="1" dirty="0"/>
              <a:t>Técnicas Freinet para la escuela moderna</a:t>
            </a:r>
            <a:r>
              <a:rPr lang="es-MX" sz="1800" dirty="0"/>
              <a:t>. México: Siglo XXI.</a:t>
            </a:r>
          </a:p>
          <a:p>
            <a:r>
              <a:rPr lang="es-MX" sz="1800" b="1" dirty="0"/>
              <a:t>Otros recursos:</a:t>
            </a:r>
          </a:p>
          <a:p>
            <a:r>
              <a:rPr lang="es-MX" sz="1800" dirty="0"/>
              <a:t>Cantet, L. (director) (2008) “La clase” (entre les murs) [Cita cinematográfica] Francia:</a:t>
            </a:r>
          </a:p>
          <a:p>
            <a:r>
              <a:rPr lang="es-MX" sz="1800" dirty="0"/>
              <a:t>Golem.</a:t>
            </a:r>
            <a:endParaRPr lang="es-MX" sz="2000" dirty="0"/>
          </a:p>
        </p:txBody>
      </p:sp>
    </p:spTree>
    <p:extLst>
      <p:ext uri="{BB962C8B-B14F-4D97-AF65-F5344CB8AC3E}">
        <p14:creationId xmlns="" xmlns:p14="http://schemas.microsoft.com/office/powerpoint/2010/main" val="3238004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Bibliografía y materiales de apoyo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MX" sz="2400" b="1" dirty="0"/>
              <a:t>UNIDAD DE APRENDIZAJE III.</a:t>
            </a:r>
          </a:p>
          <a:p>
            <a:pPr marL="64008" indent="0" algn="ctr">
              <a:buNone/>
            </a:pPr>
            <a:r>
              <a:rPr lang="es-MX" sz="2400" b="1" dirty="0"/>
              <a:t>Elección ante la planeación </a:t>
            </a:r>
            <a:r>
              <a:rPr lang="es-MX" sz="2400" b="1" dirty="0" smtClean="0"/>
              <a:t>didáctica</a:t>
            </a:r>
          </a:p>
          <a:p>
            <a:pPr marL="0" indent="0">
              <a:buNone/>
            </a:pPr>
            <a:r>
              <a:rPr lang="es-MX" sz="2400" b="1" dirty="0"/>
              <a:t>Bibliografía básica:</a:t>
            </a:r>
          </a:p>
          <a:p>
            <a:r>
              <a:rPr lang="es-MX" sz="2400" dirty="0"/>
              <a:t>Díaz Barriga, A. (1993) </a:t>
            </a:r>
            <a:r>
              <a:rPr lang="es-MX" sz="2400" i="1" dirty="0"/>
              <a:t>Tarea docente</a:t>
            </a:r>
            <a:r>
              <a:rPr lang="es-MX" sz="2400" dirty="0"/>
              <a:t>. </a:t>
            </a:r>
            <a:r>
              <a:rPr lang="es-MX" sz="2400" i="1" dirty="0"/>
              <a:t>Una perspectiva didáctica, grupal y psicosocial</a:t>
            </a:r>
            <a:r>
              <a:rPr lang="es-MX" sz="2400" dirty="0"/>
              <a:t>.</a:t>
            </a:r>
          </a:p>
          <a:p>
            <a:r>
              <a:rPr lang="es-MX" sz="2400" dirty="0"/>
              <a:t>México: Nueva Imagen</a:t>
            </a:r>
            <a:r>
              <a:rPr lang="es-MX" sz="2400" dirty="0" smtClean="0"/>
              <a:t>.</a:t>
            </a:r>
          </a:p>
          <a:p>
            <a:r>
              <a:rPr lang="es-MX" sz="2400" dirty="0"/>
              <a:t>Bach, H. (1978) </a:t>
            </a:r>
            <a:r>
              <a:rPr lang="es-MX" sz="2400" i="1" dirty="0"/>
              <a:t>Cómo preparar las clases: práctica y teoría del planeamiento y evaluación de</a:t>
            </a:r>
          </a:p>
          <a:p>
            <a:r>
              <a:rPr lang="es-MX" sz="2400" i="1" dirty="0"/>
              <a:t>la enseñanza</a:t>
            </a:r>
            <a:r>
              <a:rPr lang="es-MX" sz="2400" dirty="0"/>
              <a:t>. Buenos Aires: Kapelusz.</a:t>
            </a:r>
          </a:p>
          <a:p>
            <a:r>
              <a:rPr lang="es-MX" sz="2400" dirty="0"/>
              <a:t>Meirieu, P. (2004) </a:t>
            </a:r>
            <a:r>
              <a:rPr lang="es-MX" sz="2400" i="1" dirty="0"/>
              <a:t>La escuela hoy</a:t>
            </a:r>
            <a:r>
              <a:rPr lang="es-MX" sz="2400" dirty="0"/>
              <a:t>. Barcelona: Octaedro.</a:t>
            </a:r>
          </a:p>
          <a:p>
            <a:pPr marL="0" indent="0">
              <a:buNone/>
            </a:pPr>
            <a:r>
              <a:rPr lang="es-MX" sz="2400" b="1" dirty="0"/>
              <a:t>Otros recursos:</a:t>
            </a:r>
          </a:p>
          <a:p>
            <a:r>
              <a:rPr lang="es-MX" sz="2400" i="1" dirty="0"/>
              <a:t>Apoyos hemerográficos y digitales</a:t>
            </a:r>
          </a:p>
          <a:p>
            <a:r>
              <a:rPr lang="es-MX" sz="2400" dirty="0"/>
              <a:t>Notas periodísticas</a:t>
            </a:r>
          </a:p>
          <a:p>
            <a:pPr marL="0" indent="0">
              <a:buNone/>
            </a:pPr>
            <a:r>
              <a:rPr lang="es-MX" sz="2400" dirty="0"/>
              <a:t>Sitios web sobre docentes: el plan de clase</a:t>
            </a:r>
          </a:p>
          <a:p>
            <a:r>
              <a:rPr lang="es-MX" sz="2400" dirty="0"/>
              <a:t>http://youtu.be/_MjJ4LeTr70</a:t>
            </a:r>
          </a:p>
          <a:p>
            <a:r>
              <a:rPr lang="es-MX" sz="2400" dirty="0"/>
              <a:t>http://youtu.be/dvvViYwrorE</a:t>
            </a:r>
          </a:p>
        </p:txBody>
      </p:sp>
    </p:spTree>
    <p:extLst>
      <p:ext uri="{BB962C8B-B14F-4D97-AF65-F5344CB8AC3E}">
        <p14:creationId xmlns="" xmlns:p14="http://schemas.microsoft.com/office/powerpoint/2010/main" val="5948040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381434"/>
            <a:ext cx="4608512" cy="1111462"/>
          </a:xfrm>
        </p:spPr>
        <p:txBody>
          <a:bodyPr anchor="ctr">
            <a:noAutofit/>
          </a:bodyPr>
          <a:lstStyle/>
          <a:p>
            <a:r>
              <a:rPr lang="es-MX" sz="3600" b="1" i="1" dirty="0" smtClean="0"/>
              <a:t>Evidencias de Aprendizaje  unidad 1</a:t>
            </a:r>
            <a:endParaRPr lang="es-MX" sz="3600" b="1" i="1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75656" y="2870200"/>
            <a:ext cx="7200800" cy="3871168"/>
          </a:xfrm>
        </p:spPr>
        <p:txBody>
          <a:bodyPr>
            <a:normAutofit/>
          </a:bodyPr>
          <a:lstStyle/>
          <a:p>
            <a:r>
              <a:rPr lang="es-MX" sz="1800" b="1" dirty="0" smtClean="0"/>
              <a:t>Elaborar  un documento en donde analice las relaciones que encuentra entre el proyecto de trabajo docente y las planeaciones que pudo recuperar, caracterice los elementos didácticos, estratégicos que contiene </a:t>
            </a:r>
            <a:r>
              <a:rPr lang="es-MX" sz="1800" b="1" dirty="0"/>
              <a:t>y pondere los elementos del contexto </a:t>
            </a:r>
            <a:r>
              <a:rPr lang="es-MX" sz="1800" b="1" dirty="0" smtClean="0"/>
              <a:t>socio-cultural, escolar </a:t>
            </a:r>
            <a:r>
              <a:rPr lang="es-MX" sz="1800" b="1" dirty="0"/>
              <a:t>y personal de los alumnos que posibilitan y dificultan el aprendizaje de ellos. </a:t>
            </a:r>
            <a:endParaRPr lang="es-MX" sz="1800" b="1" dirty="0" smtClean="0"/>
          </a:p>
          <a:p>
            <a:r>
              <a:rPr lang="es-MX" sz="1800" b="1" dirty="0" smtClean="0"/>
              <a:t>Es importante </a:t>
            </a:r>
            <a:r>
              <a:rPr lang="es-MX" sz="1800" b="1" dirty="0"/>
              <a:t>que el docente establezca algunos criterios mínimos que deberá cubrir </a:t>
            </a:r>
            <a:r>
              <a:rPr lang="es-MX" sz="1800" b="1" dirty="0" smtClean="0"/>
              <a:t>este documento</a:t>
            </a:r>
            <a:r>
              <a:rPr lang="es-MX" sz="1800" b="1" dirty="0"/>
              <a:t>, al mismo tiempo es necesario que en su caso delimite si este </a:t>
            </a:r>
            <a:r>
              <a:rPr lang="es-MX" sz="1800" b="1" dirty="0" smtClean="0"/>
              <a:t>trabajo contendrá </a:t>
            </a:r>
            <a:r>
              <a:rPr lang="es-MX" sz="1800" b="1" dirty="0"/>
              <a:t>elementos de trabajo grupal y los elementos de trabajo individual. Los </a:t>
            </a:r>
            <a:r>
              <a:rPr lang="es-MX" sz="1800" b="1" dirty="0" smtClean="0"/>
              <a:t>criterios de </a:t>
            </a:r>
            <a:r>
              <a:rPr lang="es-MX" sz="1800" b="1" dirty="0"/>
              <a:t>valoración de un portafolio requieren ser incluidos en esta etapa.</a:t>
            </a:r>
          </a:p>
        </p:txBody>
      </p:sp>
      <p:pic>
        <p:nvPicPr>
          <p:cNvPr id="2050" name="Picture 2" descr="C:\Users\mayra\AppData\Local\Microsoft\Windows\Temporary Internet Files\Content.IE5\N1LMQJ9R\MP90040745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918" y="620687"/>
            <a:ext cx="3505627" cy="20882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701538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854794"/>
            <a:ext cx="3096344" cy="566738"/>
          </a:xfrm>
        </p:spPr>
        <p:txBody>
          <a:bodyPr anchor="ctr">
            <a:noAutofit/>
          </a:bodyPr>
          <a:lstStyle/>
          <a:p>
            <a:r>
              <a:rPr lang="es-MX" sz="3600" b="1" i="1" dirty="0" smtClean="0"/>
              <a:t>Evidencias de Aprendizaje  unidad 2</a:t>
            </a:r>
            <a:endParaRPr lang="es-MX" sz="3600" b="1" i="1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87760" y="3429000"/>
            <a:ext cx="7344816" cy="2232246"/>
          </a:xfrm>
        </p:spPr>
        <p:txBody>
          <a:bodyPr>
            <a:noAutofit/>
          </a:bodyPr>
          <a:lstStyle/>
          <a:p>
            <a:pPr algn="just"/>
            <a:r>
              <a:rPr lang="es-MX" sz="1600" dirty="0"/>
              <a:t>Seleccione un campo formativo y dentro del mismo un ámbito donde pueda </a:t>
            </a:r>
            <a:r>
              <a:rPr lang="es-MX" sz="1600" dirty="0" smtClean="0"/>
              <a:t>realizar planeación</a:t>
            </a:r>
            <a:r>
              <a:rPr lang="es-MX" sz="1600" dirty="0"/>
              <a:t>. Estructurar los elementos que serían insumo de esa planeación: la </a:t>
            </a:r>
            <a:r>
              <a:rPr lang="es-MX" sz="1600" dirty="0" smtClean="0"/>
              <a:t>ubicación curricular </a:t>
            </a:r>
            <a:r>
              <a:rPr lang="es-MX" sz="1600" dirty="0"/>
              <a:t>de lo seleccionado: la disciplina sus rasgos, características y formas de </a:t>
            </a:r>
            <a:r>
              <a:rPr lang="es-MX" sz="1600" dirty="0" smtClean="0"/>
              <a:t>trabajo; competencias </a:t>
            </a:r>
            <a:r>
              <a:rPr lang="es-MX" sz="1600" dirty="0"/>
              <a:t>que se pretende desarrollar y requerimientos previos (</a:t>
            </a:r>
            <a:r>
              <a:rPr lang="es-MX" sz="1600" dirty="0" smtClean="0"/>
              <a:t>aprendizajes previos</a:t>
            </a:r>
            <a:r>
              <a:rPr lang="es-MX" sz="1600" dirty="0"/>
              <a:t>); vinculaciones transversales. La propuesta didáctica que va a desarrollar, </a:t>
            </a:r>
            <a:r>
              <a:rPr lang="es-MX" sz="1600" dirty="0" smtClean="0"/>
              <a:t>los modelos </a:t>
            </a:r>
            <a:r>
              <a:rPr lang="es-MX" sz="1600" dirty="0"/>
              <a:t>de planeación y la propuesta didáctica que considera oportuna. La forma como </a:t>
            </a:r>
            <a:r>
              <a:rPr lang="es-MX" sz="1600" dirty="0" smtClean="0"/>
              <a:t>se vincula </a:t>
            </a:r>
            <a:r>
              <a:rPr lang="es-MX" sz="1600" dirty="0"/>
              <a:t>con ejes de un proyecto de trabajo docente. Como en la unidad anterior el </a:t>
            </a:r>
            <a:r>
              <a:rPr lang="es-MX" sz="1600" dirty="0" smtClean="0"/>
              <a:t>docente determinará </a:t>
            </a:r>
            <a:r>
              <a:rPr lang="es-MX" sz="1600" dirty="0"/>
              <a:t>criterios mínimos de presentación, así como la parte que corresponde </a:t>
            </a:r>
            <a:r>
              <a:rPr lang="es-MX" sz="1600" dirty="0" smtClean="0"/>
              <a:t>realizar al </a:t>
            </a:r>
            <a:r>
              <a:rPr lang="es-MX" sz="1600" dirty="0"/>
              <a:t>alumno en grupo o en forma individual</a:t>
            </a:r>
            <a:endParaRPr lang="es-MX" sz="1600" b="1" dirty="0"/>
          </a:p>
        </p:txBody>
      </p:sp>
      <p:pic>
        <p:nvPicPr>
          <p:cNvPr id="1026" name="Picture 2" descr="C:\Users\Usuario\AppData\Local\Microsoft\Windows\Temporary Internet Files\Content.IE5\NWH62JL0\MP90044657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826" y="162248"/>
            <a:ext cx="3820534" cy="24746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979504">
            <a:off x="7461242" y="2068190"/>
            <a:ext cx="996842" cy="13216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85116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8300" y="476672"/>
            <a:ext cx="4262264" cy="1422300"/>
          </a:xfrm>
        </p:spPr>
        <p:txBody>
          <a:bodyPr anchor="ctr">
            <a:noAutofit/>
          </a:bodyPr>
          <a:lstStyle/>
          <a:p>
            <a:r>
              <a:rPr lang="es-MX" sz="3600" b="1" i="1" dirty="0" smtClean="0"/>
              <a:t>Evidencias de Aprendizaje  unidad 3</a:t>
            </a:r>
            <a:endParaRPr lang="es-MX" sz="3600" b="1" i="1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3568" y="2062782"/>
            <a:ext cx="7990318" cy="4225156"/>
          </a:xfrm>
        </p:spPr>
        <p:txBody>
          <a:bodyPr>
            <a:noAutofit/>
          </a:bodyPr>
          <a:lstStyle/>
          <a:p>
            <a:r>
              <a:rPr lang="es-MX" sz="1800" dirty="0"/>
              <a:t>Presentar un proyecto de planeación didáctica de algún campo formativo y ámbito</a:t>
            </a:r>
          </a:p>
          <a:p>
            <a:r>
              <a:rPr lang="es-MX" sz="1800" dirty="0"/>
              <a:t>determinado ligado al grado escolar en que se haya tenido algún acercamiento previo.</a:t>
            </a:r>
          </a:p>
          <a:p>
            <a:r>
              <a:rPr lang="es-MX" sz="1800" dirty="0"/>
              <a:t>En esta etapa del trabajo el estudiante integra todos los elementos que se le han pedido </a:t>
            </a:r>
            <a:r>
              <a:rPr lang="es-MX" sz="1800" dirty="0" smtClean="0"/>
              <a:t>en el </a:t>
            </a:r>
            <a:r>
              <a:rPr lang="es-MX" sz="1800" dirty="0"/>
              <a:t>problema eje, esto es concluye con una planeación didáctica, referida a un </a:t>
            </a:r>
            <a:r>
              <a:rPr lang="es-MX" sz="1800" dirty="0" smtClean="0"/>
              <a:t>campo formativo</a:t>
            </a:r>
            <a:r>
              <a:rPr lang="es-MX" sz="1800" dirty="0"/>
              <a:t>, haciendo explícitos los referentes curriculares, disciplinarios, los que </a:t>
            </a:r>
            <a:r>
              <a:rPr lang="es-MX" sz="1800" dirty="0" smtClean="0"/>
              <a:t>se desprenden </a:t>
            </a:r>
            <a:r>
              <a:rPr lang="es-MX" sz="1800" dirty="0"/>
              <a:t>de la etapa de desarrollo, así como didáctica, para construirlo como </a:t>
            </a:r>
            <a:r>
              <a:rPr lang="es-MX" sz="1800" dirty="0" smtClean="0"/>
              <a:t>proyecto de </a:t>
            </a:r>
            <a:r>
              <a:rPr lang="es-MX" sz="1800" dirty="0"/>
              <a:t>trabajo docente. </a:t>
            </a:r>
            <a:endParaRPr lang="es-MX" sz="1800" dirty="0" smtClean="0"/>
          </a:p>
          <a:p>
            <a:r>
              <a:rPr lang="es-MX" sz="1800" dirty="0" smtClean="0"/>
              <a:t>Vinculando </a:t>
            </a:r>
            <a:r>
              <a:rPr lang="es-MX" sz="1800" dirty="0"/>
              <a:t>intencionalidades institucionales, con las docentes, </a:t>
            </a:r>
            <a:r>
              <a:rPr lang="es-MX" sz="1800" dirty="0" smtClean="0"/>
              <a:t>así como </a:t>
            </a:r>
            <a:r>
              <a:rPr lang="es-MX" sz="1800" dirty="0"/>
              <a:t>las que emanan de las condiciones de los alumnos. Presenta elementos de </a:t>
            </a:r>
            <a:r>
              <a:rPr lang="es-MX" sz="1800" dirty="0" smtClean="0"/>
              <a:t>un diagnóstico </a:t>
            </a:r>
            <a:r>
              <a:rPr lang="es-MX" sz="1800" dirty="0"/>
              <a:t>que elaboró al principio de esta actividad.</a:t>
            </a:r>
          </a:p>
          <a:p>
            <a:r>
              <a:rPr lang="es-MX" sz="1800" dirty="0"/>
              <a:t>La valoración del trabajo integrado del estudiante se realizará de acuerdo a los </a:t>
            </a:r>
            <a:r>
              <a:rPr lang="es-MX" sz="1800" dirty="0" smtClean="0"/>
              <a:t>criterios que </a:t>
            </a:r>
            <a:r>
              <a:rPr lang="es-MX" sz="1800" dirty="0"/>
              <a:t>el docente haya formulado al principio del curso, de los criterios establecidos </a:t>
            </a:r>
            <a:r>
              <a:rPr lang="es-MX" sz="1800" dirty="0" smtClean="0"/>
              <a:t>para valorar </a:t>
            </a:r>
            <a:r>
              <a:rPr lang="es-MX" sz="1800" dirty="0"/>
              <a:t>el portafolio y de la forma como considere que los alumnos deben presentar </a:t>
            </a:r>
            <a:r>
              <a:rPr lang="es-MX" sz="1800" dirty="0" err="1" smtClean="0"/>
              <a:t>sutrabajo</a:t>
            </a:r>
            <a:r>
              <a:rPr lang="es-MX" sz="1800" dirty="0" smtClean="0"/>
              <a:t> </a:t>
            </a:r>
            <a:r>
              <a:rPr lang="es-MX" sz="1800" dirty="0"/>
              <a:t>individual y grupal.</a:t>
            </a:r>
            <a:endParaRPr lang="es-MX" sz="1800" b="1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1968">
            <a:off x="45769" y="64815"/>
            <a:ext cx="2569495" cy="1936351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0029">
            <a:off x="7472421" y="426801"/>
            <a:ext cx="1024917" cy="130499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690557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62123009"/>
              </p:ext>
            </p:extLst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1226809">
            <a:off x="457200" y="476672"/>
            <a:ext cx="8229600" cy="720080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l"/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3200" b="1" dirty="0" smtClean="0"/>
              <a:t>Semestre  2°</a:t>
            </a:r>
            <a:r>
              <a:rPr lang="es-MX" sz="3200" b="1" dirty="0"/>
              <a:t>	Horas: </a:t>
            </a:r>
            <a:r>
              <a:rPr lang="es-MX" sz="3200" b="1" dirty="0" smtClean="0"/>
              <a:t> 4 </a:t>
            </a:r>
            <a:r>
              <a:rPr lang="es-MX" sz="3200" b="1" dirty="0"/>
              <a:t>	Créditos: </a:t>
            </a:r>
            <a:r>
              <a:rPr lang="es-MX" sz="3200" b="1" dirty="0" smtClean="0"/>
              <a:t> 4.5 </a:t>
            </a:r>
            <a:r>
              <a:rPr lang="es-MX" sz="3200" b="1" dirty="0"/>
              <a:t>	</a:t>
            </a:r>
            <a:br>
              <a:rPr lang="es-MX" sz="3200" b="1" dirty="0"/>
            </a:br>
            <a:r>
              <a:rPr lang="es-MX" sz="3200" dirty="0"/>
              <a:t/>
            </a:r>
            <a:br>
              <a:rPr lang="es-MX" sz="3200" dirty="0"/>
            </a:b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rmAutofit fontScale="92500"/>
          </a:bodyPr>
          <a:lstStyle/>
          <a:p>
            <a:endParaRPr lang="es-MX" sz="2000" dirty="0"/>
          </a:p>
          <a:p>
            <a:pPr marL="0" indent="0" algn="ctr">
              <a:buNone/>
            </a:pPr>
            <a:r>
              <a:rPr lang="es-MX" sz="3300" b="1" dirty="0" smtClean="0"/>
              <a:t>DESCRIPCIÓN DEL CURSO</a:t>
            </a:r>
            <a:r>
              <a:rPr lang="es-MX" b="1" dirty="0"/>
              <a:t>	</a:t>
            </a:r>
          </a:p>
          <a:p>
            <a:pPr>
              <a:buNone/>
            </a:pPr>
            <a:r>
              <a:rPr lang="es-MX" dirty="0" smtClean="0"/>
              <a:t>        </a:t>
            </a:r>
            <a:endParaRPr lang="es-MX" dirty="0"/>
          </a:p>
          <a:p>
            <a:pPr algn="just"/>
            <a:r>
              <a:rPr lang="es-MX" dirty="0" smtClean="0">
                <a:latin typeface="+mj-lt"/>
                <a:cs typeface="Times New Roman" pitchFamily="18" charset="0"/>
              </a:rPr>
              <a:t> </a:t>
            </a:r>
            <a:r>
              <a:rPr lang="es-MX" dirty="0" smtClean="0"/>
              <a:t>En </a:t>
            </a:r>
            <a:r>
              <a:rPr lang="es-MX" dirty="0"/>
              <a:t>el curso se abordan las principales perspectivas metodológicas de la planeación, derivadas de posturas y vertientes </a:t>
            </a:r>
            <a:r>
              <a:rPr lang="es-MX" dirty="0" smtClean="0"/>
              <a:t>de la didáctica. </a:t>
            </a:r>
          </a:p>
          <a:p>
            <a:pPr algn="just"/>
            <a:r>
              <a:rPr lang="es-MX" dirty="0" smtClean="0"/>
              <a:t>La </a:t>
            </a:r>
            <a:r>
              <a:rPr lang="es-MX" dirty="0"/>
              <a:t>planeación es una actividad fundamental en la tarea educativa, permite al docente establecer una serie </a:t>
            </a:r>
            <a:r>
              <a:rPr lang="es-MX" dirty="0" smtClean="0"/>
              <a:t>de estrategias </a:t>
            </a:r>
            <a:r>
              <a:rPr lang="es-MX" dirty="0"/>
              <a:t>de aprendizaje que pueden </a:t>
            </a:r>
            <a:r>
              <a:rPr lang="es-MX" dirty="0" smtClean="0"/>
              <a:t> orientar </a:t>
            </a:r>
            <a:r>
              <a:rPr lang="es-MX" dirty="0"/>
              <a:t>el trabajo de sus alumnos.</a:t>
            </a:r>
          </a:p>
          <a:p>
            <a:endParaRPr lang="es-MX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61862"/>
          </a:xfrm>
        </p:spPr>
        <p:txBody>
          <a:bodyPr>
            <a:noAutofit/>
          </a:bodyPr>
          <a:lstStyle/>
          <a:p>
            <a:pPr lvl="0"/>
            <a:r>
              <a:rPr lang="es-MX" sz="3600" dirty="0" smtClean="0">
                <a:effectLst/>
              </a:rPr>
              <a:t>FECHAS DE EVALUACIÓN </a:t>
            </a:r>
            <a:r>
              <a:rPr lang="es-MX" sz="3200" dirty="0">
                <a:effectLst/>
              </a:rPr>
              <a:t/>
            </a:r>
            <a:br>
              <a:rPr lang="es-MX" sz="3200" dirty="0">
                <a:effectLst/>
              </a:rPr>
            </a:b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1er </a:t>
            </a:r>
            <a:r>
              <a:rPr lang="es-ES" b="1" dirty="0" err="1" smtClean="0"/>
              <a:t>Ex.</a:t>
            </a:r>
            <a:r>
              <a:rPr lang="es-ES" b="1" dirty="0" smtClean="0"/>
              <a:t> Institucional:9 y 10 </a:t>
            </a:r>
            <a:r>
              <a:rPr lang="es-MX" b="1" dirty="0" smtClean="0"/>
              <a:t>Abril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endParaRPr lang="es-MX" dirty="0"/>
          </a:p>
          <a:p>
            <a:r>
              <a:rPr lang="es-ES" b="1" dirty="0" smtClean="0"/>
              <a:t>2º </a:t>
            </a:r>
            <a:r>
              <a:rPr lang="es-ES" b="1" dirty="0" err="1" smtClean="0"/>
              <a:t>Ex.</a:t>
            </a:r>
            <a:r>
              <a:rPr lang="es-ES" b="1" dirty="0" smtClean="0"/>
              <a:t> Institucional: 14,16 y 17 De Mayo</a:t>
            </a:r>
          </a:p>
          <a:p>
            <a:endParaRPr lang="es-MX" dirty="0" smtClean="0"/>
          </a:p>
          <a:p>
            <a:pPr marL="0" indent="0"/>
            <a:r>
              <a:rPr lang="es-MX" dirty="0" smtClean="0"/>
              <a:t>  </a:t>
            </a:r>
            <a:r>
              <a:rPr lang="es-ES" b="1" dirty="0" smtClean="0"/>
              <a:t>3er. </a:t>
            </a:r>
            <a:r>
              <a:rPr lang="es-ES" b="1" dirty="0" err="1" smtClean="0"/>
              <a:t>Ex.</a:t>
            </a:r>
            <a:r>
              <a:rPr lang="es-ES" b="1" dirty="0" smtClean="0"/>
              <a:t> Semestral: 13, 14 y 17 de Junio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8963270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Evaluación del curso</a:t>
            </a:r>
            <a:r>
              <a:rPr lang="es-ES_tradnl" dirty="0" smtClean="0"/>
              <a:t>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Se hace de manera permanente.</a:t>
            </a: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Examen( parciales 10%, instit.20%).                                     30%       </a:t>
            </a: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Trabajos escritos(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ev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. Aprendizaje 25%, Trabajos escritos</a:t>
            </a:r>
          </a:p>
          <a:p>
            <a:pPr>
              <a:buNone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    10%, Portafolio semestral 5%).                                              40%        </a:t>
            </a: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Participación(10%), exposición (10%)                                   30%         </a:t>
            </a:r>
          </a:p>
          <a:p>
            <a:pPr>
              <a:buFontTx/>
              <a:buNone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    y manejo de TIC´S (10%).</a:t>
            </a:r>
          </a:p>
          <a:p>
            <a:pPr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NOTA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: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PARA ACREDITAR LA ASIGNATURA SE REQUIERE DEL 85% DE ASISTENCIA , UNA BUENA ACTITUD Y DISPONIBILIDAD EN CLASE Y EN LA PRÁCTICA; además si no tienen aprobada la materia de Observación y Práctica, automáticamente reprueban Taller de Diseño y viceversa. </a:t>
            </a:r>
          </a:p>
          <a:p>
            <a:pPr>
              <a:buFontTx/>
              <a:buNone/>
            </a:pPr>
            <a:endParaRPr lang="es-ES_tradnl" sz="1600" dirty="0" smtClean="0"/>
          </a:p>
          <a:p>
            <a:endParaRPr lang="es-MX" dirty="0"/>
          </a:p>
        </p:txBody>
      </p:sp>
    </p:spTree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JORNADAS DE OBSERVACIÓN Y PRÁCTICA DOCENTE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 </a:t>
            </a:r>
          </a:p>
          <a:p>
            <a:r>
              <a:rPr lang="es-MX" dirty="0" smtClean="0"/>
              <a:t>Marzo 20 y 21</a:t>
            </a:r>
          </a:p>
          <a:p>
            <a:endParaRPr lang="es-MX" dirty="0"/>
          </a:p>
          <a:p>
            <a:r>
              <a:rPr lang="es-MX" dirty="0" smtClean="0"/>
              <a:t>Mayo 7, 8 y 9 </a:t>
            </a:r>
            <a:endParaRPr lang="es-ES" b="1" dirty="0" smtClean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Junio 3, 4, 5, y 6 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 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938392433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ES" dirty="0">
                <a:effectLst/>
              </a:rPr>
              <a:t>Criterios de evaluación:</a:t>
            </a:r>
            <a:r>
              <a:rPr lang="es-MX" dirty="0">
                <a:effectLst/>
              </a:rPr>
              <a:t/>
            </a:r>
            <a:br>
              <a:rPr lang="es-MX" dirty="0">
                <a:effectLst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1.-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PARTICIPACIÓN EN CLASE                                                   a) Exposición individual                                                         b) Exposición por equipo                                                  2.- TRABAJOS ESCRITOS:                                             Resúmenes de lecturas                                                             b) Análisis de lectura                                                                    c) Ensayos                                                                                   d) Fichas de actividades                                                                                                  e) Mapas conceptuales                                                      f ) Trípticos                                                                             g) Cuadros sinópticos                                                              h) Entrevistas y cuestionarios                                                   i ) Elaboración de diapositivas                                            J) Actitud Y Disposición</a:t>
            </a:r>
          </a:p>
          <a:p>
            <a:pPr>
              <a:lnSpc>
                <a:spcPct val="80000"/>
              </a:lnSpc>
              <a:defRPr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3.- PRÁCTICA DOCENTE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578187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17846"/>
          </a:xfrm>
        </p:spPr>
        <p:txBody>
          <a:bodyPr>
            <a:normAutofit fontScale="90000"/>
          </a:bodyPr>
          <a:lstStyle/>
          <a:p>
            <a:pPr lvl="0" algn="ctr"/>
            <a:r>
              <a:rPr lang="es-MX" dirty="0">
                <a:effectLst/>
              </a:rPr>
              <a:t>Reglamento y acuerdos internos</a:t>
            </a:r>
            <a:br>
              <a:rPr lang="es-MX" dirty="0">
                <a:effectLst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No contestar celular, a menos que sea urgente.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Traer los materiales a la clase.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No se revisarán tareas fuera de tiempo y la que no cumpla se pondrá cero en trabajos escritos y falta.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Respetar a las compañeras (en todo momento).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Ser puntuales.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Se contará la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Permanecer en el salón, a menos que sea necesario salir.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Tener actitud positiva –de lo contrario la maestra titular podrá reprobar a la alumna(o)- y de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Los exámenes no se aplicarán fuera de tiempo.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La utilización de la computadora será sólo en caso necesario.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Consultar las palabras del texto leído, en caso de no entenderlas.</a:t>
            </a:r>
            <a:endParaRPr lang="es-MX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182409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DESCRIPCIÓN DEL CURSO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La planeación es el resultado de un </a:t>
            </a:r>
            <a:r>
              <a:rPr lang="es-MX" dirty="0" smtClean="0"/>
              <a:t>trabajo profesional </a:t>
            </a:r>
            <a:r>
              <a:rPr lang="es-MX" dirty="0"/>
              <a:t>del docente, parte de establecer que el profesor tiene un proyecto de trabajo educativo, esto es, tiene </a:t>
            </a:r>
            <a:r>
              <a:rPr lang="es-MX" dirty="0" smtClean="0"/>
              <a:t>una serie </a:t>
            </a:r>
            <a:r>
              <a:rPr lang="es-MX" dirty="0"/>
              <a:t>de intenciones y </a:t>
            </a:r>
            <a:r>
              <a:rPr lang="es-MX" b="1" dirty="0"/>
              <a:t>p</a:t>
            </a:r>
            <a:r>
              <a:rPr lang="es-MX" dirty="0"/>
              <a:t>ropósitos que constituyen una finalidad de lo que desea que sus estudiantes puedan realizar.</a:t>
            </a:r>
          </a:p>
        </p:txBody>
      </p:sp>
    </p:spTree>
    <p:extLst>
      <p:ext uri="{BB962C8B-B14F-4D97-AF65-F5344CB8AC3E}">
        <p14:creationId xmlns="" xmlns:p14="http://schemas.microsoft.com/office/powerpoint/2010/main" val="40457066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1372790">
            <a:off x="457200" y="267494"/>
            <a:ext cx="8229600" cy="1001266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s-MX" b="1" dirty="0" smtClean="0"/>
              <a:t>DESCRIPCIÓN DEL CURSO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8056"/>
          </a:xfrm>
        </p:spPr>
        <p:txBody>
          <a:bodyPr>
            <a:normAutofit fontScale="92500"/>
          </a:bodyPr>
          <a:lstStyle/>
          <a:p>
            <a:pPr marL="64008" indent="0">
              <a:buNone/>
            </a:pPr>
            <a:endParaRPr lang="es-MX" dirty="0"/>
          </a:p>
          <a:p>
            <a:pPr algn="just"/>
            <a:r>
              <a:rPr lang="es-MX" dirty="0" smtClean="0"/>
              <a:t>La planeación </a:t>
            </a:r>
            <a:r>
              <a:rPr lang="es-MX" dirty="0"/>
              <a:t>no se puede realizar sólo como una actividad técnica limitada a llenar formatos, sino que traduce </a:t>
            </a:r>
            <a:r>
              <a:rPr lang="es-MX" dirty="0" smtClean="0"/>
              <a:t>intenciones educativas </a:t>
            </a:r>
            <a:r>
              <a:rPr lang="es-MX" dirty="0"/>
              <a:t>que son el resultado del análisis </a:t>
            </a:r>
            <a:r>
              <a:rPr lang="es-MX" dirty="0" smtClean="0"/>
              <a:t>  de </a:t>
            </a:r>
            <a:r>
              <a:rPr lang="es-MX" dirty="0"/>
              <a:t>varios elementos, entre los que </a:t>
            </a:r>
            <a:r>
              <a:rPr lang="es-MX" dirty="0" smtClean="0"/>
              <a:t>destacan, algunos </a:t>
            </a:r>
            <a:r>
              <a:rPr lang="es-MX" dirty="0"/>
              <a:t>elementos contextuales</a:t>
            </a:r>
            <a:r>
              <a:rPr lang="es-MX" dirty="0" smtClean="0"/>
              <a:t>: la </a:t>
            </a:r>
            <a:r>
              <a:rPr lang="es-MX" dirty="0"/>
              <a:t>cultura y las condiciones socio-económicas del entorno donde se desempeñan los estudiantes, las </a:t>
            </a:r>
            <a:r>
              <a:rPr lang="es-MX" dirty="0" smtClean="0"/>
              <a:t>habilidades cognitivas </a:t>
            </a:r>
            <a:r>
              <a:rPr lang="es-MX" dirty="0"/>
              <a:t>y aprendizajes previos que han podido desarrollar en etapas escolares anteriores o en su desarrollo</a:t>
            </a:r>
          </a:p>
        </p:txBody>
      </p:sp>
    </p:spTree>
    <p:extLst>
      <p:ext uri="{BB962C8B-B14F-4D97-AF65-F5344CB8AC3E}">
        <p14:creationId xmlns="" xmlns:p14="http://schemas.microsoft.com/office/powerpoint/2010/main" val="3481665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pPr marL="64008" indent="0" algn="ctr">
              <a:buNone/>
            </a:pPr>
            <a:endParaRPr lang="es-MX" dirty="0" smtClean="0"/>
          </a:p>
          <a:p>
            <a:pPr marL="64008" indent="0" algn="ctr">
              <a:buNone/>
            </a:pPr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TRAYECTO FORMATIVO DEL CURSO</a:t>
            </a:r>
          </a:p>
          <a:p>
            <a:r>
              <a:rPr lang="es-MX" dirty="0" smtClean="0"/>
              <a:t>PSICOPEDAGÓGICO</a:t>
            </a:r>
            <a:endParaRPr lang="es-MX" dirty="0"/>
          </a:p>
        </p:txBody>
      </p:sp>
      <p:sp>
        <p:nvSpPr>
          <p:cNvPr id="4" name="3 Flecha abajo"/>
          <p:cNvSpPr/>
          <p:nvPr/>
        </p:nvSpPr>
        <p:spPr>
          <a:xfrm>
            <a:off x="2348012" y="908720"/>
            <a:ext cx="4032448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23952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es-MX" sz="3600" dirty="0" smtClean="0"/>
              <a:t>ORIENTACIONES GENERALES PARA EL DESARROLLO DEL CURSO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7976"/>
          </a:xfrm>
        </p:spPr>
        <p:txBody>
          <a:bodyPr>
            <a:normAutofit fontScale="92500" lnSpcReduction="10000"/>
          </a:bodyPr>
          <a:lstStyle/>
          <a:p>
            <a:r>
              <a:rPr lang="es-MX" sz="2800" dirty="0"/>
              <a:t>El programa parte de un problema eje, en torno al cual los alumnos realizarán actividades de aprendizaje y </a:t>
            </a:r>
            <a:r>
              <a:rPr lang="es-MX" sz="2800" dirty="0" smtClean="0"/>
              <a:t>presentarán evidencias </a:t>
            </a:r>
            <a:r>
              <a:rPr lang="es-MX" sz="2800" dirty="0"/>
              <a:t>de evaluación. </a:t>
            </a:r>
            <a:endParaRPr lang="es-MX" sz="2800" dirty="0" smtClean="0"/>
          </a:p>
          <a:p>
            <a:r>
              <a:rPr lang="es-MX" sz="2800" dirty="0" smtClean="0"/>
              <a:t>El </a:t>
            </a:r>
            <a:r>
              <a:rPr lang="es-MX" sz="2800" dirty="0"/>
              <a:t>problema eje está construido como una situación problemática a partir de la cual </a:t>
            </a:r>
            <a:r>
              <a:rPr lang="es-MX" sz="2800" dirty="0" smtClean="0"/>
              <a:t>el estudiante </a:t>
            </a:r>
            <a:r>
              <a:rPr lang="es-MX" sz="2800" dirty="0"/>
              <a:t>realizará diversas actividades que le permitan comprender algunos aspectos de la realidad educativa del </a:t>
            </a:r>
            <a:r>
              <a:rPr lang="es-MX" sz="2800" dirty="0" smtClean="0"/>
              <a:t>aula.</a:t>
            </a:r>
            <a:endParaRPr lang="es-MX" sz="2800" dirty="0"/>
          </a:p>
          <a:p>
            <a:r>
              <a:rPr lang="es-MX" sz="2800" dirty="0"/>
              <a:t>V</a:t>
            </a:r>
            <a:r>
              <a:rPr lang="es-MX" sz="2800" dirty="0" smtClean="0"/>
              <a:t>inculando </a:t>
            </a:r>
            <a:r>
              <a:rPr lang="es-MX" sz="2800" dirty="0"/>
              <a:t>esta comprensión a elementos conceptuales que provengan de una reflexión y análisis apoyados en </a:t>
            </a:r>
            <a:r>
              <a:rPr lang="es-MX" sz="2800" dirty="0" smtClean="0"/>
              <a:t>diferentes recursos </a:t>
            </a:r>
            <a:r>
              <a:rPr lang="es-MX" sz="2800" dirty="0"/>
              <a:t>(exposiciones, lecturas, información que proviene de actores o de discusiones entre pares).</a:t>
            </a:r>
          </a:p>
        </p:txBody>
      </p:sp>
    </p:spTree>
    <p:extLst>
      <p:ext uri="{BB962C8B-B14F-4D97-AF65-F5344CB8AC3E}">
        <p14:creationId xmlns="" xmlns:p14="http://schemas.microsoft.com/office/powerpoint/2010/main" val="933550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rmAutofit fontScale="92500"/>
          </a:bodyPr>
          <a:lstStyle/>
          <a:p>
            <a:r>
              <a:rPr lang="es-MX" dirty="0"/>
              <a:t>La idea didáctica recupera noción de metas de Aebli (2000), así como la perspectiva de Meirieu (2002)</a:t>
            </a:r>
            <a:r>
              <a:rPr lang="es-MX" dirty="0" smtClean="0"/>
              <a:t>de </a:t>
            </a:r>
            <a:r>
              <a:rPr lang="es-MX" dirty="0"/>
              <a:t>que el estudiante asuma la tarea escolar como proyecto propio, en el sentido de que un estudiante que tiene claro </a:t>
            </a:r>
            <a:r>
              <a:rPr lang="es-MX" dirty="0" smtClean="0"/>
              <a:t>..</a:t>
            </a:r>
            <a:endParaRPr lang="es-MX" dirty="0"/>
          </a:p>
          <a:p>
            <a:r>
              <a:rPr lang="es-MX" dirty="0" smtClean="0"/>
              <a:t>La finalidad </a:t>
            </a:r>
            <a:r>
              <a:rPr lang="es-MX" dirty="0"/>
              <a:t>de su trabajo y asume condiciones de convertir esa finalidad en proyecto propio, está en condiciones </a:t>
            </a:r>
            <a:r>
              <a:rPr lang="es-MX" dirty="0" smtClean="0"/>
              <a:t>de aprender. </a:t>
            </a:r>
          </a:p>
          <a:p>
            <a:r>
              <a:rPr lang="es-MX" dirty="0" smtClean="0"/>
              <a:t>La </a:t>
            </a:r>
            <a:r>
              <a:rPr lang="es-MX" dirty="0"/>
              <a:t>idea general es graduar el avance del problema eje (en un modelo de proyecto, caso o de aprendizaje </a:t>
            </a:r>
            <a:r>
              <a:rPr lang="es-MX" dirty="0" smtClean="0"/>
              <a:t>basado en </a:t>
            </a:r>
            <a:r>
              <a:rPr lang="es-MX" dirty="0"/>
              <a:t>problemas) en el cual exista una dinámica entre realidad y recursos</a:t>
            </a:r>
          </a:p>
        </p:txBody>
      </p:sp>
    </p:spTree>
    <p:extLst>
      <p:ext uri="{BB962C8B-B14F-4D97-AF65-F5344CB8AC3E}">
        <p14:creationId xmlns="" xmlns:p14="http://schemas.microsoft.com/office/powerpoint/2010/main" val="32847477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1317143">
            <a:off x="457200" y="404664"/>
            <a:ext cx="8075240" cy="1008112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s-MX" sz="3600" dirty="0" smtClean="0"/>
              <a:t>Orientaciones didácticas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/>
              <a:t>Para el logro de los aprendizajes esperados y de las unidades de competencia propuestas en el perfil de egreso, se </a:t>
            </a:r>
            <a:r>
              <a:rPr lang="es-MX" dirty="0" smtClean="0"/>
              <a:t>sugiere……</a:t>
            </a:r>
            <a:endParaRPr lang="es-MX" dirty="0"/>
          </a:p>
          <a:p>
            <a:r>
              <a:rPr lang="es-MX" dirty="0"/>
              <a:t>abrir espacios para el diálogo grupal, el contacto con la comunidad y una institución educativa cercana al lugar </a:t>
            </a:r>
            <a:r>
              <a:rPr lang="es-MX" dirty="0" smtClean="0"/>
              <a:t>donde…..</a:t>
            </a:r>
            <a:endParaRPr lang="es-MX" dirty="0"/>
          </a:p>
          <a:p>
            <a:r>
              <a:rPr lang="es-MX" dirty="0"/>
              <a:t>cursa sus estudios, con el fin de explorar, reconocer las características del nivel educativo, el tipo de organización de </a:t>
            </a:r>
            <a:r>
              <a:rPr lang="es-MX" dirty="0" smtClean="0"/>
              <a:t>la…….</a:t>
            </a:r>
            <a:endParaRPr lang="es-MX" dirty="0"/>
          </a:p>
          <a:p>
            <a:r>
              <a:rPr lang="es-MX" dirty="0"/>
              <a:t>institución escolar, así como las características generales que rigen el funcionamiento de las instituciones </a:t>
            </a:r>
            <a:r>
              <a:rPr lang="es-MX" dirty="0" smtClean="0"/>
              <a:t>como……</a:t>
            </a:r>
            <a:endParaRPr lang="es-MX" dirty="0"/>
          </a:p>
          <a:p>
            <a:r>
              <a:rPr lang="es-MX" dirty="0"/>
              <a:t>organismos vivos, en donde los actores sociales elaboran proyectos y desempeñan diversas funciones y contribuyen </a:t>
            </a:r>
            <a:r>
              <a:rPr lang="es-MX" dirty="0" smtClean="0"/>
              <a:t>al logro </a:t>
            </a:r>
            <a:r>
              <a:rPr lang="es-MX" dirty="0"/>
              <a:t>de los propósitos educativos</a:t>
            </a:r>
          </a:p>
        </p:txBody>
      </p:sp>
    </p:spTree>
    <p:extLst>
      <p:ext uri="{BB962C8B-B14F-4D97-AF65-F5344CB8AC3E}">
        <p14:creationId xmlns="" xmlns:p14="http://schemas.microsoft.com/office/powerpoint/2010/main" val="7007742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2450</Words>
  <Application>Microsoft Office PowerPoint</Application>
  <PresentationFormat>Presentación en pantalla (4:3)</PresentationFormat>
  <Paragraphs>216</Paragraphs>
  <Slides>34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Tema de Office</vt:lpstr>
      <vt:lpstr>Diapositiva 1</vt:lpstr>
      <vt:lpstr>PROPÓSITO DEL CURSO</vt:lpstr>
      <vt:lpstr>     Semestre  2° Horas:  4  Créditos:  4.5    </vt:lpstr>
      <vt:lpstr>DESCRIPCIÓN DEL CURSO</vt:lpstr>
      <vt:lpstr>DESCRIPCIÓN DEL CURSO</vt:lpstr>
      <vt:lpstr>Diapositiva 6</vt:lpstr>
      <vt:lpstr>ORIENTACIONES GENERALES PARA EL DESARROLLO DEL CURSO</vt:lpstr>
      <vt:lpstr>Diapositiva 8</vt:lpstr>
      <vt:lpstr>Orientaciones didácticas</vt:lpstr>
      <vt:lpstr>Diapositiva 10</vt:lpstr>
      <vt:lpstr>Diapositiva 11</vt:lpstr>
      <vt:lpstr>Diapositiva 12</vt:lpstr>
      <vt:lpstr>Diapositiva 13</vt:lpstr>
      <vt:lpstr>Competencias del Curso</vt:lpstr>
      <vt:lpstr>Competencias del Curso</vt:lpstr>
      <vt:lpstr>SITUACIÓN PROBLEMÁTICA EN TORNO A LA CUAL SE DESARROLLA EL CURSO</vt:lpstr>
      <vt:lpstr> Unidad de aprendizaje I:     </vt:lpstr>
      <vt:lpstr> Unidad de aprendizaje II:   </vt:lpstr>
      <vt:lpstr> Unidad de aprendizaje III:  </vt:lpstr>
      <vt:lpstr>Cursos que anteceden y subsecuentes a Planeación Educativa</vt:lpstr>
      <vt:lpstr>Relación con otras asignaturas</vt:lpstr>
      <vt:lpstr>Bibliografía y materiales de apoyo</vt:lpstr>
      <vt:lpstr>Bibliografía y materiales de apoyo</vt:lpstr>
      <vt:lpstr>Bibliografía y materiales de apoyo</vt:lpstr>
      <vt:lpstr>Bibliografía y materiales de apoyo</vt:lpstr>
      <vt:lpstr>Evidencias de Aprendizaje  unidad 1</vt:lpstr>
      <vt:lpstr>Evidencias de Aprendizaje  unidad 2</vt:lpstr>
      <vt:lpstr>Evidencias de Aprendizaje  unidad 3</vt:lpstr>
      <vt:lpstr>Diapositiva 29</vt:lpstr>
      <vt:lpstr>FECHAS DE EVALUACIÓN  </vt:lpstr>
      <vt:lpstr>Evaluación del curso.</vt:lpstr>
      <vt:lpstr>JORNADAS DE OBSERVACIÓN Y PRÁCTICA DOCENTE</vt:lpstr>
      <vt:lpstr>Criterios de evaluación: </vt:lpstr>
      <vt:lpstr>Reglamento y acuerdos internos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SUJETO Y SU FORMACIÓN PROFESIONAL COMO DOCENTE</dc:title>
  <dc:creator>Antonio</dc:creator>
  <cp:lastModifiedBy>Profra. Angelica Roca</cp:lastModifiedBy>
  <cp:revision>58</cp:revision>
  <dcterms:created xsi:type="dcterms:W3CDTF">2011-09-12T02:42:53Z</dcterms:created>
  <dcterms:modified xsi:type="dcterms:W3CDTF">2013-03-12T00:50:38Z</dcterms:modified>
</cp:coreProperties>
</file>