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7" r:id="rId10"/>
    <p:sldId id="261" r:id="rId11"/>
    <p:sldId id="270" r:id="rId12"/>
    <p:sldId id="271" r:id="rId13"/>
    <p:sldId id="275" r:id="rId14"/>
    <p:sldId id="276" r:id="rId15"/>
    <p:sldId id="272" r:id="rId16"/>
    <p:sldId id="273" r:id="rId17"/>
    <p:sldId id="265" r:id="rId18"/>
    <p:sldId id="266"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3" autoAdjust="0"/>
  </p:normalViewPr>
  <p:slideViewPr>
    <p:cSldViewPr>
      <p:cViewPr varScale="1">
        <p:scale>
          <a:sx n="42" d="100"/>
          <a:sy n="42" d="100"/>
        </p:scale>
        <p:origin x="-66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19" name="18 Marcador de pie de página"/>
          <p:cNvSpPr>
            <a:spLocks noGrp="1"/>
          </p:cNvSpPr>
          <p:nvPr>
            <p:ph type="ftr" sz="quarter" idx="11"/>
          </p:nvPr>
        </p:nvSpPr>
        <p:spPr/>
        <p:txBody>
          <a:bodyPr/>
          <a:lstStyle/>
          <a:p>
            <a:endParaRPr lang="es-MX"/>
          </a:p>
        </p:txBody>
      </p:sp>
      <p:sp>
        <p:nvSpPr>
          <p:cNvPr id="27" name="2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8" name="7 Marcador de número de diapositiva"/>
          <p:cNvSpPr>
            <a:spLocks noGrp="1"/>
          </p:cNvSpPr>
          <p:nvPr>
            <p:ph type="sldNum" sz="quarter" idx="11"/>
          </p:nvPr>
        </p:nvSpPr>
        <p:spPr/>
        <p:txBody>
          <a:bodyPr/>
          <a:lstStyle/>
          <a:p>
            <a:fld id="{689517FD-7BA0-4F09-8B1B-C10A5E7A9087}" type="slidenum">
              <a:rPr lang="es-MX" smtClean="0"/>
              <a:pPr/>
              <a:t>‹Nº›</a:t>
            </a:fld>
            <a:endParaRPr lang="es-MX"/>
          </a:p>
        </p:txBody>
      </p:sp>
      <p:sp>
        <p:nvSpPr>
          <p:cNvPr id="9" name="8 Marcador de pie de página"/>
          <p:cNvSpPr>
            <a:spLocks noGrp="1"/>
          </p:cNvSpPr>
          <p:nvPr>
            <p:ph type="ftr" sz="quarter" idx="12"/>
          </p:nvPr>
        </p:nvSpPr>
        <p:spPr/>
        <p:txBody>
          <a:bodyPr/>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0395FF1-5DE8-41D0-842F-F798633BCE26}" type="datetimeFigureOut">
              <a:rPr lang="es-MX" smtClean="0"/>
              <a:pPr/>
              <a:t>10/02/2014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156448" y="6422064"/>
            <a:ext cx="762000" cy="365125"/>
          </a:xfrm>
        </p:spPr>
        <p:txBody>
          <a:bodyPr/>
          <a:lstStyle/>
          <a:p>
            <a:fld id="{689517FD-7BA0-4F09-8B1B-C10A5E7A9087}"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40395FF1-5DE8-41D0-842F-F798633BCE26}" type="datetimeFigureOut">
              <a:rPr lang="es-MX" smtClean="0"/>
              <a:pPr/>
              <a:t>10/02/2014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89517FD-7BA0-4F09-8B1B-C10A5E7A9087}"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0395FF1-5DE8-41D0-842F-F798633BCE26}" type="datetimeFigureOut">
              <a:rPr lang="es-MX" smtClean="0"/>
              <a:pPr/>
              <a:t>10/02/2014</a:t>
            </a:fld>
            <a:endParaRPr lang="es-MX"/>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MX"/>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89517FD-7BA0-4F09-8B1B-C10A5E7A9087}"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vivirdiario.com/ziqmg3/images/la-carrera-del-grillo-y-el-caracol-2.jpg"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google.com.mx/url?sa=i&amp;rct=j&amp;q=evaluaci%C3%B2n&amp;source=images&amp;cd=&amp;cad=rja&amp;docid=qYL7n7tBKfDBrM&amp;tbnid=qwOehLfsewT4bM:&amp;ved=0CAUQjRw&amp;url=http://www.uma.edu.ve/interna/344/352/formatos_para_los_estudiantes&amp;ei=UTEuUbT6DMXfyAG14YDoBA&amp;bvm=bv.42965579,d.aWc&amp;psig=AFQjCNGvFXlsFy6rBeWzG68nC77tfoWqwQ&amp;ust=1362068089935405"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mx/url?sa=i&amp;rct=j&amp;q=enep&amp;source=images&amp;cd=&amp;cad=rja&amp;docid=B6R041lmLv8F3M&amp;tbnid=JzxSK6HP-A4t1M:&amp;ved=0CAUQjRw&amp;url=http://www.enef.sepc.edu.mx/paginashermanas.html&amp;ei=ifQKUa-JNom1igK3uIHgCQ&amp;bvm=bv.41642243,d.cGE&amp;psig=AFQjCNFrWPCPil7W9GoxR1VwpQ8Ms0DFkA&amp;ust=1359758837435671"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mx/url?sa=i&amp;rct=j&amp;q=ciencia+y+tecnologia&amp;source=images&amp;cd=&amp;cad=rja&amp;docid=-hG1BdR-nzYFXM&amp;tbnid=f4B2eS1D_bHYCM:&amp;ved=0CAUQjRw&amp;url=http://maletadeopiniones.blogspot.com/2012/03/la-importancia-de-un-ministerio-de.html&amp;ei=c_gKUamfG-GliQKr04HoBA&amp;bvm=bv.41642243,d.cGE&amp;psig=AFQjCNFbsBx8OED9TIbNuEMhNu7LRRhOAA&amp;ust=1359759787254327" TargetMode="Externa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www.google.com.mx/url?sa=i&amp;rct=j&amp;q=ciencia+y+tecnologia&amp;source=images&amp;cd=&amp;cad=rja&amp;docid=9TzRbyAQjD2JfM&amp;tbnid=K0kJoyhk9m_94M:&amp;ved=0CAUQjRw&amp;url=http://elsociologo.wordpress.com/2012/04/05/ciencia-tecnologia-y-etica-politica-una-posibilidad-para-el-desarrollo/&amp;ei=qfgKUcawL4mEjAK0-YHwBQ&amp;bvm=bv.41642243,d.cGE&amp;psig=AFQjCNFbsBx8OED9TIbNuEMhNu7LRRhOAA&amp;ust=1359759787254327"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mx/url?sa=i&amp;rct=j&amp;q=metodo+cientifico&amp;source=images&amp;cd=&amp;cad=rja&amp;docid=Oorqea0lmlLmhM&amp;tbnid=K-kUQze59bb8pM:&amp;ved=0CAUQjRw&amp;url=http://wwwwliceo.blogspot.com/2012/03/ciencias-fisicas.html&amp;ei=O_wKUd20GY-IiwKczoHgCg&amp;psig=AFQjCNGUid3ilAAEn4z7YO0aQl_thhk_9Q&amp;ust=1359760721389510"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earch.babylon.com/imageres.php?iu=http://imagenesfotos.com/wp-content/2009/11/animales-marinos-2.jpg&amp;ir=http://imagenesfotos.com/fondos-de-peces-marinos/&amp;ig=http://t1.gstatic.com/images?q=tbn:ANd9GcRJ-AQv99WwnoQrXMzcp3O5_MGcgnJzIKIgBtTJ6hBirL3vfWQk8C7eBEQ&amp;h=1200&amp;w=1600&amp;q=animales+marinos&amp;babsrc=HP_ss" TargetMode="Externa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hyperlink" Target="http://search.babylon.com/imageres.php?iu=http://eticaydesarrollo.wikispaces.com/file/view/Ciencia.gif/244471073/Ciencia.gif&amp;ir=http://eticaydesarrollo.wikispaces.com/relaciones+entre+ciencia+y+sociedad&amp;ig=http://t1.gstatic.com/images?q=tbn:ANd9GcSVy9CySBIvNURdvO8-xPEfoeVRxS9_qiZAszGYZ4gQWSKMUMOEereMb_bc&amp;h=313&amp;w=537&amp;q=ciencia&amp;babsrc=HP_s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2.jpeg"/><Relationship Id="rId2" Type="http://schemas.openxmlformats.org/officeDocument/2006/relationships/image" Target="../media/image9.jpeg"/><Relationship Id="rId1" Type="http://schemas.openxmlformats.org/officeDocument/2006/relationships/slideLayout" Target="../slideLayouts/slideLayout6.xml"/><Relationship Id="rId6" Type="http://schemas.openxmlformats.org/officeDocument/2006/relationships/hyperlink" Target="http://www.google.com.mx/url?sa=i&amp;rct=j&amp;q=ser%20vivo&amp;source=images&amp;cd=&amp;cad=rja&amp;docid=Y2GyBHDbi1gr5M&amp;tbnid=qeuiy5mxZCL3sM:&amp;ved=0CAUQjRw&amp;url=http://www.omerique.net/polavide/medio5_uni1-servivo/index.html&amp;ei=uQILUcOzNsHtiwKv3IDoCg&amp;bvm=bv.41642243,d.cGE&amp;psig=AFQjCNEs2AkLmnP0YPfp_47_-iWHzsmx_w&amp;ust=1359761961436966" TargetMode="External"/><Relationship Id="rId5" Type="http://schemas.openxmlformats.org/officeDocument/2006/relationships/image" Target="../media/image11.jpeg"/><Relationship Id="rId4" Type="http://schemas.openxmlformats.org/officeDocument/2006/relationships/hyperlink" Target="http://www.google.com.mx/url?sa=i&amp;rct=j&amp;q=ser%20vivo&amp;source=images&amp;cd=&amp;docid=Wm7UONaCUMAJFM&amp;tbnid=boZMNrfudA3gUM:&amp;ved=0CAUQjRw&amp;url=http://www.ceipgrancapitan.es/cmedio5/seresvivos_plantas.htm&amp;ei=TAILUdGSCOzriQLX8oDIAw&amp;bvm=bv.41642243,d.cGE&amp;psig=AFQjCNEs2AkLmnP0YPfp_47_-iWHzsmx_w&amp;ust=1359761961436966"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hyperlink" Target="http://search.babylon.com/imageres.php?iu=http://www3.puc.cl/revolci/web/images/1nivel_ciencia.gif&amp;ir=http://www3.puc.cl/revolci/web/php/ciencia.php&amp;ig=http://t3.gstatic.com/images?q=tbn:ANd9GcTvVFervsuOj9EB914Z-rab-ycA4_p5MlrMRybngt-0NhFZQ1zEtPzUyA&amp;h=290&amp;w=290&amp;q=ciencia&amp;babsrc=HP_ss" TargetMode="External"/><Relationship Id="rId2" Type="http://schemas.openxmlformats.org/officeDocument/2006/relationships/image" Target="../media/image16.jpeg"/><Relationship Id="rId1" Type="http://schemas.openxmlformats.org/officeDocument/2006/relationships/slideLayout" Target="../slideLayouts/slideLayout6.xml"/><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TRES_N~1"/>
          <p:cNvPicPr>
            <a:picLocks noChangeAspect="1" noChangeArrowheads="1"/>
          </p:cNvPicPr>
          <p:nvPr/>
        </p:nvPicPr>
        <p:blipFill>
          <a:blip r:embed="rId2" cstate="print"/>
          <a:srcRect/>
          <a:stretch>
            <a:fillRect/>
          </a:stretch>
        </p:blipFill>
        <p:spPr bwMode="auto">
          <a:xfrm>
            <a:off x="216512" y="571480"/>
            <a:ext cx="8660511" cy="5715040"/>
          </a:xfrm>
          <a:prstGeom prst="rect">
            <a:avLst/>
          </a:prstGeom>
          <a:noFill/>
          <a:ln w="9525">
            <a:noFill/>
            <a:miter lim="800000"/>
            <a:headEnd/>
            <a:tailEnd/>
          </a:ln>
        </p:spPr>
      </p:pic>
      <p:sp>
        <p:nvSpPr>
          <p:cNvPr id="6" name="5 Rectángulo"/>
          <p:cNvSpPr/>
          <p:nvPr/>
        </p:nvSpPr>
        <p:spPr>
          <a:xfrm>
            <a:off x="1857356" y="928670"/>
            <a:ext cx="6442549" cy="1077218"/>
          </a:xfrm>
          <a:prstGeom prst="rect">
            <a:avLst/>
          </a:prstGeom>
          <a:noFill/>
        </p:spPr>
        <p:txBody>
          <a:bodyPr wrap="square" lIns="91440" tIns="45720" rIns="91440" bIns="45720">
            <a:spAutoFit/>
          </a:bodyPr>
          <a:lstStyle/>
          <a:p>
            <a:pPr algn="ctr"/>
            <a:r>
              <a:rPr lang="es-ES" sz="32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Exploración del Medio Natural en el Preescolar</a:t>
            </a:r>
            <a:endParaRPr lang="es-ES" sz="3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029" name="Picture 5" descr="http://www.enef.sepc.edu.mx/imagenes/logooooos/02enep.png">
            <a:hlinkClick r:id="rId3"/>
          </p:cNvPr>
          <p:cNvPicPr>
            <a:picLocks noChangeAspect="1" noChangeArrowheads="1"/>
          </p:cNvPicPr>
          <p:nvPr/>
        </p:nvPicPr>
        <p:blipFill>
          <a:blip r:embed="rId4" cstate="print"/>
          <a:srcRect/>
          <a:stretch>
            <a:fillRect/>
          </a:stretch>
        </p:blipFill>
        <p:spPr bwMode="auto">
          <a:xfrm>
            <a:off x="0" y="714356"/>
            <a:ext cx="2071670" cy="179113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320"/>
            <a:ext cx="8786842" cy="2225986"/>
          </a:xfrm>
        </p:spPr>
        <p:txBody>
          <a:bodyPr>
            <a:normAutofit fontScale="90000"/>
          </a:bodyPr>
          <a:lstStyle/>
          <a:p>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smtClean="0"/>
              <a:t/>
            </a:r>
            <a:br>
              <a:rPr lang="es-ES" sz="2700" b="1" dirty="0" smtClean="0"/>
            </a:br>
            <a:r>
              <a:rPr lang="es-ES" sz="2700" b="1" dirty="0"/>
              <a:t/>
            </a:r>
            <a:br>
              <a:rPr lang="es-ES" sz="2700" b="1" dirty="0"/>
            </a:br>
            <a:r>
              <a:rPr lang="es-ES" sz="2700" b="1" dirty="0" smtClean="0"/>
              <a:t/>
            </a:r>
            <a:br>
              <a:rPr lang="es-ES" sz="2700" b="1" dirty="0" smtClean="0"/>
            </a:br>
            <a:r>
              <a:rPr lang="es-ES" sz="2700" b="1" dirty="0" smtClean="0"/>
              <a:t>ASIGNATURAS QUE ANTECENDE Y LAS SUBSECUENTE</a:t>
            </a:r>
            <a:r>
              <a:rPr lang="es-ES" b="1" dirty="0" smtClean="0"/>
              <a:t>. </a:t>
            </a:r>
            <a:br>
              <a:rPr lang="es-ES" b="1" dirty="0" smtClean="0"/>
            </a:br>
            <a:r>
              <a:rPr lang="es-ES" b="1" dirty="0" smtClean="0"/>
              <a:t/>
            </a:r>
            <a:br>
              <a:rPr lang="es-ES" b="1" dirty="0" smtClean="0"/>
            </a:br>
            <a:r>
              <a:rPr lang="es-ES" sz="4400" b="1" dirty="0" smtClean="0"/>
              <a:t>Desarrollo físico y salud.</a:t>
            </a:r>
            <a:r>
              <a:rPr lang="es-ES" b="1" dirty="0" smtClean="0"/>
              <a:t/>
            </a:r>
            <a:br>
              <a:rPr lang="es-ES" b="1" dirty="0" smtClean="0"/>
            </a:br>
            <a:r>
              <a:rPr lang="es-ES" b="1" dirty="0" smtClean="0"/>
              <a:t/>
            </a:r>
            <a:br>
              <a:rPr lang="es-ES" b="1" dirty="0" smtClean="0"/>
            </a:br>
            <a:r>
              <a:rPr lang="es-ES" b="1" dirty="0" smtClean="0"/>
              <a:t/>
            </a:r>
            <a:br>
              <a:rPr lang="es-ES" b="1" dirty="0" smtClean="0"/>
            </a:br>
            <a:r>
              <a:rPr lang="es-ES" b="1" dirty="0" smtClean="0"/>
              <a:t>Acercamiento a las Ciencias Naturales en el Preescolar.</a:t>
            </a:r>
            <a:endParaRPr lang="es-MX" dirty="0"/>
          </a:p>
        </p:txBody>
      </p:sp>
      <p:pic>
        <p:nvPicPr>
          <p:cNvPr id="7170" name="Picture 2" descr="See full size image">
            <a:hlinkClick r:id="rId2"/>
          </p:cNvPr>
          <p:cNvPicPr>
            <a:picLocks noChangeAspect="1" noChangeArrowheads="1"/>
          </p:cNvPicPr>
          <p:nvPr/>
        </p:nvPicPr>
        <p:blipFill>
          <a:blip r:embed="rId3" cstate="print"/>
          <a:srcRect/>
          <a:stretch>
            <a:fillRect/>
          </a:stretch>
        </p:blipFill>
        <p:spPr bwMode="auto">
          <a:xfrm>
            <a:off x="6084168" y="4403826"/>
            <a:ext cx="2736304" cy="188308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buFont typeface="Wingdings" pitchFamily="2" charset="2"/>
              <a:buChar char="v"/>
            </a:pP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RELACIÒN DE LA MATERIA CON LAS ASIGNATURAS DEL MISMO SEMESTRE.</a:t>
            </a:r>
            <a:br>
              <a:rPr lang="es-ES" dirty="0" smtClean="0"/>
            </a:br>
            <a:r>
              <a:rPr lang="es-ES" dirty="0" smtClean="0"/>
              <a:t/>
            </a:r>
            <a:br>
              <a:rPr lang="es-ES" dirty="0" smtClean="0"/>
            </a:br>
            <a:r>
              <a:rPr lang="es-ES" dirty="0" smtClean="0"/>
              <a:t>PLANEACIÒN EDUCATIVA.</a:t>
            </a:r>
            <a:br>
              <a:rPr lang="es-ES" dirty="0" smtClean="0"/>
            </a:br>
            <a:r>
              <a:rPr lang="es-ES" dirty="0" smtClean="0"/>
              <a:t/>
            </a:r>
            <a:br>
              <a:rPr lang="es-ES" dirty="0" smtClean="0"/>
            </a:br>
            <a:r>
              <a:rPr lang="es-ES" dirty="0" smtClean="0"/>
              <a:t>OBSERVACIÒN Y ANALISIS DE LA PRACTICA ESCOLAR-</a:t>
            </a:r>
            <a:endParaRPr lang="es-ES" dirty="0"/>
          </a:p>
        </p:txBody>
      </p:sp>
    </p:spTree>
    <p:extLst>
      <p:ext uri="{BB962C8B-B14F-4D97-AF65-F5344CB8AC3E}">
        <p14:creationId xmlns:p14="http://schemas.microsoft.com/office/powerpoint/2010/main" val="210794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859216" cy="1066448"/>
          </a:xfrm>
        </p:spPr>
        <p:txBody>
          <a:bodyPr>
            <a:normAutofit fontScale="90000"/>
          </a:bodyPr>
          <a:lstStyle/>
          <a:p>
            <a:r>
              <a:rPr lang="es-ES" dirty="0" smtClean="0"/>
              <a:t/>
            </a:r>
            <a:br>
              <a:rPr lang="es-ES" dirty="0" smtClean="0"/>
            </a:br>
            <a:r>
              <a:rPr lang="es-ES" dirty="0" smtClean="0"/>
              <a:t/>
            </a:r>
            <a:br>
              <a:rPr lang="es-ES" dirty="0" smtClean="0"/>
            </a:br>
            <a:r>
              <a:rPr lang="es-ES" dirty="0" smtClean="0"/>
              <a:t>BIBLIOGRAFIA Y MATERIALES DE APOYO</a:t>
            </a:r>
            <a:br>
              <a:rPr lang="es-ES" dirty="0" smtClean="0"/>
            </a:br>
            <a:r>
              <a:rPr lang="es-ES" dirty="0" smtClean="0"/>
              <a:t/>
            </a:r>
            <a:br>
              <a:rPr lang="es-ES" dirty="0" smtClean="0"/>
            </a:br>
            <a:endParaRPr lang="es-ES" dirty="0"/>
          </a:p>
        </p:txBody>
      </p:sp>
      <p:sp>
        <p:nvSpPr>
          <p:cNvPr id="3" name="2 Rectángulo"/>
          <p:cNvSpPr/>
          <p:nvPr/>
        </p:nvSpPr>
        <p:spPr>
          <a:xfrm>
            <a:off x="611560" y="2276872"/>
            <a:ext cx="7848872" cy="3970318"/>
          </a:xfrm>
          <a:prstGeom prst="rect">
            <a:avLst/>
          </a:prstGeom>
        </p:spPr>
        <p:txBody>
          <a:bodyPr wrap="square">
            <a:spAutoFit/>
          </a:bodyPr>
          <a:lstStyle/>
          <a:p>
            <a:r>
              <a:rPr lang="es-ES" dirty="0" smtClean="0"/>
              <a:t>UNIDAD I.</a:t>
            </a:r>
          </a:p>
          <a:p>
            <a:r>
              <a:rPr lang="es-ES" dirty="0" smtClean="0"/>
              <a:t>El agua y los seres vivos. Recuperado el 21 de agosto de 2012 de</a:t>
            </a:r>
          </a:p>
          <a:p>
            <a:r>
              <a:rPr lang="es-ES" dirty="0" smtClean="0"/>
              <a:t>http://www.youtube.com/watch?v=cRTXwB9PBtI&amp;feature=results_main&amp;playnext=1&amp;list=PL</a:t>
            </a:r>
          </a:p>
          <a:p>
            <a:r>
              <a:rPr lang="es-ES" dirty="0" smtClean="0"/>
              <a:t>B828483F8E78EE77</a:t>
            </a:r>
          </a:p>
          <a:p>
            <a:r>
              <a:rPr lang="es-ES" dirty="0" smtClean="0"/>
              <a:t>Gimeno Sacristán, J. y Pérez Gómez, A. I. (1992). </a:t>
            </a:r>
            <a:r>
              <a:rPr lang="es-ES" i="1" dirty="0" smtClean="0"/>
              <a:t>Comprender y transformar la enseñanza.</a:t>
            </a:r>
          </a:p>
          <a:p>
            <a:r>
              <a:rPr lang="es-ES" dirty="0" smtClean="0"/>
              <a:t>Madrid: Ediciones Morata.</a:t>
            </a:r>
          </a:p>
          <a:p>
            <a:r>
              <a:rPr lang="es-ES" dirty="0" err="1" smtClean="0"/>
              <a:t>Pitluk</a:t>
            </a:r>
            <a:r>
              <a:rPr lang="es-ES" dirty="0" smtClean="0"/>
              <a:t>, L. (2006). </a:t>
            </a:r>
            <a:r>
              <a:rPr lang="es-ES" i="1" dirty="0" smtClean="0"/>
              <a:t>La planificación didáctica en el jardín de infantes. Rosario: Editorial Homo</a:t>
            </a:r>
          </a:p>
          <a:p>
            <a:r>
              <a:rPr lang="es-ES" dirty="0" smtClean="0"/>
              <a:t>Sapiens.</a:t>
            </a:r>
          </a:p>
          <a:p>
            <a:r>
              <a:rPr lang="es-ES" dirty="0" smtClean="0"/>
              <a:t>¿Qué es la vida?. Recuperado el 21 de agosto de 2012 de</a:t>
            </a:r>
          </a:p>
          <a:p>
            <a:r>
              <a:rPr lang="es-ES" dirty="0" smtClean="0"/>
              <a:t>http://www.youtube.com/watch?v=mZ7JuIyreAQ</a:t>
            </a:r>
          </a:p>
          <a:p>
            <a:r>
              <a:rPr lang="es-ES" dirty="0" err="1" smtClean="0"/>
              <a:t>Sanmartí</a:t>
            </a:r>
            <a:r>
              <a:rPr lang="es-ES" dirty="0" smtClean="0"/>
              <a:t>, N. (2007). </a:t>
            </a:r>
            <a:r>
              <a:rPr lang="es-ES" i="1" dirty="0" smtClean="0"/>
              <a:t>10 Ideas clave. Evaluar para aprender. Barcelona: </a:t>
            </a:r>
            <a:r>
              <a:rPr lang="es-ES" i="1" dirty="0" err="1" smtClean="0"/>
              <a:t>Gra</a:t>
            </a:r>
            <a:endParaRPr lang="es-ES" dirty="0"/>
          </a:p>
        </p:txBody>
      </p:sp>
    </p:spTree>
    <p:extLst>
      <p:ext uri="{BB962C8B-B14F-4D97-AF65-F5344CB8AC3E}">
        <p14:creationId xmlns:p14="http://schemas.microsoft.com/office/powerpoint/2010/main" val="3448138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UNIDAD II</a:t>
            </a:r>
            <a:endParaRPr lang="es-ES" dirty="0"/>
          </a:p>
        </p:txBody>
      </p:sp>
      <p:sp>
        <p:nvSpPr>
          <p:cNvPr id="3" name="2 Rectángulo"/>
          <p:cNvSpPr/>
          <p:nvPr/>
        </p:nvSpPr>
        <p:spPr>
          <a:xfrm>
            <a:off x="1259632" y="1628800"/>
            <a:ext cx="7128792" cy="3970318"/>
          </a:xfrm>
          <a:prstGeom prst="rect">
            <a:avLst/>
          </a:prstGeom>
        </p:spPr>
        <p:txBody>
          <a:bodyPr wrap="square">
            <a:spAutoFit/>
          </a:bodyPr>
          <a:lstStyle/>
          <a:p>
            <a:r>
              <a:rPr lang="es-ES" dirty="0" smtClean="0"/>
              <a:t>Gimeno S. J. y Pérez G. A. I. (1992). </a:t>
            </a:r>
            <a:r>
              <a:rPr lang="es-ES" i="1" dirty="0" smtClean="0"/>
              <a:t>Comprender y transformar la enseñanza. Madrid:</a:t>
            </a:r>
          </a:p>
          <a:p>
            <a:r>
              <a:rPr lang="es-ES" dirty="0" smtClean="0"/>
              <a:t>Ediciones Morata.</a:t>
            </a:r>
          </a:p>
          <a:p>
            <a:r>
              <a:rPr lang="es-ES" dirty="0" err="1" smtClean="0"/>
              <a:t>Jorba</a:t>
            </a:r>
            <a:r>
              <a:rPr lang="es-ES" dirty="0" smtClean="0"/>
              <a:t>, J. y </a:t>
            </a:r>
            <a:r>
              <a:rPr lang="es-ES" dirty="0" err="1" smtClean="0"/>
              <a:t>Sanmartí</a:t>
            </a:r>
            <a:r>
              <a:rPr lang="es-ES" dirty="0" smtClean="0"/>
              <a:t>, N. (1996) </a:t>
            </a:r>
            <a:r>
              <a:rPr lang="es-ES" i="1" dirty="0" smtClean="0"/>
              <a:t>Enseñar, aprender y evaluar: un proceso de regulación</a:t>
            </a:r>
          </a:p>
          <a:p>
            <a:r>
              <a:rPr lang="es-ES" i="1" dirty="0" smtClean="0"/>
              <a:t>continua. Madrid: Ed. Ministerio de Educación.</a:t>
            </a:r>
          </a:p>
          <a:p>
            <a:r>
              <a:rPr lang="es-ES" dirty="0" err="1" smtClean="0"/>
              <a:t>Pitluk</a:t>
            </a:r>
            <a:r>
              <a:rPr lang="es-ES" dirty="0" smtClean="0"/>
              <a:t>, L. (2006). </a:t>
            </a:r>
            <a:r>
              <a:rPr lang="es-ES" i="1" dirty="0" smtClean="0"/>
              <a:t>La planificación didáctica en el jardín de infantes. Rosario: Editorial Homo</a:t>
            </a:r>
          </a:p>
          <a:p>
            <a:r>
              <a:rPr lang="es-ES" dirty="0" smtClean="0"/>
              <a:t>Sapiens.</a:t>
            </a:r>
          </a:p>
          <a:p>
            <a:r>
              <a:rPr lang="es-ES" dirty="0" smtClean="0"/>
              <a:t>Pozo, J.I. (2008). </a:t>
            </a:r>
            <a:r>
              <a:rPr lang="es-ES" i="1" dirty="0" smtClean="0"/>
              <a:t>Aprendices y maestros. La psicología cognitiva del aprendizaje. Madrid: Ed.</a:t>
            </a:r>
          </a:p>
          <a:p>
            <a:r>
              <a:rPr lang="es-ES" dirty="0" smtClean="0"/>
              <a:t>Alianza.</a:t>
            </a:r>
          </a:p>
          <a:p>
            <a:r>
              <a:rPr lang="es-ES" dirty="0" err="1" smtClean="0"/>
              <a:t>Sanmartí</a:t>
            </a:r>
            <a:r>
              <a:rPr lang="es-ES" dirty="0" smtClean="0"/>
              <a:t>, N. (2007). </a:t>
            </a:r>
            <a:r>
              <a:rPr lang="es-ES" i="1" dirty="0" smtClean="0"/>
              <a:t>10 Ideas clave. Evaluar para aprender. Barcelona: </a:t>
            </a:r>
            <a:r>
              <a:rPr lang="es-ES" i="1" dirty="0" err="1" smtClean="0"/>
              <a:t>Gra</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9552" y="260648"/>
            <a:ext cx="7416824" cy="1224136"/>
          </a:xfrm>
        </p:spPr>
        <p:txBody>
          <a:bodyPr/>
          <a:lstStyle/>
          <a:p>
            <a:pPr algn="l"/>
            <a:r>
              <a:rPr lang="es-ES" dirty="0" smtClean="0"/>
              <a:t>UNIDADAD III</a:t>
            </a:r>
            <a:endParaRPr lang="es-ES" dirty="0"/>
          </a:p>
        </p:txBody>
      </p:sp>
      <p:sp>
        <p:nvSpPr>
          <p:cNvPr id="4" name="3 Rectángulo"/>
          <p:cNvSpPr/>
          <p:nvPr/>
        </p:nvSpPr>
        <p:spPr>
          <a:xfrm>
            <a:off x="899592" y="2204864"/>
            <a:ext cx="7848872" cy="3139321"/>
          </a:xfrm>
          <a:prstGeom prst="rect">
            <a:avLst/>
          </a:prstGeom>
        </p:spPr>
        <p:txBody>
          <a:bodyPr wrap="square">
            <a:spAutoFit/>
          </a:bodyPr>
          <a:lstStyle/>
          <a:p>
            <a:r>
              <a:rPr lang="es-ES" dirty="0" smtClean="0"/>
              <a:t>Pozo, J.I. (2008). </a:t>
            </a:r>
            <a:r>
              <a:rPr lang="es-ES" i="1" dirty="0" smtClean="0"/>
              <a:t>Aprendices y maestros. La psicología cognitiva del aprendizaje. Madrid: Ed.</a:t>
            </a:r>
          </a:p>
          <a:p>
            <a:r>
              <a:rPr lang="es-ES" dirty="0" smtClean="0"/>
              <a:t>Alianza.</a:t>
            </a:r>
          </a:p>
          <a:p>
            <a:r>
              <a:rPr lang="es-ES" dirty="0" err="1" smtClean="0"/>
              <a:t>Sanmartí</a:t>
            </a:r>
            <a:r>
              <a:rPr lang="es-ES" dirty="0" smtClean="0"/>
              <a:t>, N. (2007). </a:t>
            </a:r>
            <a:r>
              <a:rPr lang="es-ES" i="1" dirty="0" smtClean="0"/>
              <a:t>10 Ideas clave. Evaluar para aprender. Barcelona: </a:t>
            </a:r>
            <a:r>
              <a:rPr lang="es-ES" i="1" dirty="0" err="1" smtClean="0"/>
              <a:t>Graó</a:t>
            </a:r>
            <a:r>
              <a:rPr lang="es-ES" i="1" dirty="0" smtClean="0"/>
              <a:t>.</a:t>
            </a:r>
          </a:p>
          <a:p>
            <a:r>
              <a:rPr lang="es-ES" dirty="0" smtClean="0"/>
              <a:t>SEP (2008). </a:t>
            </a:r>
            <a:r>
              <a:rPr lang="es-ES" i="1" dirty="0" smtClean="0"/>
              <a:t>Juego y aprendo con mi material de preescolar. Dirección General de Materiales</a:t>
            </a:r>
          </a:p>
          <a:p>
            <a:r>
              <a:rPr lang="es-ES" dirty="0" smtClean="0"/>
              <a:t>Educativos. México: SEP. Recuperado el 21 de agosto de 2012 de</a:t>
            </a:r>
          </a:p>
          <a:p>
            <a:r>
              <a:rPr lang="es-ES" dirty="0" smtClean="0"/>
              <a:t>http://www.reformapreescolar.sep.gob.mx/ACTUALIZACION/GUIAS/juegoyaprendo/juego_a</a:t>
            </a:r>
          </a:p>
          <a:p>
            <a:r>
              <a:rPr lang="es-ES" dirty="0" smtClean="0"/>
              <a:t>prendo_p_001_072.pdf</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922432"/>
          </a:xfrm>
        </p:spPr>
        <p:txBody>
          <a:bodyPr>
            <a:normAutofit fontScale="90000"/>
          </a:bodyPr>
          <a:lstStyle/>
          <a:p>
            <a:r>
              <a:rPr lang="es-ES" dirty="0" smtClean="0"/>
              <a:t>ACTIVIDADES DE CIERRE Y PRODUCTO FINAL DEL CURSO</a:t>
            </a:r>
            <a:endParaRPr lang="es-ES" dirty="0"/>
          </a:p>
        </p:txBody>
      </p:sp>
      <p:sp>
        <p:nvSpPr>
          <p:cNvPr id="3" name="2 Rectángulo"/>
          <p:cNvSpPr/>
          <p:nvPr/>
        </p:nvSpPr>
        <p:spPr>
          <a:xfrm>
            <a:off x="683568" y="2060848"/>
            <a:ext cx="8064896" cy="923330"/>
          </a:xfrm>
          <a:prstGeom prst="rect">
            <a:avLst/>
          </a:prstGeom>
        </p:spPr>
        <p:txBody>
          <a:bodyPr wrap="square">
            <a:spAutoFit/>
          </a:bodyPr>
          <a:lstStyle/>
          <a:p>
            <a:r>
              <a:rPr lang="es-ES" b="1" dirty="0" smtClean="0"/>
              <a:t>UNIDAD I.</a:t>
            </a:r>
          </a:p>
          <a:p>
            <a:r>
              <a:rPr lang="es-ES" b="1" dirty="0" smtClean="0"/>
              <a:t>Evidencia de aprendizaje: Diseño de una campaña para el cuidado de los seres vivos</a:t>
            </a:r>
            <a:endParaRPr lang="es-ES" dirty="0"/>
          </a:p>
        </p:txBody>
      </p:sp>
      <p:sp>
        <p:nvSpPr>
          <p:cNvPr id="4" name="3 Rectángulo"/>
          <p:cNvSpPr/>
          <p:nvPr/>
        </p:nvSpPr>
        <p:spPr>
          <a:xfrm>
            <a:off x="611560" y="3212976"/>
            <a:ext cx="7992888" cy="1200329"/>
          </a:xfrm>
          <a:prstGeom prst="rect">
            <a:avLst/>
          </a:prstGeom>
        </p:spPr>
        <p:txBody>
          <a:bodyPr wrap="square">
            <a:spAutoFit/>
          </a:bodyPr>
          <a:lstStyle/>
          <a:p>
            <a:r>
              <a:rPr lang="es-ES" b="1" dirty="0" smtClean="0"/>
              <a:t>UNIDAD II.</a:t>
            </a:r>
          </a:p>
          <a:p>
            <a:r>
              <a:rPr lang="es-ES" b="1" dirty="0" smtClean="0"/>
              <a:t>Evidencia de aprendizaje: Diseñar una propuesta para contribuir al desarrollo</a:t>
            </a:r>
          </a:p>
          <a:p>
            <a:r>
              <a:rPr lang="es-ES" dirty="0" smtClean="0"/>
              <a:t>sustentable a partir de una problemática de la comunidad escolar</a:t>
            </a:r>
            <a:endParaRPr lang="es-ES" dirty="0"/>
          </a:p>
        </p:txBody>
      </p:sp>
      <p:sp>
        <p:nvSpPr>
          <p:cNvPr id="5" name="4 Rectángulo"/>
          <p:cNvSpPr/>
          <p:nvPr/>
        </p:nvSpPr>
        <p:spPr>
          <a:xfrm>
            <a:off x="683568" y="4509120"/>
            <a:ext cx="7848872" cy="1754326"/>
          </a:xfrm>
          <a:prstGeom prst="rect">
            <a:avLst/>
          </a:prstGeom>
        </p:spPr>
        <p:txBody>
          <a:bodyPr wrap="square">
            <a:spAutoFit/>
          </a:bodyPr>
          <a:lstStyle/>
          <a:p>
            <a:r>
              <a:rPr lang="es-ES" b="1" dirty="0" smtClean="0"/>
              <a:t>UNIDAD III.</a:t>
            </a:r>
          </a:p>
          <a:p>
            <a:r>
              <a:rPr lang="es-ES" b="1" dirty="0" smtClean="0"/>
              <a:t>Evidencia de aprendizaje: Fichero de actividades prácticas para fomentar la competencia</a:t>
            </a:r>
          </a:p>
          <a:p>
            <a:r>
              <a:rPr lang="es-ES" dirty="0" smtClean="0"/>
              <a:t>científica del alumno de preescolar</a:t>
            </a:r>
          </a:p>
          <a:p>
            <a:endParaRPr lang="es-ES" dirty="0" smtClean="0"/>
          </a:p>
          <a:p>
            <a:r>
              <a:rPr lang="es-ES" dirty="0" smtClean="0"/>
              <a:t>INCLUIR EVIDENCIAS AL PORTAFOLIO</a:t>
            </a:r>
            <a:endParaRPr lang="es-ES" dirty="0"/>
          </a:p>
        </p:txBody>
      </p:sp>
    </p:spTree>
    <p:extLst>
      <p:ext uri="{BB962C8B-B14F-4D97-AF65-F5344CB8AC3E}">
        <p14:creationId xmlns:p14="http://schemas.microsoft.com/office/powerpoint/2010/main" val="2935271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FECHAS DE EVALUACIÓN, JORNADAS DE OBSERVACION Y </a:t>
            </a:r>
            <a:r>
              <a:rPr lang="es-ES" sz="2200" dirty="0" smtClean="0"/>
              <a:t>PRÁCTICA DOCENTE</a:t>
            </a:r>
            <a:br>
              <a:rPr lang="es-ES" sz="2200" dirty="0" smtClean="0"/>
            </a:br>
            <a:r>
              <a:rPr lang="es-ES" sz="2200" dirty="0" smtClean="0"/>
              <a:t>VISITAS</a:t>
            </a:r>
            <a:r>
              <a:rPr lang="es-ES" dirty="0" smtClean="0"/>
              <a:t/>
            </a:r>
            <a:br>
              <a:rPr lang="es-ES" dirty="0" smtClean="0"/>
            </a:br>
            <a:r>
              <a:rPr lang="es-ES" sz="2200" dirty="0" smtClean="0"/>
              <a:t>1ª MARZO 20-21</a:t>
            </a:r>
            <a:br>
              <a:rPr lang="es-ES" sz="2200" dirty="0" smtClean="0"/>
            </a:br>
            <a:r>
              <a:rPr lang="es-ES" sz="2200" dirty="0" smtClean="0"/>
              <a:t>2ª MAYO 7,8,9</a:t>
            </a:r>
            <a:br>
              <a:rPr lang="es-ES" sz="2200" dirty="0" smtClean="0"/>
            </a:br>
            <a:r>
              <a:rPr lang="es-ES" sz="2200" dirty="0" smtClean="0"/>
              <a:t>3ª JUNIO 3 al 6 </a:t>
            </a:r>
            <a:r>
              <a:rPr lang="es-ES" dirty="0" smtClean="0"/>
              <a:t/>
            </a:r>
            <a:br>
              <a:rPr lang="es-ES" dirty="0" smtClean="0"/>
            </a:br>
            <a:r>
              <a:rPr lang="es-ES" dirty="0" smtClean="0"/>
              <a:t>Evaluación</a:t>
            </a:r>
            <a:br>
              <a:rPr lang="es-ES" dirty="0" smtClean="0"/>
            </a:br>
            <a:r>
              <a:rPr lang="es-ES" dirty="0" smtClean="0"/>
              <a:t>1er Periodo Abril 11-12</a:t>
            </a:r>
            <a:br>
              <a:rPr lang="es-ES" dirty="0" smtClean="0"/>
            </a:br>
            <a:r>
              <a:rPr lang="es-ES" dirty="0" smtClean="0"/>
              <a:t>2º Periodo  14, 16,17 Mayo</a:t>
            </a:r>
            <a:br>
              <a:rPr lang="es-ES" dirty="0" smtClean="0"/>
            </a:br>
            <a:r>
              <a:rPr lang="es-ES" dirty="0" smtClean="0"/>
              <a:t>3º Periodo 13,14,17 Junio</a:t>
            </a:r>
            <a:br>
              <a:rPr lang="es-ES" dirty="0" smtClean="0"/>
            </a:br>
            <a:endParaRPr lang="es-ES" dirty="0"/>
          </a:p>
        </p:txBody>
      </p:sp>
      <p:sp>
        <p:nvSpPr>
          <p:cNvPr id="3074" name="AutoShape 2" descr="data:image/jpeg;base64,/9j/4AAQSkZJRgABAQAAAQABAAD/2wCEAAkGBxQSEhUUEBQUFBQUGRYVGBgYFBgdGxgYGBgdGBkdHBgfHCghGhslHRYYITEiJiorLy4uFyAzODMsNygtLisBCgoKDg0OGhAQGiwkHyQtLCwvKywtLCwsNTctLCwsLCw3LywsLCwsKywsLCwsLCwsLCwuLywsLDQsLC0vLCwsLP/AABEIAO8A0wMBIgACEQEDEQH/xAAcAAABBQEBAQAAAAAAAAAAAAAAAQQFBgcDAgj/xABHEAACAQIEAwUFBQUGBAUFAAABAgMAEQQFEiEGMUETIlFhcQcygZGhFCNCUrEzYnKCwRUkkqLR4UOywvAWNFNz8Qhjo7Py/8QAGgEBAAIDAQAAAAAAAAAAAAAAAAEEAgMFBv/EACsRAAICAQQCAQIGAwEAAAAAAAABAgMRBBIhMUFRYXHhEyIygbHRM0LBBf/aAAwDAQACEQMRAD8A3GkFQ+Y8SwQYmHDTMUknF47jusb2tq6Ne3PxFec64sweEuMTiI0YC+i+p7f+2t2+lATVLWb432yYJSRFHPJYEhtAVSQLgd46hc7X01CN7SczxYAy/AgX5NZpvLc91U/mFRknBsVeJZQouxCjxJsPmayTDcPZ/imBxGMOGRtzZwCvkI4gLn1aprDeyLCkhsXNicU3XXJYX8rd4f4qAsuO42y+G/a4zDgjewlUn5Lc0wi9oWGl/wDKxYzFdLw4WS3+Jwq/WpDKOFsDAScPh4AVNiwUMwPUajcj0qeAqSCsf+IsY4+6yye//wB6fDxj6O5+lcFkzhm1dngI1APcaaVyx6d9Y10+Z73pVupaApeB4rmhdhnEaYRb2RwGaFt9icRqKp4aXCmrhDKGAZSGU7gg3BHketJNCrqVdQykWIIBBHgQeYqh5hw1isvLTZM2qInU+Ce5Q73PZEnuE77D67CgNApageF+KYMcrGElZIzplicaZI25WZfC4O422qeoBKKWkoBaSlooBKWiigEpaSq3xzxhFlsOtxrke4jjB3Y9SfBB1Pw5kUBZDVZ4s4uiwZVCy9o29mvYL5kcjWc+zfF47EYiTH4jEMMKGYTkyBV7iFlAQggRrqHIjn13qXz8iSefXZgWYWO4sO6B8hWm6zZEuaPT/izefBYsFxxrsezVk6lH1f0sauEMoZQykEHcEGsE4qytIZWmy4vHGNyuom3iRf8AD+6b2+gtvsu4vMrdhLYMenS/iB58iPTxrCux55eUZ30xxxHa+8ezUqKSirJQMp9rPDmYYyVGw6RNBEh0kOqyXa2sMWI2OkWA2233rLMpytFxCx5i0mHRjuez3FyRc3OwB31WPKvpDNC2sA7Ltp9f9ao3HnCAxadrDtMgO3Rx+XyPgeXzuG0lMn8i9m2XQAMIu3NgQ8rawbjmF9z5CrdHGkS2UKiLyAAVQPTkKyz2QcZbJl8wN1DCJyRyW57MjpYDbn4dBWm5lgVmXS3MEMptezDkbdaEHJ86hGwYuf3FZv0FqhuLOKDh8LJKsMt7FVLKAA7bKSCb8yDyqRyLPoJ9UcckZliJV1U8ipsSB1XbmKovttzBgsEAPdYtIRbcldl3+JoCS9j8hXBhXDAyvJIhPJwLIbeYK/W9X2aUKLsbAVDZRk4TBwQgkNEiFWI3D2uTb1JuPAmpHLMZ2qkkWZSVdfBhz+FAef7TU+4kj+iG3zNhXk4mc+7Cq/xyD9FBr2RM3WOMehc/0APzrm2WFv2k0zeQYIP8oB+tAeJI5zu80cY66Uv9WNvpXXLYh7wmaUHa+pSvw0i1CZNCDfs1J8W7x+bXp6iACwAAHQUBVOKeGnMn2zLyI8ci2ufcnQc45By3sLNzFhvUnwvxDHjYtaAo6HRLE4s8Ug5qw/Q9RUyaqnE+USRyDHYEH7RGPvYgbDFRDmpHWQDdG8duRoC2UlM8nzOPEwpNCdSSC42sfAgg8iCCCPEU9oBKWiigAUUVHZ9nEWDgefEMFjQfEk7AAcySdrUA24r4khwEBmn/AIUQe87HkoH1J6DesRyrDYnNcc2JxY7iEFw69wK19EaKbEgje4/iPPdtjpsXnmJaSwWNCFsW7kKMdgBe7Ntc2G9ugta38UY37OsEEF1URrqfk0jIAl+ZI2Udar2244T5N1cM8vokcTl4iwUkCXCiJlsOtktcgWBJAqIwU4eON9WosoLeIYHSwPxBPmCKmskzATRg7FgNLi3Xx9DVFnxJwOJeN7mEn5A7q3ntsfSubTmW6L77OnVYqrFLw+CzMtx/3vVEw032TGowO0Mytcn8Ibe/8t6vcMquAQQVIuCOtUnF4Qz5gIkVn1yopCrey3VWJFiNIJ67eNWtP+po2f8Ao42KXyfSqnaigUV0DhYEmhDCzC4qMxWBKi6XI677/wC9S1BoDEvaNwuwZsZhyRazSAd0qV/4inx5edxcVoHs64sXH4cXP38QVZQbbm3vjc3B/W9Smb4AEG4BR7qykbWOx+BrHFlbJczTsjeGTRqU33jZtJuepU3INSC+8Y8ARSHt8KThpgSWZL2N+bWBuDc7lbbX51Un4RzLFYyIY5WdUKI0upNPZqdWzc2vc9L3O9bTIgdSDyYEfA00GXHSimWXuqF2IGq3U7c6xwMjwkAb2FQyTomL7rKROm4BB76cj8VJ+VOxksN7spc/vsW/U07hwyJ7iqvooFSDrRRRQC0UlFAFFFLQFNZDl+PUrthMwezDpFirXBHQLKBY/vAeNXKovibKRi8NLCTYsvcbqki96Nh5hgD8KThfMTiMLDK4s7LaQflkXuSL6h1YfCgJSiimWcZpFhYnmxDhI0Fyx+QAHMsTYADck0Amd5rFhYXmnbTGguTzPgAB1JOwHnWB5xmOKz3GAKNEKEqgJbREnMs7AHvsBzt1AtTnMs5xGdY2MmInCRSXWM3CaARqLuBvIVPS9tVh1J0HK8tjw8fZwjSgZ2Ave2s3O/M9Bv0AqjqtZGlY7fos0ad2c+DnFhYIP7tAxcwhdTMVLEOLp3gBdQF0gfu+dQ3FeWGWMOgu8dzbxU8/XofnUjnOG+zOmLItDMBh5m/9Ng14ZD+7cshPTUprvNOEFz8POqNrmpxt9pP7FuCjtcPRn2V5s0LBlN+hUnZh4eXrUrjMOmYWsRr5DoV25HxA3ptmuTF2LxABmJJQciT4eFQs7yQsE0HtjyUcxtfp1sL251bUVN7odldtx4l0Lm2QvgRrWbSSdKxo93N+um3Lpf4eVab7IeHHhhM+IjXtJz2qswPagHYBvIgahy/anbnTT2ecCMWGLzEFpNjHG+9ttmcHkR0Xpa/hbUQKu1xaXPZWnPPC6FooorYYBRRRQHiRAQQeRrK/avk4kwxk/Hhzq9VOzDyG6t8K1Y1C5/gw6lWsVkUoR43BB+hqUCI9lWcfaMvi1El4fumv+77u/Xu23q4MwAudgOprGfYvizh8XiMGw53O5/FE2k2HUkN/lrSOOse8GCmkjiMxC2K3tYNsWOx2W9/hUAfz53Cu2sMfBdz9Nq5DGzuPu4Qo6GRuf8o5VTvZtxxBiFSCZUixIFtgAsthzB6N10/Kp72hcUjAYfUtu3lukQ87bsR+VdviQOtAVziriDFS4lMtwzqszlTJJFf7sG5K3vcEAaj5EDrV9lzCOHuuxuANrEn12FZx7LMkeNo8ZNcvijIAW56Pe1E+Ltv6KD1rS8XLIpHZxh79S4FvpQDb+2L/ALOGVv5NI+Zo+0YluUUafxyX+iiltiW6wx/BmP8AQUn9nSEd/ESfyhV/pQHhsJiGHfnVP4E/qxpcLgVVwTPK7X5GQWPlpGxrjNgcKNpX1c/flJ+l675dgMMDqhRbg87HY+RP9KAlDUFkA7OfFw7W7RZ0A6LMg1fOVJT8anaicUFhmkxMrKkQgVWZjYDQ7tcnws5oB7mOOjgjeWZgkaKWZj0A/X0rBuIc2xGe4oLCrJhY2IW/ujxd+hkIIsvTl4mnPEmdYnPZjFhlKYKJhudrt+dz+axuE6Dc+IumTZJFhU0QrYHck7s3qetUNZrFSsLtlrT6fe8vo8ZBkyYWIRR72vdiBdid7mpKvVMsyzKGBdU8ioDyudz6DmT5CvPtysl7bOqsRXwSeYTrLF2JX7srpdfzX5j0qi4p2wSmObtJIQfuZdiVX8kg62FgD4W+FzwGJjnhEuHbtIuZksQCR0sbEWqLz7GGww+HQTTyiypYEAdXa+wHrV6M7vxNklnPj+voVJKvZui8FWxvEccaqMOQ88vdUj8N9rWI971+NXjgfhLstMs4VpLl1N7sGYWJ1ddr/Ol4b9muFiiH2uKLETE6mZluFP5VB/CNh52vYcqu8UYUBVACjYACwA8AOgrsV6ZRwUZ3OR6ApaKKsmkKKKKAKQUtFAJTXM49SHxG/wAqd15kW4I8QRQGJZhfCZ7DKpIE+n/MOzI89wp9TW2LuPEEVjHtYjKNg8QLXjkK8vNXF/LuGtgyyTVEp8v02qWDJeJfZ92nazYAaZoZSTGNtQvqUp+VwRsNr26HnX8oyXG5li4o8Z25EaqHeQEGOK7Ec7G5IIvzvz5VsmFEyYiciFmVyukllA2Hz60/7GZty6R/wrqNv4j6+FY4ByzRBH9n0gALKiAeAIK2Hwp/ikciyOE8yt/lvTE5OWZGkmlfQwcA6Qtxy2C1K1II0Zax9+eQ/wANlH0FelyiLqpc8ruxb9TUhRQHGHDKvuqq+gArtSUjsACSQANyT0FAeZ5VRSzkKqgkkmwAG5JPhWG8WcQzZ3OcLge7hYiGZ25NvYO/W176EG55/wAL3i7iOfOpnweXHThI95pibK4359ezJFlUA6iL8qsWVZZFhoxFh1KoCSL7sbkm7Hrz+FU9Xqo0x+fBZ09Dsfwe8qy9MPEkUV9KDTc21N5sQNz/APHKnt68V1w+HZyQo5bk8gB6151uds89tnXxGEfSGGc5gMPBJMwLCNdVvEkgKPK7ED41RODeH2zBnx2YEyR6mWNCx7z3uR4iJNhbqfQ3u3G2IjXBTJrCqQO823aMpDADyJGw896y/hjjpsIjRaQ6amdFNu7q3O4PImxrr6CtKEnHl9Z/ooX2ZmlL9JpvFmMEeDeK+lXXslQbDT5KOQA8PKrF7OYF+xQy6FEjrpZ7DU4QlFLNzNworNsmyzFZ0xlW0ECkLra5vvdlQA8wOp8RW05ZgEgiWKFQqILKB0FdKuG1c9lS6xSl+XhDmiloraaQooooAooooBKWiigEFLRSUBlPtggvgpDbeOVSPixT9Gq+cJOTAt/yofmgqne1pP7lifJoz/8AkWrbwUf7rH/BH/yCpBPUVGYrHSibsoo1buB7s9upHga5SDF2JZ4I1AJJAY2sOdzaoBJ4vEpGjPIwRFF2ZjYAeZrzgMak0ayRMHRxdWHIjlWOZjNPm88kaTM2Ew6mRmsVV9I2svixuFvyALc9q1xH7OFOwi1DSgVFIUAW257AAWoB9S1EN9rfl2MXzc/0FIMtmJ+8xT+iIq/6mgJcmsg414mlzSY4DLj9wp/vM++kgHlq/LsQBzci3K9+3GPE0uYSnLste0a7YnE72Cg2KqwtfqNveOw2uakMpyuLCxCHDghFJO/vO35mPU9PIbCqeq1UaV8+izp9O7X8HvKstiw0SxQLZBuTazSNaxd7c2/QbU7vSV7hhLk26C5J5AedeelKds8vls7EYxrjhdHXC4UyE9FG7MeQFcOIuIIsLDa/dHIfikPifAfp9K4cQZ6mGjCLdifcj/E7E2uwHS+3+9c+EeDnlkGMzHvMwBSIj3CGOkkdLCxA/eN96v6bTufEevL9/H0/ko6i/Hf7L/v1GOScHy5hIuIzEukSMGjgBsGFrg6gbgX0n963wGkTZVC9tcUTW5XjU22tttttTyvMrWBJ5AE/Ku3CEYR2x6ObKTk8sovslm1JjtrL9uxGgC1tJta3lV9rL/YPMXw2JJFr4gt66kUnp4+tafWZDFpKWigCiiigEopaKASiiloAopKDQGae1nfBYgDcs0aD1MiirpwxFphA8LD5ACqP7RZNUcCf+tioVseoDF/H92tGy6HRGo8rnfqakGc5BxhKuaSQY8hbs8MZ0abXe6A+KsLWbzHO96PalxMzsMvwneeQhZdPMliNMQ8zsT5EDxqS4z4UGYTSGMhJ4UTS3RibnS3W1uvTz5Uy9nvBU0WIbE49QJBcoNSt32J1ubEi9thv+I+VYkk7l+QrgMskiFi5Rmkb8zsLH4AWUegqekw0hjjVJOzsAGIUEna219h8jTPiXEqYuzUqzO8aaQwvu4vtz5CpqpIIr+wwR97NPJ5GSw+SgVnPFHEDYiR8syayi/8AesQCdKLyYBr38iQbk90dSJHjniWbFTHLMrNpLf3nEXOmBPxDUORtzPPoNzdVyfKIsJCIMODoBuWIGqRurN/QcgNvGquq1MaY58+Cxp6HbL4PGR5NFhIhFADbmzHm7Wtqb4bADYDbxvIWpa7QxX3bZeni3p/rXnJSlbJtnZSjXHCEghLddKjmT/3ufKo7iPP0w6iNFLO20cYuWY9CwG59B6CuXEefmIrDh4zLiH2jiQXtfqR/U+FyQBUzwdwumGl14l+1xzqZCfwxqSFIT4m2rmd7WG1dDS6T8Tn/AF9+/sUdRqMcef4+5y4R4NIIxWPGvEN3gjWIj3BXy1C21uVzzqyZ/nC4WIuQGOpF03t7x/0ufhT/ABuLSJGklZURAWZmNgoHMk1j/F2dDEy9pBHIMNMBZ37olkRWCOie9ps4ALab77Guw0q44RRhFzlyabiM8CySrbV2fZIoHN5ZNR0j4Bd+m/hXfG4i+ElYFCeyk3U3XUFN7HqARWV4fEYiVpmUHtJNKna2jtbl3HgbArfoHNXSPGk4XF4UIqtFDJ2WkbPEyMFNiTZwRpbc3Nm21WCFikzKylwWSuewC/2WcXuBIunvXsNG/dv3d7nzvWq1kf8A9PsoMWKUDfXGb25gqQN777g7dPjWuVsRpYtFFFSQJRS0UAlFLRQBSUtFAFN8a9kY+R+u1d6YZ09kA8SPpvQFIlh7fNcHFa64dJcU9+h2jj+NyT8K0aqH7Pk7XF4/E8wHTCp/DELt82b6VfalghFyyYSyusyoJCOSamAUWHPYdehruclVh968svk0hA/wrYVKUlQBjHk8CkMsUYZdwQouD61UOOuK5e0/s/LbNi3F5JL93DR9XZujWPwuDuSoLvjvip4GiwmD0HG4m+kubLCljeV/LY2Fvwsd7WMZlGSxYOLs4WMskh7TETm+qaTnuTvpBLEC594m5YknTfcqoORtpqdkkjlkGUR4OHsYbksdUsje9M/5j4KPwr063JJp9avVqqvErTYjFxYGGTsFeIzyyDciMMVsLG97i1v3hyrzyVmpt5f2OvmNMOEW9IdIDuNie6D1tzv5cvWoPOs5keYYXBr2uKe234Yk/O5tZVHp8CSAea5dFl+ElTB6Ymf3p5tUjXtYsF2BewNlAAv8qs3suwsQy+GWNCrzr2krMdTvJchizndhcbeAro06CLl3mPoqXaicVysMecJcKR4MFyTLiZABLMb97qQoJ7q36c9hcm1d8PdsxmPRMPh1Hq8kzN9FSpw1G5Sl2nk/9SUgekarF/zI5+NdVJJYRznyUjiif7fj2wr74XBCN5E6TYhxqRX8URe9p6m1+lPSFO1lNiOgNiNx8eVV/AuYsxzSNhd+2WYDxRkBFvGwIqXwrBpHZN1IXfxYX/pb6VSvbcjraSCVeR8tR2aYvs5YgD35YsXEu5BP3Jfa3XVGtO8TiFjRnfYKCx9BvVW4WZ81zPt0VhhcGkqqxGzSOhS38RDardAo8d4oi3LJjqppQx5OP/09T9/Epq5rG2jSdrG2ovptY3sBq6Gw51tlYV7AJNOKmjJcHsgSoK6DpYLcj3iw1G1trE3rdavI5jFoooqSAooooAooooApKWigCq9xnjhBA0ptaNJH/wAIuKsNZ57YZ7wRQLu2JkSED91mBY/JbfGpQJP2UYQx5bEWFnlLTN5tIdW/na1WDOMy7BVIUuzusaqCBcty3PIbUZHEFgRV2AFh6DYVmntXxuKwuLw88crGLZlQjuI6H8Q66rnfnsd+VQwaA321+XYQj+Z2H6CuWK14aN8RisUxjhVpHAjRRZRe3Ik/12r3wfxJHj8P20YKkEo6E7qw8+oIIIPnVb9pOMEzxYLUApKyzb7EA/dIfVhqt+6g/FUN4WSUsvBWeFsPJPLLmGKBE2IJKKf+FFyVR4d2w+HiTVmMpFgOV7m3W3Lb4/WvJIUAcgNvlUHmvEkcJCLeWZtkhTdnY8hsD9L1QnF25R0Y7a0sllja/wBD8+VUHP4MTPjvtGVRtOcOixSFQunVdjpBLDVsd7Xt8as2RZHmeKZXntgIiQWQaXlceG4IS46mxHhWlYLBxwoEhRY0XkqqAB8BWOl0Lqm5SZpv1O9YiYjlnCua46UDFxtDEGUO0jWbQfeEY3Baw52A3qXzHhvNcpGvK8RJicKtz9ndQ7Ivho/EvP8AZlW8jzrXqK6OMFRtvsyzh32zwSHRjYmwz7jWLvHe9u9trT5ECxua0fKJ43hQwSJIhFw6sCG8Tcc7m/1qt8ZcCYPHEGReyna4WWMAMSAT3xaziw6/Aisjz7hfM8oJkjkkMS6fvoWNgqFioZTuiguxKnuEtvegNV454NkxEqYvAusWLjGk6vclT8rGxsw6Gx8COREFL/ayCzZcJG5Bkni0/V72+Apnwr7ZQxCZggXUT94inSosAoIuSxJ1EnugDxrT8uzyCePtYZUdAusm9tKm9iwO6junnblWLhGXaM4Wzh0zM824Px2IwmIlzGZYRHHJIkEFiCyIWBkc8xce6PmKcexPiFBlkqym32NnZvHs3BkB+esfCpxeO8FjlkwyM6tMJcOrMh0sxLRCxF9jzBPQ+O1U72RcPyomZYXEKYZZI1j0kd4d1wT5r94pHjetir2tJrBg5OXLeSn8EcTHBZk8wQaZGlVk66GfVYEbBhYeW1q+lMHillRZIyGRwGUjqDXyhmeWsupuTKe8PMc9/Ef0rRvZHx46MuExBBjJsrG90ZuW/LSW+Ra9WbKMLg1qRt9FApaqmYUUUUAUUUUAlLRRQCVnPGY7XOMFH0hhkxBHmToU/OtGrOph2mdYtyP2OHw8Q/mLSH9alAvmXfs19KgsZhlnxzRyAMggKsp6hv8A+qn8CPu19BUW2AnXEySxGO0iqLtqutv3Rz+YqAZQ+GxOQYzWA0mGkNr9JI/BvyyLe49NtiarmOxOIzbESfZo3lMrF9IFrX2XU3uqFUBRc8k8Tat0zLh18Uhjxk7NEbEpGugG24u1yTv08qd5Pw5h8KB2KWIFgSbm39Ph41GCclPyngPEyRoMxxJFhYrBsW/ikI8Nu6L9dVWjA5BBgh/csKmtju1+8fNpGux+ZqfookkG2+yIvjG6QJ8XYj9BXh8vxLe9iQv8EY/U71NUVJBBf+HixHaYmd9+WqwPlYVNqthtS0jvYEnkBf5UBHQSdpiHIPdhAiH8bgO/yXsx8WqRZb7HkaheDG1YOKU859WIPrMxkt8AwHwqcoDP+K/ZRg8WS8V8LKSCWjF0PjeK4UE+It8ayXifgzH5WjEkth2ZCzxOdLEXCdoosw99hvtud6+mqoXtjmtg41/PMoPoI5D+oFZ1xzNIhvCMW4QxzJMjEXVZUk28QwYj41tU8whztd7CaIL8SpA+sYrCclP7Xbr+t61rjPG2kwGKX8UMbi2/ukPz6+/Vu1Zx+4q7aIT2jZT2GMkFu5N96tv3r6x/iB+YrM5k7CU25c1Plf8AXpW7+2HLteHhxKf8NtLH9yS1v8wX/EaxnM8N2ibC5XcW/Stlf560/KNb4Zvfsx4qGOwwDm80NlfzH4W+NrHzB8quVfKfA3Eb4HFJKhOm9nW9gynmD/3zAr6jy3HJPEksRukihlNrbHy6VSthh5XTM0xzS0UVqMhKKWigEopaKAKz6FbZlmB8Thx8oQf61oNUfFRacwxXTWsD/wCVk/6KlAtOTyaoh5XH1p9UTw+/dZfA3+Y/2r1iS8kzRK5jVVVu6BqbUSDueXKoBITTqgu7BR5m1R757Ffu6380QkfP417iyWIHUwLsernUfrtT9IwosoAHgBagOeDxKyoHTkb+uxsbj4V2qHy2QR4iaH81pkHk2z/5h9acZji5lIWGHtLi+ouAo6et6AkaS9QnY41uckMf8Klv1ppi8vbft8ey+IBVP63oCyPIBzIHqaY5zOPsszqQQIpGBG/JCdqq0uGy8E3eWY+ALt9QB/2Ks4wKfZWiiXQjRuACDcalPMHe+/WgOPBo/uGEty7CH/8AWtTNVb2X4rtMqwh6rGIz6xkxn/lq00AlZ17a2/u0H/vX+Ubf61otZb7c8RZcMvj2zfIIB/zVto/yIxl0Y5kIvr/lv9a03M37TKsC/WNpYD8DcfRBWa8MG2v+X+ta1wTgxj8pliVguiYvGzbAd1W38Bu3zvVux4gm/ZFbxMtmQacflfZSc2RoGv0ZRZT620tWHzwGJmjlsroxRh4MDb9a0bKOMcHlMMkU0wmm7Rm7ODvj3VA7+yjl1PwrLOMOIvt+JeaKDsVcAldVySo3YmwFyAPlWqmza2vBNkcvgjM4wmhiw5MfrWwexrii6jDSN3T+z3J0tz08uo39R51kWDyuSZQ5YWPqTfly6VZuE8inSUdkjSMWBQKOeg3vfpv1vW6Udy5WEYJ4PpOikWvVc42iUtFFAFFFFAFVbPsNpxQk/PFpPrG+30mP+GrRUTxNGOxMhv8Ac3k26gKQ3TcaSTbxAoBpk04WSx/ELfEbinuMPZ4mJ+kgaI+vvL/WoSM2sV6WI/WrDjYBiIbA21AMp/K3MH4GpYH9FROCzlezvMQjrdXUnfUOdhzN+e3jSf2nLJ+wga355DpHy5moA34jbsXgxA5I3Zv/AAP/AKfqRUpjYnkUdlL2d99QUNcW6X+G9RWMynETqVlmVVPNVj2uDcbk32IFS2XYXso1j1FtIABIHIcuVAMRkKn9rLNL/FIQPktqcR5LAOUSfFQf1p/S0ByigVfdUL6ACulqWigM+9mc/YT4/L2O8E7yxixH3UtmFvGxP+YVoFZf7RnOXZjhMzQEo18PiLX3XmNvHTqI8TGorTMPOrqroQysAykG4IIuCDQHWsk9u4uIPEJPb46P9q1umWZZXDiAFnjSQKbgML2PKs657JZIayj5Oy+WREk0KTtuTyFgb7dTXbBRTNHoErrGw3QM2k9O8oNjzPO/OpzjdwsmIVAETtXjVR+VXIH0Wm+WR2Vb3FgBXSUE1hmpsbx5QiW2ufP/AErvNB3TbartxVkXY4DAyW3YOH6byWkQH0Aaqg4uDflWVbi1+Uh58jLhzEfdsl/dJPwI/wBb19N5DJrw0DfmjjPzUGvlrImtK6+u3oa+mOB59eAwx6iMKf5O7/01U1P6EZx7J2iiiqZsCiiigCkpaKASvM0YYFWFwwII8QdjXuigM7yDE27TDSftcK3ZN4so/Zv/ADJY+t6t+SYju6DzG49D/v8ArVN9pWDfDTR5lApIjUR4kC3eh1bH1Uk79PSpvLMarBJYyGVgGBHVT8fDpUgsowiai+ldR/FYX+ddgK8xyBgCORr1UAWiiigCikvUZmvEWFw3/mJ4oz4M41f4ef0oCToJrP8AGe05XOnL8LPim6OUKR/4j/W1RUv9rYv9rLFhVP4EXWbee+k1OAXLi6LD4vDTYaRx31sCBfSw3Vh0uCAbVnns24xlw98uxRVWiJERbw5lL8rdQT426CpTCcDPLtPisTMD0D6Ete24Xf613xvsiw0ukAtDpPeKMWLr1uXvY+BpwC45ZnBkYKNL72LKfd9amibC56U1y/AJCumMWHhYf0FceIZ+zwuIcc1ilYeoQkU7YPmLiWcyMg6yMzn1Y/71KYSEsyovNiqjlzY6RvUNie9iUHRQB8gf9RV34HwHbY6BQBZX1nyCDV+oA+NdXO1Nmj0aZ7Rss15ZIq/8ALIPSPn/AJNVYhfb/avpnEwCRGRhdXUqR4gix/Wvm2fCmJ3ib3o2ZD5lTb+laNHPhoysRXoG04o38f1/+a+hvZRPqwAF76JJF+Z1f9VfO2bLaYNbTfSbeh/2rffY/J/dpV8JNQ9GRR/0movX5H9SY9l/oooqibAooooBKWiigEpaKKAaZpgxNE8ZtZwVN+RB2IPkRtWNZbjP7IxLYWdicLKzNE55Rtfdbk20+PqDbc1t5qp8ZcLR4qNxJ7psdh3kP5l87+PialAk8lx1+7e4Nitut+e/hyqZvWK8Ny4nLlkTHMgwsH7N7943N1CAA6gd9juumw23pX49zLMJexyxAinUodlFyQA27kFEOkctz3j1tYwapnPEeFwv/mZ44za+ksNRBvaye8b6SNh0qmY32pdqxjyvCzYqQC+oqVjA6k9fnpv40wwfs5giKzZrPJjMQQCULd3bkCxJZlHLcgG3LpVhVu6sUSrHGuyxxgBR8B13qEmwVbER5rjR/esSuGjcAGKFR03965N7+DdPDm6yvgnCxEEoZpST3pDqLEnqORPna9XXA5Kx3kJUeA5n49KmcNg0j90db+PS3Op4BBYLJ2svdCKLbciBboBy22qWwWWJHvuW33PT0p9S1AOccQUWUWFe6WmOcZqmGjMsokKLa+iJ5CL/ALqAm3nyoB7Ve48zKGHBTdvIkYkR0XUfeYqbKBzJ9PWqHxX7ZUA0ZcupiN5ZFIC+Sxndj62HrWTY7MjiXMuMlllkPU2O22wvsov0Aty2onh5GAwUwlxRYbhrlR5Wsu3ja1bf7JckZRJiZARq+7juPwg3c/EgD4GsvyvjkQzo7XVe1MriOKEFiTdrXtub257DlX0ZlWM7eGOUI6CRQ4V7agGFxcAkXt51vlqG4bTHZh5HZrHvaTw1KuLMsMTyLPY9xS1pPdYWHK4AN/M1sNBrCuxweUS1k+c+I+AMWkazS9jEL6Qsktm35bAEeJ59DVz9jufQIHgncQ4glVVHa2sKDYq3utzOwN9vjXj2sLefU+Jw6pHGNMTTDtLn3isYF7nbfyFZjLi4JBpk3Hmp29DSd0pZySoI+qqWvmDLeM8XhCBBi5JI9rKzE2HhZgbf97VsfAPtHgxwEUrLFiLgBSbdrtzS/M7G6i5G3jWsnBe6KL0UICilooAoopKADSOlxY0tLQFI444QgxCJ2gbQjEmzG4JFgQb7em9cMuwEcMYjhQIi8gP1vzJ8zuavWIhDqVbkRaorDZEoPfYuOgtb52/2qcghcPhWlYhNzzJJ/U86smXZYkW4uWI3J+tvCnkcQUWUADyr1TIFoopKgBS0UUAUlqWigKZxJ7O8PjJjMzujNbWFCkGwtfcbGwH+ldcD7NsujG+HEh23kOq9vLZfpVuooTkjcHkGFht2OGgjty0RIP0HOpEUtJQgKCKWigIfMOF8HOxafC4eRjuWaFCxPLdrXNR7+zzLDv8AYoB6Jb9KtFJQFRm9mWVtzwij+GSVf0cVMZTwxg8Kb4bDQxNa2pY11Ec93tc8hzPSpaloBLUUUtAf/9k="/>
          <p:cNvSpPr>
            <a:spLocks noChangeAspect="1" noChangeArrowheads="1"/>
          </p:cNvSpPr>
          <p:nvPr/>
        </p:nvSpPr>
        <p:spPr bwMode="auto">
          <a:xfrm>
            <a:off x="63500" y="-1619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4" name="irc_mi" descr="http://www.uma.edu.ve/admini/ckfinder/userfiles/images/contenidos/ServicioComunitario/evaluar.jpg">
            <a:hlinkClick r:id="rId2"/>
          </p:cNvPr>
          <p:cNvPicPr/>
          <p:nvPr/>
        </p:nvPicPr>
        <p:blipFill>
          <a:blip r:embed="rId3" cstate="print"/>
          <a:srcRect/>
          <a:stretch>
            <a:fillRect/>
          </a:stretch>
        </p:blipFill>
        <p:spPr bwMode="auto">
          <a:xfrm>
            <a:off x="6516216" y="4149080"/>
            <a:ext cx="2627784" cy="2160240"/>
          </a:xfrm>
          <a:prstGeom prst="rect">
            <a:avLst/>
          </a:prstGeom>
          <a:noFill/>
          <a:ln w="9525">
            <a:noFill/>
            <a:miter lim="800000"/>
            <a:headEnd/>
            <a:tailEnd/>
          </a:ln>
        </p:spPr>
      </p:pic>
    </p:spTree>
    <p:extLst>
      <p:ext uri="{BB962C8B-B14F-4D97-AF65-F5344CB8AC3E}">
        <p14:creationId xmlns:p14="http://schemas.microsoft.com/office/powerpoint/2010/main" val="2265696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CRITERIOS DE EVALUACIÓN</a:t>
            </a:r>
            <a:endParaRPr lang="es-MX" dirty="0"/>
          </a:p>
        </p:txBody>
      </p:sp>
      <p:graphicFrame>
        <p:nvGraphicFramePr>
          <p:cNvPr id="3" name="2 Tabla"/>
          <p:cNvGraphicFramePr>
            <a:graphicFrameLocks noGrp="1"/>
          </p:cNvGraphicFramePr>
          <p:nvPr/>
        </p:nvGraphicFramePr>
        <p:xfrm>
          <a:off x="2267744" y="1556792"/>
          <a:ext cx="4822218" cy="4251698"/>
        </p:xfrm>
        <a:graphic>
          <a:graphicData uri="http://schemas.openxmlformats.org/drawingml/2006/table">
            <a:tbl>
              <a:tblPr/>
              <a:tblGrid>
                <a:gridCol w="359509"/>
                <a:gridCol w="2944781"/>
                <a:gridCol w="1517928"/>
              </a:tblGrid>
              <a:tr h="176399">
                <a:tc>
                  <a:txBody>
                    <a:bodyPr/>
                    <a:lstStyle/>
                    <a:p>
                      <a:pPr algn="ctr">
                        <a:lnSpc>
                          <a:spcPct val="115000"/>
                        </a:lnSpc>
                        <a:spcAft>
                          <a:spcPts val="1000"/>
                        </a:spcAft>
                      </a:pPr>
                      <a:endParaRPr lang="es-MX" sz="1000">
                        <a:latin typeface="Arial"/>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1000"/>
                        </a:spcAft>
                      </a:pPr>
                      <a:r>
                        <a:rPr lang="es-MX" sz="1000" b="1">
                          <a:latin typeface="Arial"/>
                          <a:ea typeface="Calibri"/>
                          <a:cs typeface="Times New Roman"/>
                        </a:rPr>
                        <a:t>Criterios de evaluación</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lnSpc>
                          <a:spcPct val="115000"/>
                        </a:lnSpc>
                        <a:spcAft>
                          <a:spcPts val="1000"/>
                        </a:spcAft>
                      </a:pPr>
                      <a:r>
                        <a:rPr lang="es-MX" sz="1000" b="1">
                          <a:latin typeface="Arial"/>
                          <a:ea typeface="Calibri"/>
                          <a:cs typeface="Times New Roman"/>
                        </a:rPr>
                        <a:t>Porcentaje</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r>
              <a:tr h="635719">
                <a:tc>
                  <a:txBody>
                    <a:bodyPr/>
                    <a:lstStyle/>
                    <a:p>
                      <a:pPr algn="just">
                        <a:lnSpc>
                          <a:spcPct val="115000"/>
                        </a:lnSpc>
                        <a:spcAft>
                          <a:spcPts val="1000"/>
                        </a:spcAft>
                      </a:pPr>
                      <a:r>
                        <a:rPr lang="es-MX" sz="1000">
                          <a:latin typeface="Arial"/>
                          <a:ea typeface="Calibri"/>
                          <a:cs typeface="Times New Roman"/>
                        </a:rPr>
                        <a:t>1</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a:latin typeface="Arial"/>
                          <a:ea typeface="Calibri"/>
                          <a:cs typeface="Times New Roman"/>
                        </a:rPr>
                        <a:t>Exámenes</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1°  2°y  3° Bimestre</a:t>
                      </a:r>
                      <a:r>
                        <a:rPr lang="es-ES" sz="1000">
                          <a:latin typeface="Arial"/>
                          <a:ea typeface="Calibri"/>
                          <a:cs typeface="Times New Roman"/>
                        </a:rPr>
                        <a:t> examen parcial (10) y institucional (20)</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30%</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1002">
                <a:tc>
                  <a:txBody>
                    <a:bodyPr/>
                    <a:lstStyle/>
                    <a:p>
                      <a:pPr algn="just">
                        <a:lnSpc>
                          <a:spcPct val="115000"/>
                        </a:lnSpc>
                        <a:spcAft>
                          <a:spcPts val="1000"/>
                        </a:spcAft>
                      </a:pPr>
                      <a:r>
                        <a:rPr lang="es-MX" sz="1000">
                          <a:latin typeface="Arial"/>
                          <a:ea typeface="Calibri"/>
                          <a:cs typeface="Times New Roman"/>
                        </a:rPr>
                        <a:t>2</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u="sng">
                          <a:latin typeface="Arial"/>
                          <a:ea typeface="Calibri"/>
                          <a:cs typeface="Times New Roman"/>
                        </a:rPr>
                        <a:t>1°   2°  Bimestre</a:t>
                      </a:r>
                      <a:r>
                        <a:rPr lang="es-ES" sz="1000">
                          <a:latin typeface="Arial"/>
                          <a:ea typeface="Calibri"/>
                          <a:cs typeface="Times New Roman"/>
                        </a:rPr>
                        <a:t> Trabajos escritos (15)</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1° 2°  Bimestre</a:t>
                      </a:r>
                      <a:r>
                        <a:rPr lang="es-ES" sz="1000">
                          <a:latin typeface="Arial"/>
                          <a:ea typeface="Calibri"/>
                          <a:cs typeface="Times New Roman"/>
                        </a:rPr>
                        <a:t> Evidencias de aprendizaje(25) </a:t>
                      </a:r>
                      <a:endParaRPr lang="es-ES" sz="900">
                        <a:latin typeface="Calibri"/>
                        <a:ea typeface="Calibri"/>
                        <a:cs typeface="Times New Roman"/>
                      </a:endParaRPr>
                    </a:p>
                    <a:p>
                      <a:pPr algn="just">
                        <a:lnSpc>
                          <a:spcPct val="115000"/>
                        </a:lnSpc>
                        <a:spcAft>
                          <a:spcPts val="1000"/>
                        </a:spcAft>
                      </a:pPr>
                      <a:r>
                        <a:rPr lang="es-ES" sz="1000" u="sng">
                          <a:latin typeface="Arial"/>
                          <a:ea typeface="Calibri"/>
                          <a:cs typeface="Times New Roman"/>
                        </a:rPr>
                        <a:t>3° Bimestre </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Evidencias de aprendizaje (25%)</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Trabajos escritos (10%)</a:t>
                      </a:r>
                      <a:endParaRPr lang="es-ES" sz="900">
                        <a:latin typeface="Calibri"/>
                        <a:ea typeface="Calibri"/>
                        <a:cs typeface="Times New Roman"/>
                      </a:endParaRPr>
                    </a:p>
                    <a:p>
                      <a:pPr algn="just">
                        <a:lnSpc>
                          <a:spcPct val="115000"/>
                        </a:lnSpc>
                        <a:spcAft>
                          <a:spcPts val="1000"/>
                        </a:spcAft>
                      </a:pPr>
                      <a:r>
                        <a:rPr lang="es-ES" sz="1000">
                          <a:latin typeface="Arial"/>
                          <a:ea typeface="Calibri"/>
                          <a:cs typeface="Times New Roman"/>
                        </a:rPr>
                        <a:t>Portafolio semestral  (5%)</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40%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4481">
                <a:tc>
                  <a:txBody>
                    <a:bodyPr/>
                    <a:lstStyle/>
                    <a:p>
                      <a:pPr algn="just">
                        <a:lnSpc>
                          <a:spcPct val="115000"/>
                        </a:lnSpc>
                        <a:spcAft>
                          <a:spcPts val="1000"/>
                        </a:spcAft>
                      </a:pPr>
                      <a:r>
                        <a:rPr lang="es-MX" sz="1000">
                          <a:latin typeface="Arial"/>
                          <a:ea typeface="Calibri"/>
                          <a:cs typeface="Times New Roman"/>
                        </a:rPr>
                        <a:t>3</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ES" sz="1000">
                          <a:latin typeface="Arial"/>
                          <a:ea typeface="Calibri"/>
                          <a:cs typeface="Times New Roman"/>
                        </a:rPr>
                        <a:t>Participaciones, exposiciones y manejo de material.</a:t>
                      </a:r>
                      <a:endParaRPr lang="es-ES" sz="900">
                        <a:latin typeface="Calibri"/>
                        <a:ea typeface="Calibri"/>
                        <a:cs typeface="Times New Roman"/>
                      </a:endParaRPr>
                    </a:p>
                    <a:p>
                      <a:pPr>
                        <a:lnSpc>
                          <a:spcPct val="115000"/>
                        </a:lnSpc>
                        <a:spcAft>
                          <a:spcPts val="1000"/>
                        </a:spcAft>
                      </a:pPr>
                      <a:r>
                        <a:rPr lang="es-ES" sz="1000" u="sng">
                          <a:latin typeface="Arial"/>
                          <a:ea typeface="Calibri"/>
                          <a:cs typeface="Times New Roman"/>
                        </a:rPr>
                        <a:t>1 ° 2°  y 3°  Bimestre</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Participaciones (10)</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Exposiciones (10)</a:t>
                      </a:r>
                      <a:endParaRPr lang="es-ES" sz="900">
                        <a:latin typeface="Calibri"/>
                        <a:ea typeface="Calibri"/>
                        <a:cs typeface="Times New Roman"/>
                      </a:endParaRPr>
                    </a:p>
                    <a:p>
                      <a:pPr>
                        <a:lnSpc>
                          <a:spcPct val="115000"/>
                        </a:lnSpc>
                        <a:spcAft>
                          <a:spcPts val="1000"/>
                        </a:spcAft>
                      </a:pPr>
                      <a:r>
                        <a:rPr lang="es-ES" sz="1000">
                          <a:latin typeface="Arial"/>
                          <a:ea typeface="Calibri"/>
                          <a:cs typeface="Times New Roman"/>
                        </a:rPr>
                        <a:t>Manejo de material y tic´s (10)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900">
                          <a:latin typeface="Calibri"/>
                          <a:ea typeface="Calibri"/>
                          <a:cs typeface="Times New Roman"/>
                        </a:rPr>
                        <a:t>30 %</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399">
                <a:tc>
                  <a:txBody>
                    <a:bodyPr/>
                    <a:lstStyle/>
                    <a:p>
                      <a:pPr algn="just">
                        <a:lnSpc>
                          <a:spcPct val="115000"/>
                        </a:lnSpc>
                        <a:spcAft>
                          <a:spcPts val="1000"/>
                        </a:spcAft>
                      </a:pPr>
                      <a:r>
                        <a:rPr lang="es-MX" sz="1000">
                          <a:latin typeface="Arial"/>
                          <a:ea typeface="Calibri"/>
                          <a:cs typeface="Times New Roman"/>
                        </a:rPr>
                        <a:t>4</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s-ES" sz="1000">
                          <a:latin typeface="Arial"/>
                          <a:ea typeface="Calibri"/>
                          <a:cs typeface="Times New Roman"/>
                        </a:rPr>
                        <a:t>Observación y práctica docente</a:t>
                      </a:r>
                      <a:endParaRPr lang="es-ES" sz="90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endParaRPr lang="es-MX" sz="900" dirty="0">
                        <a:latin typeface="Calibri"/>
                        <a:ea typeface="Calibri"/>
                        <a:cs typeface="Times New Roman"/>
                      </a:endParaRPr>
                    </a:p>
                  </a:txBody>
                  <a:tcPr marL="57521" marR="575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mtClean="0"/>
              <a:t>REGLAMENTO Y ACUERDOS INTERNOS</a:t>
            </a: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1000108"/>
            <a:ext cx="6480048" cy="3143272"/>
          </a:xfrm>
        </p:spPr>
        <p:txBody>
          <a:bodyPr>
            <a:normAutofit/>
          </a:bodyPr>
          <a:lstStyle/>
          <a:p>
            <a:pPr algn="ctr"/>
            <a:r>
              <a:rPr lang="es-MX" b="1" dirty="0" smtClean="0"/>
              <a:t>LICENCIATURA EN EDUCACIÓN PREESCOLAR</a:t>
            </a:r>
          </a:p>
          <a:p>
            <a:pPr algn="ctr"/>
            <a:r>
              <a:rPr lang="es-MX" b="1" dirty="0" smtClean="0"/>
              <a:t>PROGRAMA DEL CURSO : Exploración del medio natural en el preescolar</a:t>
            </a:r>
          </a:p>
          <a:p>
            <a:pPr algn="ctr"/>
            <a:r>
              <a:rPr lang="es-MX" b="1" dirty="0" smtClean="0"/>
              <a:t>Semestre2°               Horas:6               Créditos:6.75      Clave:</a:t>
            </a:r>
          </a:p>
          <a:p>
            <a:pPr algn="ctr"/>
            <a:r>
              <a:rPr lang="es-MX" b="1" dirty="0" smtClean="0"/>
              <a:t>Trayecto Formativo: Preparación para la enseñanza y el aprendizaje</a:t>
            </a:r>
            <a:endParaRPr lang="es-MX" dirty="0"/>
          </a:p>
        </p:txBody>
      </p:sp>
      <p:pic>
        <p:nvPicPr>
          <p:cNvPr id="15361" name="Picture 1"/>
          <p:cNvPicPr>
            <a:picLocks noChangeAspect="1" noChangeArrowheads="1"/>
          </p:cNvPicPr>
          <p:nvPr/>
        </p:nvPicPr>
        <p:blipFill>
          <a:blip r:embed="rId2" cstate="print"/>
          <a:srcRect/>
          <a:stretch>
            <a:fillRect/>
          </a:stretch>
        </p:blipFill>
        <p:spPr bwMode="auto">
          <a:xfrm>
            <a:off x="7572396" y="285728"/>
            <a:ext cx="733425" cy="1019175"/>
          </a:xfrm>
          <a:prstGeom prst="rect">
            <a:avLst/>
          </a:prstGeom>
          <a:noFill/>
          <a:ln w="9525">
            <a:noFill/>
            <a:miter lim="800000"/>
            <a:headEnd/>
            <a:tailEnd/>
          </a:ln>
          <a:effectLst/>
        </p:spPr>
      </p:pic>
      <p:pic>
        <p:nvPicPr>
          <p:cNvPr id="6" name="Picture 5" descr="http://www.enef.sepc.edu.mx/imagenes/logooooos/02enep.png">
            <a:hlinkClick r:id="rId3"/>
          </p:cNvPr>
          <p:cNvPicPr>
            <a:picLocks noChangeAspect="1" noChangeArrowheads="1"/>
          </p:cNvPicPr>
          <p:nvPr/>
        </p:nvPicPr>
        <p:blipFill>
          <a:blip r:embed="rId4" cstate="print"/>
          <a:srcRect/>
          <a:stretch>
            <a:fillRect/>
          </a:stretch>
        </p:blipFill>
        <p:spPr bwMode="auto">
          <a:xfrm>
            <a:off x="-357222" y="0"/>
            <a:ext cx="2071670" cy="179113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68300" y="1196752"/>
            <a:ext cx="8628402" cy="4968552"/>
          </a:xfrm>
        </p:spPr>
        <p:txBody>
          <a:bodyPr>
            <a:normAutofit fontScale="47500" lnSpcReduction="20000"/>
          </a:bodyPr>
          <a:lstStyle/>
          <a:p>
            <a:pPr algn="just"/>
            <a:r>
              <a:rPr lang="es-MX" sz="2700" dirty="0" smtClean="0"/>
              <a:t>La enseñanza de las ciencias en todos los niveles educativos se encuentra en un periodo de reforma con respecto a sus finalidades,</a:t>
            </a:r>
            <a:r>
              <a:rPr lang="es-MX" sz="2500" dirty="0" smtClean="0"/>
              <a:t> contenidos y métodos didácticos. </a:t>
            </a:r>
            <a:r>
              <a:rPr lang="es-MX" sz="2500" dirty="0"/>
              <a:t>C</a:t>
            </a:r>
            <a:r>
              <a:rPr lang="es-MX" sz="2500" dirty="0" smtClean="0"/>
              <a:t>on una visión actual </a:t>
            </a:r>
            <a:r>
              <a:rPr lang="es-MX" sz="2500" dirty="0"/>
              <a:t> </a:t>
            </a:r>
            <a:r>
              <a:rPr lang="es-MX" sz="2500" dirty="0" smtClean="0"/>
              <a:t>hay, desarrollar las competencias y, </a:t>
            </a:r>
          </a:p>
          <a:p>
            <a:pPr algn="just"/>
            <a:r>
              <a:rPr lang="es-MX" sz="2500" dirty="0" smtClean="0"/>
              <a:t>promover la alfabetización científica de todo el alumnado en la llamada sociedad del conocimiento. </a:t>
            </a:r>
          </a:p>
          <a:p>
            <a:pPr algn="just"/>
            <a:r>
              <a:rPr lang="es-MX" sz="2500" dirty="0" smtClean="0"/>
              <a:t>En este contexto se dice que necesitamos nuevas concepciones, nuevas formas de vivir el aprendizaje y la </a:t>
            </a:r>
          </a:p>
          <a:p>
            <a:pPr algn="just"/>
            <a:r>
              <a:rPr lang="es-MX" sz="2500" dirty="0" smtClean="0"/>
              <a:t>enseñanza tanto por parte de alumnos como de profesores para lograr que la enseñanza conduzca al aprendizaje. </a:t>
            </a:r>
          </a:p>
          <a:p>
            <a:pPr algn="just"/>
            <a:r>
              <a:rPr lang="es-MX" sz="2500" dirty="0" smtClean="0"/>
              <a:t>Se propone que el fin de la escuela sea el de acceder, darle sentido y asimilación crítica a la información que recibimos </a:t>
            </a:r>
          </a:p>
          <a:p>
            <a:pPr algn="just"/>
            <a:r>
              <a:rPr lang="es-MX" sz="2500" dirty="0" smtClean="0"/>
              <a:t>para poder construir y aplicar el conocimiento, por ejemplo al tomar decisiones informadas, así como para ayudar a abrir y democratizar la sociedad. De manera que los contenidos de enseñanza, en su carácter relativo y perecedero, no son un fin en si mismos sino un medio necesario para promover el desarrollo de las competencias para la vida de los alumnos.</a:t>
            </a:r>
          </a:p>
          <a:p>
            <a:pPr algn="just"/>
            <a:endParaRPr lang="es-MX" sz="2500" dirty="0" smtClean="0"/>
          </a:p>
          <a:p>
            <a:pPr algn="just"/>
            <a:r>
              <a:rPr lang="es-MX" sz="2500" dirty="0" smtClean="0"/>
              <a:t>La educación debería disminuir esa inseguridad, que algunos ciudadanos tienen, de tal forma que se pudiera disfrutar de los </a:t>
            </a:r>
          </a:p>
          <a:p>
            <a:pPr algn="just"/>
            <a:r>
              <a:rPr lang="es-MX" sz="2500" dirty="0" smtClean="0"/>
              <a:t>crecientes beneficios de la sociedad del conocimiento, garantizando al mismo tiempo, la protección de la salud y el medio y contribuyendo con el conocimiento a la toma de decisiones sobre el desarrollo científico y tecnológico en el que estamos inmersos, y sus consecuencias. </a:t>
            </a:r>
          </a:p>
          <a:p>
            <a:pPr algn="just"/>
            <a:endParaRPr lang="es-MX" sz="2500" dirty="0" smtClean="0"/>
          </a:p>
          <a:p>
            <a:pPr algn="just"/>
            <a:r>
              <a:rPr lang="es-MX" sz="2500" dirty="0" smtClean="0"/>
              <a:t>Por tanto la alfabetización científica será necesaria para contribuir a formar ciudadanos cuya formación les permita reflexionar y tomar decisiones apropiadas en temas relacionados con la ciencia y la tecnología. La alfabetización científica debe ser concebida, como un proceso de “investigación orientada” que, superando el reduccionismo conceptual permita a los alumnos (futuros docentes) participar en la aventura científica de enfrentarse a problemas relevantes y (re)construir los contenidos científicos, que habitualmente la enseñanza transmite ya elaborados, lo que favorece el aprendizaje mas eficiente y significativo.</a:t>
            </a:r>
          </a:p>
          <a:p>
            <a:pPr algn="just"/>
            <a:endParaRPr lang="es-MX" sz="2500" dirty="0" smtClean="0"/>
          </a:p>
          <a:p>
            <a:pPr algn="just"/>
            <a:r>
              <a:rPr lang="es-MX" sz="2500" dirty="0" smtClean="0"/>
              <a:t>La preocupación de renovar la enseñanza de las ciencias y, más aún, que ésta fuera capaz de preparar a los individuos</a:t>
            </a:r>
          </a:p>
          <a:p>
            <a:pPr algn="l"/>
            <a:endParaRPr lang="es-MX" sz="2500" dirty="0" smtClean="0"/>
          </a:p>
          <a:p>
            <a:pPr algn="ctr"/>
            <a:r>
              <a:rPr lang="es-MX" sz="2500" dirty="0" smtClean="0"/>
              <a:t>Es decir, se busca</a:t>
            </a:r>
          </a:p>
          <a:p>
            <a:pPr algn="ctr"/>
            <a:r>
              <a:rPr lang="es-MX" sz="2500" dirty="0" smtClean="0"/>
              <a:t>una ciencia para la vida y para el ciudadano.</a:t>
            </a:r>
            <a:endParaRPr lang="es-MX" sz="2500" dirty="0"/>
          </a:p>
        </p:txBody>
      </p:sp>
      <p:sp>
        <p:nvSpPr>
          <p:cNvPr id="4" name="3 Rectángulo"/>
          <p:cNvSpPr/>
          <p:nvPr/>
        </p:nvSpPr>
        <p:spPr>
          <a:xfrm>
            <a:off x="1344193" y="142852"/>
            <a:ext cx="6455613" cy="923330"/>
          </a:xfrm>
          <a:prstGeom prst="rect">
            <a:avLst/>
          </a:prstGeom>
          <a:noFill/>
        </p:spPr>
        <p:txBody>
          <a:bodyPr wrap="square" lIns="91440" tIns="45720" rIns="91440" bIns="45720">
            <a:spAutoFit/>
          </a:bodyPr>
          <a:lstStyle/>
          <a:p>
            <a:pPr algn="ctr"/>
            <a:r>
              <a:rPr lang="es-E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ENFOQUE</a:t>
            </a:r>
            <a:endParaRPr lang="es-E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338" name="AutoShape 2" descr="data:image/jpeg;base64,/9j/4AAQSkZJRgABAQAAAQABAAD/2wCEAAkGBhQSERUUEhQUFRUWGRkYFxgWFxgbHBkYHxcXFhgYGBoaHSYeFxokGRcfHy8gIycpLC0sGR4xNzAqNScrLCkBCQoKDgwOGg8PGiocHyAqLCwtLCksLCksKSwsKSkpKSkpLCksLCwpLCwpKSksKSksLCkpLCwpKSwsKSkpLCwsLP/AABEIAOAA4QMBIgACEQEDEQH/xAAcAAEAAgMBAQEAAAAAAAAAAAAABQYDBAcBAgj/xABEEAACAQIEAwUFBQQIBgMBAAABAgMAEQQSITEFBkETIlFhcQcygZGxFCNCocFSYtHwJDNjcoKSouEVQ1OywvGTo+KD/8QAGQEBAAMBAQAAAAAAAAAAAAAAAAECAwQF/8QAJhEAAgICAgEEAQUAAAAAAAAAAAECEQMhEjEEEyJBUXEFFWGR8P/aAAwDAQACEQMRAD8A7jSlKAUpSgFKUoBSlKAUpSgFKUoDysGMxiRKWc2A/mw8azmqJzLxIyObe4twP1PxrTHDm6KylRauG8dimJVTZh0bQ+o8akq5ZBOysGU2YG4I/nauj8K4gJolcdd/IjQj5ipyY+PQjKzcpSlZFhSlKAUpSgFKUoBSlKAUpSgFKUoBSlKAUpSgFKUoBSlKAUpSgFKUoCP45jeyhZup0HqdP96/PvMfGJ4sYxzuAD92M3dy7DTYg11vn7FFpIIFkKEkMbdQTlH/AJVl5r5PwmISMSIwaPRCmhN+hNjfx9atGaql2S49NkPgOCSSRrIMuVlDDvAaEXv5CpTkPjiPJLArZrd4WvbexIvuD+lVPmHHSWXDw/dxRKEY31uACV3uRYjyJv4Vrco4lsPiI2DJYuM+mpUnJv6E1Es96ka+guNrs7XSvFr2oMRSlKAUpSgFKUoBSlKAUpSgFKUoBSlKAUpSgK9zlzlFw+JXkBdnNkQGxa1sxudgLj5iqHh/bqb/AHmFGU/syG49brrWf28YUmPCya2UyKT4FghH/Ya48FuOoqyQP0VwP2n4LEkLnMTn8Moy6+Ab3T86tgavyYm/vECrVy1z3isFYRy54xvFJqvovVPhpTiTR+iqVW+XeesPi7Krqsp/5ZOt/wB07N9aslVqiBSlfLvYEnYan0oDjPPXFr8Rdgb9mUUD+5lJ/MmsmN9p8hz5oRdhYWDELpbunNvVP4hixNO8pv3nZvmxbW/rb5V1zkR1HDw2osX+tyTWUVbOptKPRybATks9+o133YLcsdydfrXsMpAIvr1N9ug+NdAbhEU2HmkN1uQSfJQpPxOtzWHCcuQWzINTY3Njr1+NTNUy8LaOk8FxnawRSbZ0VreFxqPnW7UPyq39HUfskr+d/wBal6ujjkqZ7SvK8kcAXOlSQe1H8W4/BhlzTyKgOwJ1PkqjU/AVB8w84tBOI1RWUAFiTYm/QaWrnfEws80z4lWUvmeO5K2sxK6+Frb+NZLLFukb+hNJSfTLbi/bChP9Gws8w2zHuAnyGVj87Vucve0dp5limwkkObQPmzLfoDoCPXXcVyFeISxkJ2k1gBbIQBa19LA2tUrwGeaTF4dQ2JN5Y/ed7WDKxuMoFsvieorfVGLR+gaUpVSBSlKAUpSgFKUoBSlKArntB4AcZgJY1F3Azp/eXUD4i4+Nfm2Im1frWvz77VuVDhMWXRfuZyXWw0V/xp8+96HyqUyUUvtL+lbmBjBcC1/Idba2HnpWor286n+GcMZkLoLf3Sbm/QaeBv8A+qSmoLZtixvJKo7LPydyk2IPdSyqxBc7A9bEbtfw2rpeO5gXAth4ZM7iS65yQTpbU+O9c/5B4nFFG6y4qWA5gyhSSGBXcqENjpa5OvhpWxzFiIJ5YmGOaUx5iqsjd5iVAQGwtcdddqtHZXI23tUdYimDAFTcHYitTjrEYaa1r9mwF9rlSBfyuahuDYpkUWOltuhrJzzKx4fN2YJYqNACTbMtzprtVZKjKOzj78ry3PuC1vxDvDy/3q8cCWWHhkiZczguFAYa5iLa3texvbyrmEnFHbc/C51+XWt3F8xgYOJEbJKsr57XzFMoZcx9T+VUh2dM2qOi8tKfsTJIBorg66WtcXPpVdXnBBvIlhoAo9Ovjoa+vZfxHtO1jbUjK4v8Q36a1AYjgv32NmYokMUjLdju5YsEQdW+WnhRoRnXR1r2e8dXERyZfwsNdNbj/wDNW2uV+x/EjtJgD3WjVvLusR1/vGr9iuM62TbqT19P41SeWONXJmclylokcTNlUne1QEnEWkYKQuvmR19POt48Rzra2/nVZ43G6SrlBtoT4e9rrsNAK5MvkJpSi9GuDHydMw8W4VJiJiFyl41FwG94Cw0JFq+TgMUmbLEl9u+6kMVFxpYnTLt1tWazmZ2W4YoHJ1Gg9ASb9AAb1mkw+InwweFwXCkZbWvIVIYMW1tc6abVOCpPX+2bZZy4qPwjmnAcRiTiYVuZ1lBYrEq3A76liLWSzG5vXXOAcKcTyO4IVbBCShznLZn7vugWsBfob1s8v8swYeERoilsgWRiBmbqc/jckmxrd4JwdcNEI1tuWYgWuxNybdK7eNnFKRJUpSrFBSlKAUpSgFKUoBSlKAVC83ctpjsK8LaE6xt+w491vzsfImpqlAflHGYKSKZopFKuhIYHy8P49avPs54QJ7hncWjfZtPdK7bXF6t3tU5O7VRi4lu6C0oA95Ojeo6+XpVb5PxHZKxHUMgt1uBc+l6yz7ivyd/iR5cvwVfGqUkbIdAQpzXNha/ltfxr44c7GSMkjV/Aj8QHj5Vs8YMcc7XkGZrGwBJ13Vug2v8AKtThgTtYwuo7QdD4i24rXx5XFFPJSU5V9ncOGx9weg/k1G+0viz4fCxNG+R2lQK3hZXY+vp51M8OHcHoKrftPwySQQLIbd5yPUKo/WtK5To4rpFKGDj4gMyKkOKHvJtHN4tF+zJ+5selVLiOdT2bqVynqDcNaxBPjp+VTeD4XJGQY/vAPwHQ/wCFvGp+cR8SCo57PErcB2FiTsEnFrkeEo671E8XHaLLIumRHBS+EMeKiUyZkKspPvXA2IB1BGvWseB4LLjI5JZJDBh+1MsryMSobbui13bKbADfQVK8B4BLGJFxOeKCIlTYd9n37OEfiY7k7C960uP4tsSoVSYoI/6uEC6joSxvdn11Y9SbVnCEpGk5RXRbuSuIRiYYbDpkw3ZPbNYvKws2d26eSg2F6tHFEsgMQAYhxp1awKg/GqByPEyYmO5OXK4AtuOzP8Kua4ZkRGNrNYjx1UvY/AVy/qCcFqN6/ojC7+T5wHFS9jpqLjbqLi9V/FY93BJJN7+lWbCyoQCChG/TbTxqpYpgminMddeg30A6+teHbPb8SKlJ6JzCdrNlCANcC7vsttALDyHQVr8y8xf8Niywy5pZWzLoCCSAL5dQFvbW/wA638JzII8OrkarGFvfrqLnw16ddKgJ+BrjMVDBHZzEVkxEje8qgg2Bt1sQBfa3hXseLjjGpLd/J5udu3GqovfLoeU9u/UC1tAel7fz1qwVjghCqFUWAAAHkNqyV6Dd7OGKaWxSlKgkUpSgFKUoBSlKAUpSgFKV8NMBuQPU0B66XFjsa5nx7ln7I/3YPZO5IH7N909PCugYjjUKe9Io/nyqJ4hzFh5EZGWRgfCMjrv3rW2vVJRs3wZJY5WcFx/Dy88zA/jb6kU4VAyzRXZSM6k+OhHjuauXHBgsDP2cmHxEhfvrIXQK4Y7r3T6W6fnUZPzhhUPcwAup3aduh0NlArbFxjFL5K5JKUm/ttnX8Ae4PQVVfaXICcMpNv6w/mo/SqxF7X5homGw6j/+h/8AIVL8W5vdkwrvBh2aSIsc0ZbLeRlst20Flv61eD99owfR9cHwgNtqmpuVoZlDTroPdKmz+ikagfl5V98J4xZBJMsEan3FCKpfzHUIPGpDh3NEcjhLox10Rb2t57DWtMkmzl4pSts9xDylUjVjGSt0lWxy6nLGwYE5coAzg3vvUHxDll58OhnCrODZ2CqM4sd7WBIPUbgir4sPktvCw01vXxMQTlOW+47vT6VhGVdHQ02in8F4UEmjsPL/AEkGt2XGFlVCoAW1vHQFdfgasKYQggkJ8FsRUO6pEMixRhbk2AO99965vLx5M6qDonDNYV7iDh4UwtZgR6EaX0/hUHPhd82wLD11O3lerRjOPLH/AMhSPJiKq2M5kwxa7QTgn9iRT16Ajxrzv2zOt6PY8X9Sxp7MeKhM0H2dCM88igDrlUFjYdBe1z0ro/KfK6YKHIurt3pHtqzdPgBoBUTwnC4XDyCVlkErIBZ7ExA65bDRWPXrVjj43CdpF+On1rtwJQjxk9nN5WRZZtxWjfr2sUWKVvdZT6EVlrps4xSlKkClKUApSlAeXoTWPE4hURnY2VQST4AC5ri/NXtDmxTMkRaOHYAaM48WPQeQqGy0Y2dWxfMsKXAYOy7qpBI9fCoubmmVvcQDzJv+ulc75TxPddQGYghu6L6EWHxuDpUtxDjxhR3EZZY1DMGzI1ictwCDfXy6VW2bKEUWD/iOJf3y2/4SAPy8q8VSPw2v6anxPnVf5f57hnLh7QZQD95Itm1IsNBqKmH49hztPDp/aJ9L61Fsn2mD7QJWLC/eyhNQDe1tR01qbUR9jdbMbaG3nYmoJ+F9hGMrN3USJb6kMxIZyerHN6VR+beLyviezhkaNYh2YszL3hve2/h8KsVstvF1w+JU4aVgCpukmpMUh2Gg90/iF9Br0rnnF+Gvh8Q0csQL2Fwb223Ui11IF77a1Y+XY2aGRGbMYzfN1s65yL773+dZoMGmNw6wSvaZAewlc/8A0uf2L7E7HyqydMrONlKzC5vkXS1kHn8fneugyYKFcPg8RiTeNcOoSINrK+Z2tYbILgk/Cq1wnlnss8+OVkiifJk2aWQf8pPAdWboKlebJjiDhZMqrfDIQqjurd3sAOgsB8q1W3oxLHwjiQxBzEDNawAAGVRayqPwqBtX1ydwL7PjvvGzB1YxnoxvcqfBgNa0+VMEUBJ3by6eVWs4PPH3SA6MHQ/vAg29CNK1ynGnUy3LXisDWCCQOFddbqOvQ67V7kscx1bbQm1r1ynXZlNQXFFt+f61sy40pOq2JD2GnTzPhWLHESd3Zun72+h8/CrrTMcj5IqvFh3elaPDOGrAVnlAMjawpbb+1YfQfGp2SNEHaTDQGyp+2wvv+6OtR3FcYCnbSkrrYm6i34R7x202qcuao8Y9l/GxPtnw02Y3YX1v8fH1rOsosNDv47XP+/1rSXKQrAmzar7p08RY2INfbNpv+X01rzHjl2d9omsLOAhKjXvWF+tzpROPSCNmYNGVy9Tr3he1/K9aXDZ+58T9TTiLh43UnceJ8b3FvSr43RElZMcI5x7V3QhSy2Ol/d2ueg1Px+FS2I5hiiQyTMI0Frs2wubDX1qr8G4ckQORctzc9b7/AJa/zepSfCK8bLIFZCNQw0t5/X4V1KzBreiw4XGJIoeN1dTsykEH0I0rPXFeAY+aAssf3RW4GXVPEaE94a9RXQ+R+cPt0bZ07OaM2kXXKfBkPVT+XyqsMilZrlwSxpP7LPSlK0MDBjsKssbo/uupU+hFjXD+OchYjDSPmBaH8Mq+H7w/AfI/Cu718ugIsRcedQ0WUmjivJ0WRpFOvua+I73T9DU5zkQMHP4ZP1Xp41cW5Mw4laWNTGzAAhTZTYkg5dr6nUWqB5x5SxEmHkWIK5NsoGh0ZSfeNunjQvyTRyLD8K7mfuSLJYrlOoOt1IIBDL8ut7a1e+SeXI3ixCAOiyJErX3PvnrsfyqvxcoY/uhkEYVSoEiqBluTZiurHvGx6X3q8+znhUkGHlWYAMZb6MGBXKANvjvVK3ZbkqJbjCjuKBYM4J9FUt9bCuPcVRjPJJawMjm41tcsRt+dde4oPvY/PtAPXQ/pXOJpYXupkhUgkdnKWRhrr3igXcHrSVpaLRSb2za5Q1jxTaDVdvKH6b18cEwYMZllJWCMZnYDXxCJ+8dvLc1l4TwUhZH+0JFCBeV0dHAXwOViC24AIub1A43mb7RII4lKYdUdIo+uoPffxclQSfgKtF8lsrkfDrZM43jI4u2QLlnizdgpPdkj0JisT/WgC4Y+9qD0rFxjP/RVsbjDR3B0sc0m46bVUcA7q90JUjW46WsQR4WI/Kup8y4D7U6yRsTOkETSp+2hXN2ieJBY3Hp41049SRzPozcGPdB1GnX1+mlTy4oRqHLWVAzt5gLe3lrVR4Ji7jQ3t5+fQGsfMWPLhIFJBldQSNxGoDuT5VrkicG+R03guKvCl9CVGnwrOMcMzDwsfmKrGGxZAGta+L4mVkUnXN3dOptcf9tYema+s/gnxPmmQ63Gmh3BOlx/PWq9wzj6TF2cMqq7Imaw7VgSSE1ubAXPr51I8MBMqMzAC9rn8T7hV+F/gK5/Ji+3llmZSoDPFCo2jjFwcoHUm9z1uatGLbot3G2W7FYkYq5GkyD3R+NBr3R+0PDqL1oyYgGEi4+IuOvlVXnxLACWJiChFzfVDpY36j/YHepluIfaoWmiMcboL4hGB01/rUsfdPXwPrWWfDT5I68GS1TNk4wBRc+6OgsAL20HQVqT4sNsdCCNPDTb+NQGLx0jqQGV1v3sgK213zXJsTSOZhGuUkDTcC9rDTXr571ySnx7O6GLmtFl4HKFitfaw8/cGv8AGs+JxoAPe6H6Gojg0vcfyI29Ole4+XutbwrNGbRb4McCB6CtmYrJGyFiAdLjf6VEcOwkjqMqMdBsP1OlTuD5dlI75CfmdvlXbH+Tmb3ZzdWZS6sRcMRp11t9av8A7PeX2gjLupTMLKp3Ave58LnpUvw3lHDwuZFQGQ6lm1sepUbL8Km6xjhUZWdOXyXOPE8vSvaVscgpSlAKUpQHlq+WhB6DXyr7pQEfiuCRyZbggqSRY23BB/I1WOL+zWB3aVpLLqxEgVlFtS1zaw0v4VdmNcg9qvPud2wUB7gBEzA+8bWyC34R189OhqG6RNmhzPBhsQixYXGYWGEWcoySR9pJcoZHIQhtRYC1hWHlfkIZzK82GnSIZ8kUw77aBVYsFyKSdT8OtU/dokFyCo08u0c/St/gPHDBIM0ayRyoUljJtmQnNoehBsQelqopsgvUXBJp3EM2Bw/YOSplw2QNHfZwyubgHUhtxetnj/D8Rh2hMMcpkEUKNJGjMFyXU2sLX8vCq9JjsFh7TwJPLLG33azZAiOWLBiV1fKdQNNbVv8AGOKSumGkE0qh4Fvkd17wdwW7p3rTFNyeiskqN7GcNknQ4mGJ0kUffRZGXN/aRAjW/VelQGEgn+0M8kUptZVJjf3SxZiNN8ot/ir5wfMOMiawxDvbUF3JsNyCpNj8fppU+3GpsWBJh8RImIEeaTDq7ZZFt/WQC+4tqg/99NtdlKTJRZmAvkkBtexRj9BWscC0gM00cqxoVZQqN2hYG4VRbc3N22A9KjOBcWxLA4jEzzJAtwqmQh5mGuVL9PFtug8Rpca5vlnkukssdwwyrJYCy3AXI2+m5uTUuTfRmsUUy7cO7SWWCSeKRdWaKJQQsSgNZpDbVyRtpa9QmO5ckkiV4MNJEc2Uwt0Buc6sbd3oetfPKPMHbiISTSrJEsgJJZkkQK+rm+jre+bqBUMPaP8AZYpI8PK2KmZBeYlljQqqqoijluW0BLXtmNY83Bm/BMyScpYxXBZcoGnedFUg7izHVT571IcJ5cmwkwZ3ghdr5EaVbsv7NtcwIFj/ABqlc2c2DFzwSsrBkijSS4AvIC7MVsbWNx9OlTPNHOEWK4nhZoWyrCjAmQFQGVpDfxAOh8fECoeZsngiwx+zuPFF5MLiU7J2BIUlsrfiVSLXW/XQ1I4P2SBVKviWI6WQXA6i7E1g5FYx2MILEQoGQX1vM7E72zBSbV0lWvWCqXaNvUlHpldwPIWGivYO19bMxsNOlrH5k1LYbgsMfuRoPO36mt6lW4ozcmzy1K9pViBSlKAUpSgFKUoBSlKAUpUbzDxxMJh3mk2UaDqzbBR5k0BW/aNzn9ljEMR+/lVrW/Aljd/U7D51wSFcx+v5D6mp7jPFGnxMkkhuzM+vh3gqgeVly28KhrDW3je/p/N6xUuQNz8faXtluNP7+UW+d/hXpwVpE/nUhrf6VrXee6ILaswYn/Ew/Wt9XDMCNzmN/S6j49+snaBl4gLCRTrdlI9bAfrVrjIOCwhtoomQ/wCGdiPyIPxqoYqa4QnqqN6/hPx0qcwOKT/h0QmLEfaZksLkXKxOAwGu97ed618V07KzVxNXifEY0BCDPIy27vTpqfj0rPhsEMJkxmOJVlt9nw8ZyvJl2Ykaxxg/i3OvxkOJ4bDYF2mktJiBGrJhj7qWK5Xlt6ghOtjeuecV4tJiZWlmcvIx7xP5ADoB4DSuqcmyIRpF+i5gXi5Ae0WLXRVzEJKoubRk/wBXIPDZqj+JcI7KxIkBDqCGJ8bEbaamqNmsdNLbfpV+4fzYmMhOGxjqkmgixLbEg3VZ7DbQDP8AOkZVpiSfwb3KbBI8cDvFDiCL+BjIH51zzCIPxXAJ0N7aga69N7/rXQsZhnw68UzC39GQeRzyRqCD1B118K5oWNref8KpPZaJITDtASlyF0udL6a2+tapDMe8W0vrr1N2/M3+NSMMilTlAAPT0HX47ViSAkaf7fGsuix7huMzRsLTT5du7IwIG2mu+pro/sx9otpvs2IeVlkPceVrlX6KT0U/kfWucvgtDvf9ay4bhRJ1v/P0qLXZJ+oga9qsch8wHEYcLIbzRgK56sNg/qba+dWetE7KilKVIFKUoBSlKAUpSgFKUoDw1xj2oc09vMYUN44SNtmfXMfO1io/xeNdJ555g+x4KSUe/okf99tAfhv8K/POIkItvqPzu2vrrWc/oGKcmytpclj/AKgdfkayol1zdWbKP/jY/UisMrXEelunrsPmaRSWRddAWPxygD46iq/APiWS4jt0A/jUhgGvl9T8rZvqtaMLWW9r20/0EfUVd+RPZ1PiQskl4oSD3iLMwKle4p9b5jp61VxtUgQGA4RNiwscCF3C5bDS13JuTsBa+pq9cS4FJwfhTOGSSczK4YrdYXZTHmjvuwGlz1O1dI4Hy/DhI+zgQKOp/Ex8WPU1De1HDZ+FYkfsqH/yurfpWsI8UD87duzs7OSzPcsxJJJJFyT661gfU3+fyrYwwukh/ZCn/UAawSnW4/nyq9g2sLgO07gYZzYxj/qHql9g2mgO5sK1WG/rW3ApAzINjnU2JIKjvrmHgCG+ANZuO4YJIWUWSQCRNb91xe3nY3HwoKOjey3BNxDAYvC4iRjEOzSMj3k3cgE7rmVTl238a1+MezyPBRSEwiTKrFZpXuGJAVRkACobtcAknuCrN7DcJl4e7/8AUmc/5QqfpV+xmDSVGSRQ6MLMrC4I86rJWvotF0z8sYQZWKm17Eb6E3HzqRwDWJXcEXAq688eyF4kMuADOqtm7Ld1Ftch3fXpv61Q8HjvvlRgQwYrc+Y1DDob6VDRFm1PNZrW1v161mg4gF26fzr/ADvWhzXJaRbeG3hfWomDG295c3oxB+tZ8LRZMv3LnNf2adZbiw0bW2ZTuD59R6V3bC4hZEV0YMrAMpGxBFwR8K/LUmKw4QMgYud1c3t47Cx+HnXXvYnzMZ8M+Hc9+A3Qf2bHS3krXHkCKtBUQzplKUrUqKUpQClKUApSlAKUpQHKPbrjSBhYwTYs7n1GRV+PePzrl+MbW2ujOPzJHx/2rv8Az1yOnEY0Bbs5IySj2uNbZgRcXBsPlVKj9iUpbv4lFFye6jE6+RIqrVsHN5wAEPmTp42BFSPBeTcTjMq4eMlbks7d1F1t73U2HS9dj4R7LcHEFzqZyut5Nr9TlGmvnerckQAsAABsALW9PCojGuwUvlP2W4fCqrS2nlFjdh3FYdVXqfM3+FXYCvaVegK0eOYPtcPNHa+eN1t6qQPzrerw0B+XeV3OeVcoN4n0N/w2fx8FNZ8UikAoRlIFrlSNtRvfyqQfgzxcXmRUOVJnDWGgjkLW+GV/yrZ4twQIyJnt3QFyiyrrlAcnYX1J8ya5csuM9l1G4kRy9ilSdRIFyMQGDWt1sxPl+YJHWvvnDCrEscQvdGlC3/6ZfMl/TNWljsE8bDMQwB0OhBOpHhmBsf5IrY47hZJpUAu5Yql7fiJt06DNb4VpF27Q3R3P2Y4LsuF4YWsWTOf8bFwf8pFWmsGBwwjjSNdAiqo9AAB9Kz1sUBqo82+zbDY1u0t2U4IIlQbkG/fXZx57+dW6lAfm72h8q4rDzs8sZ7I2yyJqnxP4T5G1Uwiv2DJEGBDAEHcHUH1FUHmL2MYPEXaG+Gc69zVCb31Q7fAigPz9Vz9kXEDFxWIA6Sh429CuYf6kBqQ4l7E8dGfuuymHTK2U/J7fWp72c+yvE4fFpicWFQR3KIGDMWIygm2gAvfegOw0pSgFKUoBSlKAUpSgFKUoBSlKAUpSgFKUoBSlKA5F7RcC0PEDMpIE8SEkftIShH+XKfjUBLxWW+cOb5cpuAQwvcBgQQQK6Z7TOF9rhO0Au0LZv8J0b9D8K5Sa6MeOM47JToyvzJKDcLED49mpP0/SpLkeafFcSiD6opZ3uBYKBptYasVG19ag2iFdJ9k3BsqSzkaucin90at+enwNVniUFonkzoIr2lKxKilKUApSlAKUpQClKUApSlAKUpQClKUApSlAKUpQClKUApSlAKUpQGLEwB0ZGF1YEEeRFjXDuO8FbCzNE17DVT+0muU/L8713aovjnLsOLULKuo2ZTZh6Hw8q1xZODBxjhnDGnlWNBdmNvTxJ8gNa7hwvh6wRJEmyAD+J9Sda0eBcrQYS/ZKSx3Zjc28PIelTNMuTm9AUpSsgKUpQClKUApSlAKUpQClKUApSlAf/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4340" name="AutoShape 4" descr="data:image/jpeg;base64,/9j/4AAQSkZJRgABAQAAAQABAAD/2wCEAAkGBhQSERUUEhQUFRUWGRkYFxgWFxgbHBkYHxcXFhgYGBoaHSYeFxokGRcfHy8gIycpLC0sGR4xNzAqNScrLCkBCQoKDgwOGg8PGiocHyAqLCwtLCksLCksKSwsKSkpKSkpLCksLCwpLCwpKSksKSksLCkpLCwpKSwsKSkpLCwsLP/AABEIAOAA4QMBIgACEQEDEQH/xAAcAAEAAgMBAQEAAAAAAAAAAAAABQYDBAcBAgj/xABEEAACAQIEAwUFBQQIBgMBAAABAgMAEQQSITEFBkETIlFhcQcygZGxFCNCocFSYtHwJDNjcoKSouEVQ1OywvGTo+KD/8QAGQEBAAMBAQAAAAAAAAAAAAAAAAECAwQF/8QAJhEAAgICAgEEAQUAAAAAAAAAAAECEQMhEjEEEyJBUXEFFWGR8P/aAAwDAQACEQMRAD8A7jSlKAUpSgFKUoBSlKAUpSgFKUoDysGMxiRKWc2A/mw8azmqJzLxIyObe4twP1PxrTHDm6KylRauG8dimJVTZh0bQ+o8akq5ZBOysGU2YG4I/nauj8K4gJolcdd/IjQj5ipyY+PQjKzcpSlZFhSlKAUpSgFKUoBSlKAUpSgFKUoBSlKAUpSgFKUoBSlKAUpSgFKUoCP45jeyhZup0HqdP96/PvMfGJ4sYxzuAD92M3dy7DTYg11vn7FFpIIFkKEkMbdQTlH/AJVl5r5PwmISMSIwaPRCmhN+hNjfx9atGaql2S49NkPgOCSSRrIMuVlDDvAaEXv5CpTkPjiPJLArZrd4WvbexIvuD+lVPmHHSWXDw/dxRKEY31uACV3uRYjyJv4Vrco4lsPiI2DJYuM+mpUnJv6E1Es96ka+guNrs7XSvFr2oMRSlKAUpSgFKUoBSlKAUpSgFKUoBSlKAUpSgK9zlzlFw+JXkBdnNkQGxa1sxudgLj5iqHh/bqb/AHmFGU/syG49brrWf28YUmPCya2UyKT4FghH/Ya48FuOoqyQP0VwP2n4LEkLnMTn8Moy6+Ab3T86tgavyYm/vECrVy1z3isFYRy54xvFJqvovVPhpTiTR+iqVW+XeesPi7Krqsp/5ZOt/wB07N9aslVqiBSlfLvYEnYan0oDjPPXFr8Rdgb9mUUD+5lJ/MmsmN9p8hz5oRdhYWDELpbunNvVP4hixNO8pv3nZvmxbW/rb5V1zkR1HDw2osX+tyTWUVbOptKPRybATks9+o133YLcsdydfrXsMpAIvr1N9ug+NdAbhEU2HmkN1uQSfJQpPxOtzWHCcuQWzINTY3Njr1+NTNUy8LaOk8FxnawRSbZ0VreFxqPnW7UPyq39HUfskr+d/wBal6ujjkqZ7SvK8kcAXOlSQe1H8W4/BhlzTyKgOwJ1PkqjU/AVB8w84tBOI1RWUAFiTYm/QaWrnfEws80z4lWUvmeO5K2sxK6+Frb+NZLLFukb+hNJSfTLbi/bChP9Gws8w2zHuAnyGVj87Vucve0dp5limwkkObQPmzLfoDoCPXXcVyFeISxkJ2k1gBbIQBa19LA2tUrwGeaTF4dQ2JN5Y/ed7WDKxuMoFsvieorfVGLR+gaUpVSBSlKAUpSgFKUoBSlKArntB4AcZgJY1F3Azp/eXUD4i4+Nfm2Im1frWvz77VuVDhMWXRfuZyXWw0V/xp8+96HyqUyUUvtL+lbmBjBcC1/Idba2HnpWor286n+GcMZkLoLf3Sbm/QaeBv8A+qSmoLZtixvJKo7LPydyk2IPdSyqxBc7A9bEbtfw2rpeO5gXAth4ZM7iS65yQTpbU+O9c/5B4nFFG6y4qWA5gyhSSGBXcqENjpa5OvhpWxzFiIJ5YmGOaUx5iqsjd5iVAQGwtcdddqtHZXI23tUdYimDAFTcHYitTjrEYaa1r9mwF9rlSBfyuahuDYpkUWOltuhrJzzKx4fN2YJYqNACTbMtzprtVZKjKOzj78ry3PuC1vxDvDy/3q8cCWWHhkiZczguFAYa5iLa3texvbyrmEnFHbc/C51+XWt3F8xgYOJEbJKsr57XzFMoZcx9T+VUh2dM2qOi8tKfsTJIBorg66WtcXPpVdXnBBvIlhoAo9Ovjoa+vZfxHtO1jbUjK4v8Q36a1AYjgv32NmYokMUjLdju5YsEQdW+WnhRoRnXR1r2e8dXERyZfwsNdNbj/wDNW2uV+x/EjtJgD3WjVvLusR1/vGr9iuM62TbqT19P41SeWONXJmclylokcTNlUne1QEnEWkYKQuvmR19POt48Rzra2/nVZ43G6SrlBtoT4e9rrsNAK5MvkJpSi9GuDHydMw8W4VJiJiFyl41FwG94Cw0JFq+TgMUmbLEl9u+6kMVFxpYnTLt1tWazmZ2W4YoHJ1Gg9ASb9AAb1mkw+InwweFwXCkZbWvIVIYMW1tc6abVOCpPX+2bZZy4qPwjmnAcRiTiYVuZ1lBYrEq3A76liLWSzG5vXXOAcKcTyO4IVbBCShznLZn7vugWsBfob1s8v8swYeERoilsgWRiBmbqc/jckmxrd4JwdcNEI1tuWYgWuxNybdK7eNnFKRJUpSrFBSlKAUpSgFKUoBSlKAVC83ctpjsK8LaE6xt+w491vzsfImpqlAflHGYKSKZopFKuhIYHy8P49avPs54QJ7hncWjfZtPdK7bXF6t3tU5O7VRi4lu6C0oA95Ojeo6+XpVb5PxHZKxHUMgt1uBc+l6yz7ivyd/iR5cvwVfGqUkbIdAQpzXNha/ltfxr44c7GSMkjV/Aj8QHj5Vs8YMcc7XkGZrGwBJ13Vug2v8AKtThgTtYwuo7QdD4i24rXx5XFFPJSU5V9ncOGx9weg/k1G+0viz4fCxNG+R2lQK3hZXY+vp51M8OHcHoKrftPwySQQLIbd5yPUKo/WtK5To4rpFKGDj4gMyKkOKHvJtHN4tF+zJ+5selVLiOdT2bqVynqDcNaxBPjp+VTeD4XJGQY/vAPwHQ/wCFvGp+cR8SCo57PErcB2FiTsEnFrkeEo671E8XHaLLIumRHBS+EMeKiUyZkKspPvXA2IB1BGvWseB4LLjI5JZJDBh+1MsryMSobbui13bKbADfQVK8B4BLGJFxOeKCIlTYd9n37OEfiY7k7C960uP4tsSoVSYoI/6uEC6joSxvdn11Y9SbVnCEpGk5RXRbuSuIRiYYbDpkw3ZPbNYvKws2d26eSg2F6tHFEsgMQAYhxp1awKg/GqByPEyYmO5OXK4AtuOzP8Kua4ZkRGNrNYjx1UvY/AVy/qCcFqN6/ojC7+T5wHFS9jpqLjbqLi9V/FY93BJJN7+lWbCyoQCChG/TbTxqpYpgminMddeg30A6+teHbPb8SKlJ6JzCdrNlCANcC7vsttALDyHQVr8y8xf8Niywy5pZWzLoCCSAL5dQFvbW/wA638JzII8OrkarGFvfrqLnw16ddKgJ+BrjMVDBHZzEVkxEje8qgg2Bt1sQBfa3hXseLjjGpLd/J5udu3GqovfLoeU9u/UC1tAel7fz1qwVjghCqFUWAAAHkNqyV6Dd7OGKaWxSlKgkUpSgFKUoBSlKAUpSgFKV8NMBuQPU0B66XFjsa5nx7ln7I/3YPZO5IH7N909PCugYjjUKe9Io/nyqJ4hzFh5EZGWRgfCMjrv3rW2vVJRs3wZJY5WcFx/Dy88zA/jb6kU4VAyzRXZSM6k+OhHjuauXHBgsDP2cmHxEhfvrIXQK4Y7r3T6W6fnUZPzhhUPcwAup3aduh0NlArbFxjFL5K5JKUm/ttnX8Ae4PQVVfaXICcMpNv6w/mo/SqxF7X5homGw6j/+h/8AIVL8W5vdkwrvBh2aSIsc0ZbLeRlst20Flv61eD99owfR9cHwgNtqmpuVoZlDTroPdKmz+ikagfl5V98J4xZBJMsEan3FCKpfzHUIPGpDh3NEcjhLox10Rb2t57DWtMkmzl4pSts9xDylUjVjGSt0lWxy6nLGwYE5coAzg3vvUHxDll58OhnCrODZ2CqM4sd7WBIPUbgir4sPktvCw01vXxMQTlOW+47vT6VhGVdHQ02in8F4UEmjsPL/AEkGt2XGFlVCoAW1vHQFdfgasKYQggkJ8FsRUO6pEMixRhbk2AO99965vLx5M6qDonDNYV7iDh4UwtZgR6EaX0/hUHPhd82wLD11O3lerRjOPLH/AMhSPJiKq2M5kwxa7QTgn9iRT16Ajxrzv2zOt6PY8X9Sxp7MeKhM0H2dCM88igDrlUFjYdBe1z0ro/KfK6YKHIurt3pHtqzdPgBoBUTwnC4XDyCVlkErIBZ7ExA65bDRWPXrVjj43CdpF+On1rtwJQjxk9nN5WRZZtxWjfr2sUWKVvdZT6EVlrps4xSlKkClKUApSlAeXoTWPE4hURnY2VQST4AC5ri/NXtDmxTMkRaOHYAaM48WPQeQqGy0Y2dWxfMsKXAYOy7qpBI9fCoubmmVvcQDzJv+ulc75TxPddQGYghu6L6EWHxuDpUtxDjxhR3EZZY1DMGzI1ictwCDfXy6VW2bKEUWD/iOJf3y2/4SAPy8q8VSPw2v6anxPnVf5f57hnLh7QZQD95Itm1IsNBqKmH49hztPDp/aJ9L61Fsn2mD7QJWLC/eyhNQDe1tR01qbUR9jdbMbaG3nYmoJ+F9hGMrN3USJb6kMxIZyerHN6VR+beLyviezhkaNYh2YszL3hve2/h8KsVstvF1w+JU4aVgCpukmpMUh2Gg90/iF9Br0rnnF+Gvh8Q0csQL2Fwb223Ui11IF77a1Y+XY2aGRGbMYzfN1s65yL773+dZoMGmNw6wSvaZAewlc/8A0uf2L7E7HyqydMrONlKzC5vkXS1kHn8fneugyYKFcPg8RiTeNcOoSINrK+Z2tYbILgk/Cq1wnlnss8+OVkiifJk2aWQf8pPAdWboKlebJjiDhZMqrfDIQqjurd3sAOgsB8q1W3oxLHwjiQxBzEDNawAAGVRayqPwqBtX1ydwL7PjvvGzB1YxnoxvcqfBgNa0+VMEUBJ3by6eVWs4PPH3SA6MHQ/vAg29CNK1ynGnUy3LXisDWCCQOFddbqOvQ67V7kscx1bbQm1r1ynXZlNQXFFt+f61sy40pOq2JD2GnTzPhWLHESd3Zun72+h8/CrrTMcj5IqvFh3elaPDOGrAVnlAMjawpbb+1YfQfGp2SNEHaTDQGyp+2wvv+6OtR3FcYCnbSkrrYm6i34R7x202qcuao8Y9l/GxPtnw02Y3YX1v8fH1rOsosNDv47XP+/1rSXKQrAmzar7p08RY2INfbNpv+X01rzHjl2d9omsLOAhKjXvWF+tzpROPSCNmYNGVy9Tr3he1/K9aXDZ+58T9TTiLh43UnceJ8b3FvSr43RElZMcI5x7V3QhSy2Ol/d2ueg1Px+FS2I5hiiQyTMI0Frs2wubDX1qr8G4ckQORctzc9b7/AJa/zepSfCK8bLIFZCNQw0t5/X4V1KzBreiw4XGJIoeN1dTsykEH0I0rPXFeAY+aAssf3RW4GXVPEaE94a9RXQ+R+cPt0bZ07OaM2kXXKfBkPVT+XyqsMilZrlwSxpP7LPSlK0MDBjsKssbo/uupU+hFjXD+OchYjDSPmBaH8Mq+H7w/AfI/Cu718ugIsRcedQ0WUmjivJ0WRpFOvua+I73T9DU5zkQMHP4ZP1Xp41cW5Mw4laWNTGzAAhTZTYkg5dr6nUWqB5x5SxEmHkWIK5NsoGh0ZSfeNunjQvyTRyLD8K7mfuSLJYrlOoOt1IIBDL8ut7a1e+SeXI3ixCAOiyJErX3PvnrsfyqvxcoY/uhkEYVSoEiqBluTZiurHvGx6X3q8+znhUkGHlWYAMZb6MGBXKANvjvVK3ZbkqJbjCjuKBYM4J9FUt9bCuPcVRjPJJawMjm41tcsRt+dde4oPvY/PtAPXQ/pXOJpYXupkhUgkdnKWRhrr3igXcHrSVpaLRSb2za5Q1jxTaDVdvKH6b18cEwYMZllJWCMZnYDXxCJ+8dvLc1l4TwUhZH+0JFCBeV0dHAXwOViC24AIub1A43mb7RII4lKYdUdIo+uoPffxclQSfgKtF8lsrkfDrZM43jI4u2QLlnizdgpPdkj0JisT/WgC4Y+9qD0rFxjP/RVsbjDR3B0sc0m46bVUcA7q90JUjW46WsQR4WI/Kup8y4D7U6yRsTOkETSp+2hXN2ieJBY3Hp41049SRzPozcGPdB1GnX1+mlTy4oRqHLWVAzt5gLe3lrVR4Ji7jQ3t5+fQGsfMWPLhIFJBldQSNxGoDuT5VrkicG+R03guKvCl9CVGnwrOMcMzDwsfmKrGGxZAGta+L4mVkUnXN3dOptcf9tYema+s/gnxPmmQ63Gmh3BOlx/PWq9wzj6TF2cMqq7Imaw7VgSSE1ubAXPr51I8MBMqMzAC9rn8T7hV+F/gK5/Ji+3llmZSoDPFCo2jjFwcoHUm9z1uatGLbot3G2W7FYkYq5GkyD3R+NBr3R+0PDqL1oyYgGEi4+IuOvlVXnxLACWJiChFzfVDpY36j/YHepluIfaoWmiMcboL4hGB01/rUsfdPXwPrWWfDT5I68GS1TNk4wBRc+6OgsAL20HQVqT4sNsdCCNPDTb+NQGLx0jqQGV1v3sgK213zXJsTSOZhGuUkDTcC9rDTXr571ySnx7O6GLmtFl4HKFitfaw8/cGv8AGs+JxoAPe6H6Gojg0vcfyI29Ole4+XutbwrNGbRb4McCB6CtmYrJGyFiAdLjf6VEcOwkjqMqMdBsP1OlTuD5dlI75CfmdvlXbH+Tmb3ZzdWZS6sRcMRp11t9av8A7PeX2gjLupTMLKp3Ave58LnpUvw3lHDwuZFQGQ6lm1sepUbL8Km6xjhUZWdOXyXOPE8vSvaVscgpSlAKUpQHlq+WhB6DXyr7pQEfiuCRyZbggqSRY23BB/I1WOL+zWB3aVpLLqxEgVlFtS1zaw0v4VdmNcg9qvPud2wUB7gBEzA+8bWyC34R189OhqG6RNmhzPBhsQixYXGYWGEWcoySR9pJcoZHIQhtRYC1hWHlfkIZzK82GnSIZ8kUw77aBVYsFyKSdT8OtU/dokFyCo08u0c/St/gPHDBIM0ayRyoUljJtmQnNoehBsQelqopsgvUXBJp3EM2Bw/YOSplw2QNHfZwyubgHUhtxetnj/D8Rh2hMMcpkEUKNJGjMFyXU2sLX8vCq9JjsFh7TwJPLLG33azZAiOWLBiV1fKdQNNbVv8AGOKSumGkE0qh4Fvkd17wdwW7p3rTFNyeiskqN7GcNknQ4mGJ0kUffRZGXN/aRAjW/VelQGEgn+0M8kUptZVJjf3SxZiNN8ot/ir5wfMOMiawxDvbUF3JsNyCpNj8fppU+3GpsWBJh8RImIEeaTDq7ZZFt/WQC+4tqg/99NtdlKTJRZmAvkkBtexRj9BWscC0gM00cqxoVZQqN2hYG4VRbc3N22A9KjOBcWxLA4jEzzJAtwqmQh5mGuVL9PFtug8Rpca5vlnkukssdwwyrJYCy3AXI2+m5uTUuTfRmsUUy7cO7SWWCSeKRdWaKJQQsSgNZpDbVyRtpa9QmO5ckkiV4MNJEc2Uwt0Buc6sbd3oetfPKPMHbiISTSrJEsgJJZkkQK+rm+jre+bqBUMPaP8AZYpI8PK2KmZBeYlljQqqqoijluW0BLXtmNY83Bm/BMyScpYxXBZcoGnedFUg7izHVT571IcJ5cmwkwZ3ghdr5EaVbsv7NtcwIFj/ABqlc2c2DFzwSsrBkijSS4AvIC7MVsbWNx9OlTPNHOEWK4nhZoWyrCjAmQFQGVpDfxAOh8fECoeZsngiwx+zuPFF5MLiU7J2BIUlsrfiVSLXW/XQ1I4P2SBVKviWI6WQXA6i7E1g5FYx2MILEQoGQX1vM7E72zBSbV0lWvWCqXaNvUlHpldwPIWGivYO19bMxsNOlrH5k1LYbgsMfuRoPO36mt6lW4ozcmzy1K9pViBSlKAUpSgFKUoBSlKAUpUbzDxxMJh3mk2UaDqzbBR5k0BW/aNzn9ljEMR+/lVrW/Aljd/U7D51wSFcx+v5D6mp7jPFGnxMkkhuzM+vh3gqgeVly28KhrDW3je/p/N6xUuQNz8faXtluNP7+UW+d/hXpwVpE/nUhrf6VrXee6ILaswYn/Ew/Wt9XDMCNzmN/S6j49+snaBl4gLCRTrdlI9bAfrVrjIOCwhtoomQ/wCGdiPyIPxqoYqa4QnqqN6/hPx0qcwOKT/h0QmLEfaZksLkXKxOAwGu97ed618V07KzVxNXifEY0BCDPIy27vTpqfj0rPhsEMJkxmOJVlt9nw8ZyvJl2Ykaxxg/i3OvxkOJ4bDYF2mktJiBGrJhj7qWK5Xlt6ghOtjeuecV4tJiZWlmcvIx7xP5ADoB4DSuqcmyIRpF+i5gXi5Ae0WLXRVzEJKoubRk/wBXIPDZqj+JcI7KxIkBDqCGJ8bEbaamqNmsdNLbfpV+4fzYmMhOGxjqkmgixLbEg3VZ7DbQDP8AOkZVpiSfwb3KbBI8cDvFDiCL+BjIH51zzCIPxXAJ0N7aga69N7/rXQsZhnw68UzC39GQeRzyRqCD1B118K5oWNref8KpPZaJITDtASlyF0udL6a2+tapDMe8W0vrr1N2/M3+NSMMilTlAAPT0HX47ViSAkaf7fGsuix7huMzRsLTT5du7IwIG2mu+pro/sx9otpvs2IeVlkPceVrlX6KT0U/kfWucvgtDvf9ay4bhRJ1v/P0qLXZJ+oga9qsch8wHEYcLIbzRgK56sNg/qba+dWetE7KilKVIFKUoBSlKAUpSgFKUoDw1xj2oc09vMYUN44SNtmfXMfO1io/xeNdJ555g+x4KSUe/okf99tAfhv8K/POIkItvqPzu2vrrWc/oGKcmytpclj/AKgdfkayol1zdWbKP/jY/UisMrXEelunrsPmaRSWRddAWPxygD46iq/APiWS4jt0A/jUhgGvl9T8rZvqtaMLWW9r20/0EfUVd+RPZ1PiQskl4oSD3iLMwKle4p9b5jp61VxtUgQGA4RNiwscCF3C5bDS13JuTsBa+pq9cS4FJwfhTOGSSczK4YrdYXZTHmjvuwGlz1O1dI4Hy/DhI+zgQKOp/Ex8WPU1De1HDZ+FYkfsqH/yurfpWsI8UD87duzs7OSzPcsxJJJJFyT661gfU3+fyrYwwukh/ZCn/UAawSnW4/nyq9g2sLgO07gYZzYxj/qHql9g2mgO5sK1WG/rW3ApAzINjnU2JIKjvrmHgCG+ANZuO4YJIWUWSQCRNb91xe3nY3HwoKOjey3BNxDAYvC4iRjEOzSMj3k3cgE7rmVTl238a1+MezyPBRSEwiTKrFZpXuGJAVRkACobtcAknuCrN7DcJl4e7/8AUmc/5QqfpV+xmDSVGSRQ6MLMrC4I86rJWvotF0z8sYQZWKm17Eb6E3HzqRwDWJXcEXAq688eyF4kMuADOqtm7Ld1Ftch3fXpv61Q8HjvvlRgQwYrc+Y1DDob6VDRFm1PNZrW1v161mg4gF26fzr/ADvWhzXJaRbeG3hfWomDG295c3oxB+tZ8LRZMv3LnNf2adZbiw0bW2ZTuD59R6V3bC4hZEV0YMrAMpGxBFwR8K/LUmKw4QMgYud1c3t47Cx+HnXXvYnzMZ8M+Hc9+A3Qf2bHS3krXHkCKtBUQzplKUrUqKUpQClKUApSlAKUpQHKPbrjSBhYwTYs7n1GRV+PePzrl+MbW2ujOPzJHx/2rv8Az1yOnEY0Bbs5IySj2uNbZgRcXBsPlVKj9iUpbv4lFFye6jE6+RIqrVsHN5wAEPmTp42BFSPBeTcTjMq4eMlbks7d1F1t73U2HS9dj4R7LcHEFzqZyut5Nr9TlGmvnerckQAsAABsALW9PCojGuwUvlP2W4fCqrS2nlFjdh3FYdVXqfM3+FXYCvaVegK0eOYPtcPNHa+eN1t6qQPzrerw0B+XeV3OeVcoN4n0N/w2fx8FNZ8UikAoRlIFrlSNtRvfyqQfgzxcXmRUOVJnDWGgjkLW+GV/yrZ4twQIyJnt3QFyiyrrlAcnYX1J8ya5csuM9l1G4kRy9ilSdRIFyMQGDWt1sxPl+YJHWvvnDCrEscQvdGlC3/6ZfMl/TNWljsE8bDMQwB0OhBOpHhmBsf5IrY47hZJpUAu5Yql7fiJt06DNb4VpF27Q3R3P2Y4LsuF4YWsWTOf8bFwf8pFWmsGBwwjjSNdAiqo9AAB9Kz1sUBqo82+zbDY1u0t2U4IIlQbkG/fXZx57+dW6lAfm72h8q4rDzs8sZ7I2yyJqnxP4T5G1Uwiv2DJEGBDAEHcHUH1FUHmL2MYPEXaG+Gc69zVCb31Q7fAigPz9Vz9kXEDFxWIA6Sh429CuYf6kBqQ4l7E8dGfuuymHTK2U/J7fWp72c+yvE4fFpicWFQR3KIGDMWIygm2gAvfegOw0pSgFKUoBSlKAUpSgFKUoBSlKAUpSgFKUoBSlKA5F7RcC0PEDMpIE8SEkftIShH+XKfjUBLxWW+cOb5cpuAQwvcBgQQQK6Z7TOF9rhO0Au0LZv8J0b9D8K5Sa6MeOM47JToyvzJKDcLED49mpP0/SpLkeafFcSiD6opZ3uBYKBptYasVG19ag2iFdJ9k3BsqSzkaucin90at+enwNVniUFonkzoIr2lKxKilKUApSlAKUpQClKUApSlAKUpQClKUApSlAKUpQClKUApSlAKUpQGLEwB0ZGF1YEEeRFjXDuO8FbCzNE17DVT+0muU/L8713aovjnLsOLULKuo2ZTZh6Hw8q1xZODBxjhnDGnlWNBdmNvTxJ8gNa7hwvh6wRJEmyAD+J9Sda0eBcrQYS/ZKSx3Zjc28PIelTNMuTm9AUpSsgKUpQClKUApSlAKUpQClKUApSlAf/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14342" name="Picture 6" descr="http://2.bp.blogspot.com/-Q1BX95YAcH8/T2-uk92NTCI/AAAAAAAAAWU/eisCFau42Ro/s320/imagen%2B1.jpg">
            <a:hlinkClick r:id="rId2"/>
          </p:cNvPr>
          <p:cNvPicPr>
            <a:picLocks noChangeAspect="1" noChangeArrowheads="1"/>
          </p:cNvPicPr>
          <p:nvPr/>
        </p:nvPicPr>
        <p:blipFill>
          <a:blip r:embed="rId3" cstate="print"/>
          <a:srcRect/>
          <a:stretch>
            <a:fillRect/>
          </a:stretch>
        </p:blipFill>
        <p:spPr bwMode="auto">
          <a:xfrm>
            <a:off x="7786699" y="142852"/>
            <a:ext cx="1033773" cy="1142609"/>
          </a:xfrm>
          <a:prstGeom prst="rect">
            <a:avLst/>
          </a:prstGeom>
          <a:noFill/>
        </p:spPr>
      </p:pic>
      <p:pic>
        <p:nvPicPr>
          <p:cNvPr id="14344" name="Picture 8" descr="http://elsociologo.files.wordpress.com/2012/04/ciencia.jpg">
            <a:hlinkClick r:id="rId4"/>
          </p:cNvPr>
          <p:cNvPicPr>
            <a:picLocks noChangeAspect="1" noChangeArrowheads="1"/>
          </p:cNvPicPr>
          <p:nvPr/>
        </p:nvPicPr>
        <p:blipFill>
          <a:blip r:embed="rId5" cstate="print"/>
          <a:srcRect/>
          <a:stretch>
            <a:fillRect/>
          </a:stretch>
        </p:blipFill>
        <p:spPr bwMode="auto">
          <a:xfrm>
            <a:off x="368299" y="120783"/>
            <a:ext cx="1197429" cy="128320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PROPOSITO</a:t>
            </a:r>
            <a:endParaRPr lang="es-MX" dirty="0"/>
          </a:p>
        </p:txBody>
      </p:sp>
      <p:sp>
        <p:nvSpPr>
          <p:cNvPr id="3" name="2 Marcador de contenido"/>
          <p:cNvSpPr>
            <a:spLocks noGrp="1"/>
          </p:cNvSpPr>
          <p:nvPr>
            <p:ph sz="quarter" idx="2"/>
          </p:nvPr>
        </p:nvSpPr>
        <p:spPr>
          <a:xfrm>
            <a:off x="457200" y="1516912"/>
            <a:ext cx="4043362" cy="4841046"/>
          </a:xfrm>
        </p:spPr>
        <p:txBody>
          <a:bodyPr>
            <a:noAutofit/>
          </a:bodyPr>
          <a:lstStyle/>
          <a:p>
            <a:r>
              <a:rPr lang="es-MX" sz="1300" dirty="0"/>
              <a:t>C</a:t>
            </a:r>
            <a:r>
              <a:rPr lang="es-MX" sz="1300" dirty="0" smtClean="0"/>
              <a:t>ontribuir a desarrollar la alfabetización científica de los estudiantes que les permita tomar decisiones y participar de forma activa e informada, en aspectos de la vida individual y social relacionados con temas científicos y tecnológicos. </a:t>
            </a:r>
          </a:p>
          <a:p>
            <a:r>
              <a:rPr lang="es-MX" sz="1300" dirty="0" smtClean="0"/>
              <a:t>Para lograr esto se estudian diversas concepciones epistemológicas acerca de la ciencia, del llamado “método científico” y de las otras formas de conocimiento. </a:t>
            </a:r>
          </a:p>
          <a:p>
            <a:endParaRPr lang="es-MX" sz="1300" dirty="0" smtClean="0"/>
          </a:p>
          <a:p>
            <a:r>
              <a:rPr lang="es-MX" sz="1300" dirty="0" smtClean="0"/>
              <a:t>Practicar la observación, fomentar la curiosidad, formular preguntas, plantear y resolver problemas, tomar decisiones informadas, comunicar e interactuar con los demás en un trabajo colectivo, basado en el diálogo y en la argumentación, donde el trabajo de cada uno es en beneficio de un bien común, todo con el fin de elaborar inferencias, explicaciones y argumentos sustentados en evidencia científica, sean experiencias directas; basadas en la observación y el análisis de los fenómenos y procesos perceptibles o información confiable</a:t>
            </a:r>
            <a:r>
              <a:rPr lang="es-MX" sz="1100" dirty="0" smtClean="0"/>
              <a:t>.</a:t>
            </a:r>
            <a:endParaRPr lang="es-MX" sz="1100" dirty="0"/>
          </a:p>
        </p:txBody>
      </p:sp>
      <p:pic>
        <p:nvPicPr>
          <p:cNvPr id="16388" name="Picture 4" descr="http://2.bp.blogspot.com/-q1WSRcxJaTg/TbTyXWr9dJI/AAAAAAAAABk/xHxuNO0n3FM/s1600/Pasos_del_m_todo_4981de63d1397.jpg">
            <a:hlinkClick r:id="rId2"/>
          </p:cNvPr>
          <p:cNvPicPr>
            <a:picLocks noChangeAspect="1" noChangeArrowheads="1"/>
          </p:cNvPicPr>
          <p:nvPr/>
        </p:nvPicPr>
        <p:blipFill>
          <a:blip r:embed="rId3" cstate="print"/>
          <a:srcRect/>
          <a:stretch>
            <a:fillRect/>
          </a:stretch>
        </p:blipFill>
        <p:spPr bwMode="auto">
          <a:xfrm>
            <a:off x="4714876" y="1785926"/>
            <a:ext cx="4000528" cy="442915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UNIDADES DE APRENDIZAJE</a:t>
            </a:r>
            <a:br>
              <a:rPr lang="es-MX" dirty="0" smtClean="0"/>
            </a:br>
            <a:endParaRPr lang="es-MX" dirty="0"/>
          </a:p>
        </p:txBody>
      </p:sp>
      <p:sp>
        <p:nvSpPr>
          <p:cNvPr id="3" name="2 Rectángulo"/>
          <p:cNvSpPr/>
          <p:nvPr/>
        </p:nvSpPr>
        <p:spPr>
          <a:xfrm>
            <a:off x="857224" y="1357299"/>
            <a:ext cx="6000776" cy="646331"/>
          </a:xfrm>
          <a:prstGeom prst="rect">
            <a:avLst/>
          </a:prstGeom>
        </p:spPr>
        <p:txBody>
          <a:bodyPr wrap="square">
            <a:spAutoFit/>
          </a:bodyPr>
          <a:lstStyle/>
          <a:p>
            <a:r>
              <a:rPr lang="es-MX" b="1" dirty="0"/>
              <a:t>Unidad de aprendizaje I. La ciencia que se debe enseñar en preescolar</a:t>
            </a:r>
            <a:endParaRPr lang="es-MX" dirty="0"/>
          </a:p>
        </p:txBody>
      </p:sp>
      <p:sp>
        <p:nvSpPr>
          <p:cNvPr id="4" name="3 Rectángulo"/>
          <p:cNvSpPr/>
          <p:nvPr/>
        </p:nvSpPr>
        <p:spPr>
          <a:xfrm>
            <a:off x="857224" y="2571745"/>
            <a:ext cx="6000776" cy="646331"/>
          </a:xfrm>
          <a:prstGeom prst="rect">
            <a:avLst/>
          </a:prstGeom>
        </p:spPr>
        <p:txBody>
          <a:bodyPr wrap="square">
            <a:spAutoFit/>
          </a:bodyPr>
          <a:lstStyle/>
          <a:p>
            <a:r>
              <a:rPr lang="es-MX" b="1" dirty="0"/>
              <a:t>Unidad de aprendizaje II. Cómo enseñar ciencia en preescolar</a:t>
            </a:r>
            <a:endParaRPr lang="es-MX" dirty="0"/>
          </a:p>
        </p:txBody>
      </p:sp>
      <p:sp>
        <p:nvSpPr>
          <p:cNvPr id="5" name="4 Rectángulo"/>
          <p:cNvSpPr/>
          <p:nvPr/>
        </p:nvSpPr>
        <p:spPr>
          <a:xfrm rot="10800000" flipV="1">
            <a:off x="857224" y="3646067"/>
            <a:ext cx="5461024" cy="646331"/>
          </a:xfrm>
          <a:prstGeom prst="rect">
            <a:avLst/>
          </a:prstGeom>
        </p:spPr>
        <p:txBody>
          <a:bodyPr wrap="square">
            <a:spAutoFit/>
          </a:bodyPr>
          <a:lstStyle/>
          <a:p>
            <a:r>
              <a:rPr lang="es-MX" b="1" dirty="0"/>
              <a:t>Unidad de aprendizaje III. Qué se necesita para </a:t>
            </a:r>
            <a:r>
              <a:rPr lang="es-MX" b="1" dirty="0" smtClean="0"/>
              <a:t>     enseñar </a:t>
            </a:r>
            <a:r>
              <a:rPr lang="es-MX" b="1" dirty="0"/>
              <a:t>ciencia</a:t>
            </a:r>
            <a:endParaRPr lang="es-MX" dirty="0"/>
          </a:p>
        </p:txBody>
      </p:sp>
      <p:pic>
        <p:nvPicPr>
          <p:cNvPr id="13314" name="Picture 2" descr="http://t1.gstatic.com/images?q=tbn:ANd9GcRJ-AQv99WwnoQrXMzcp3O5_MGcgnJzIKIgBtTJ6hBirL3vfWQk8C7eBEQ">
            <a:hlinkClick r:id="rId2"/>
          </p:cNvPr>
          <p:cNvPicPr>
            <a:picLocks noChangeAspect="1" noChangeArrowheads="1"/>
          </p:cNvPicPr>
          <p:nvPr/>
        </p:nvPicPr>
        <p:blipFill>
          <a:blip r:embed="rId3" cstate="print"/>
          <a:srcRect/>
          <a:stretch>
            <a:fillRect/>
          </a:stretch>
        </p:blipFill>
        <p:spPr bwMode="auto">
          <a:xfrm>
            <a:off x="6228184" y="4581128"/>
            <a:ext cx="2596608" cy="1656184"/>
          </a:xfrm>
          <a:prstGeom prst="rect">
            <a:avLst/>
          </a:prstGeom>
          <a:noFill/>
        </p:spPr>
      </p:pic>
      <p:pic>
        <p:nvPicPr>
          <p:cNvPr id="13316" name="Picture 4" descr="http://t1.gstatic.com/images?q=tbn:ANd9GcSVy9CySBIvNURdvO8-xPEfoeVRxS9_qiZAszGYZ4gQWSKMUMOEereMb_bc">
            <a:hlinkClick r:id="rId4"/>
          </p:cNvPr>
          <p:cNvPicPr>
            <a:picLocks noChangeAspect="1" noChangeArrowheads="1"/>
          </p:cNvPicPr>
          <p:nvPr/>
        </p:nvPicPr>
        <p:blipFill>
          <a:blip r:embed="rId5" cstate="print"/>
          <a:srcRect/>
          <a:stretch>
            <a:fillRect/>
          </a:stretch>
        </p:blipFill>
        <p:spPr bwMode="auto">
          <a:xfrm>
            <a:off x="971600" y="4581128"/>
            <a:ext cx="3744416" cy="145350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t/>
            </a:r>
            <a:br>
              <a:rPr lang="es-MX" b="1" dirty="0" smtClean="0"/>
            </a:br>
            <a:r>
              <a:rPr lang="es-MX" b="1" dirty="0" smtClean="0"/>
              <a:t/>
            </a:r>
            <a:br>
              <a:rPr lang="es-MX" b="1" dirty="0" smtClean="0"/>
            </a:br>
            <a:r>
              <a:rPr lang="es-MX" b="1" dirty="0" smtClean="0"/>
              <a:t/>
            </a:r>
            <a:br>
              <a:rPr lang="es-MX" b="1" dirty="0" smtClean="0"/>
            </a:br>
            <a:r>
              <a:rPr lang="es-MX" b="1" dirty="0" smtClean="0"/>
              <a:t>Unidad de aprendizaje I. </a:t>
            </a:r>
            <a:br>
              <a:rPr lang="es-MX" b="1" dirty="0" smtClean="0"/>
            </a:br>
            <a:r>
              <a:rPr lang="es-MX" sz="1600" b="1" dirty="0" smtClean="0">
                <a:latin typeface="+mn-lt"/>
              </a:rPr>
              <a:t>La</a:t>
            </a:r>
            <a:r>
              <a:rPr lang="es-MX" b="1" dirty="0" smtClean="0"/>
              <a:t> </a:t>
            </a:r>
            <a:r>
              <a:rPr lang="es-MX" sz="1600" b="1" dirty="0" smtClean="0">
                <a:latin typeface="+mn-lt"/>
              </a:rPr>
              <a:t>ciencia que se debe enseñar en preescolar</a:t>
            </a:r>
            <a:br>
              <a:rPr lang="es-MX" sz="1600" b="1" dirty="0" smtClean="0">
                <a:latin typeface="+mn-lt"/>
              </a:rPr>
            </a:br>
            <a:r>
              <a:rPr lang="es-MX" sz="1600" dirty="0" smtClean="0">
                <a:latin typeface="+mn-lt"/>
              </a:rPr>
              <a:t></a:t>
            </a:r>
            <a:br>
              <a:rPr lang="es-MX" sz="1600" dirty="0" smtClean="0">
                <a:latin typeface="+mn-lt"/>
              </a:rPr>
            </a:br>
            <a:r>
              <a:rPr lang="es-MX" sz="1600" dirty="0" smtClean="0">
                <a:latin typeface="+mn-lt"/>
              </a:rPr>
              <a:t> ¿Por qué y para qué enseñar ciencias en preescolar? Estudio de un caso: Ser Vivo.</a:t>
            </a:r>
            <a:br>
              <a:rPr lang="es-MX" sz="1600" dirty="0" smtClean="0">
                <a:latin typeface="+mn-lt"/>
              </a:rPr>
            </a:br>
            <a:r>
              <a:rPr lang="es-MX" sz="1600" dirty="0" smtClean="0">
                <a:latin typeface="+mn-lt"/>
              </a:rPr>
              <a:t>Características de los seres vivos.</a:t>
            </a:r>
            <a:br>
              <a:rPr lang="es-MX" sz="1600" dirty="0" smtClean="0">
                <a:latin typeface="+mn-lt"/>
              </a:rPr>
            </a:br>
            <a:r>
              <a:rPr lang="es-MX" sz="1600" dirty="0" smtClean="0">
                <a:latin typeface="+mn-lt"/>
              </a:rPr>
              <a:t>Diferencias entre los seres vivos y la materia inanimada.</a:t>
            </a:r>
            <a:br>
              <a:rPr lang="es-MX" sz="1600" dirty="0" smtClean="0">
                <a:latin typeface="+mn-lt"/>
              </a:rPr>
            </a:br>
            <a:r>
              <a:rPr lang="es-MX" sz="1600" dirty="0" smtClean="0">
                <a:latin typeface="+mn-lt"/>
              </a:rPr>
              <a:t>Características que comparten los seres vivos y la materia inanimada.</a:t>
            </a:r>
            <a:br>
              <a:rPr lang="es-MX" sz="1600" dirty="0" smtClean="0">
                <a:latin typeface="+mn-lt"/>
              </a:rPr>
            </a:br>
            <a:r>
              <a:rPr lang="es-MX" sz="1600" dirty="0" smtClean="0">
                <a:latin typeface="+mn-lt"/>
              </a:rPr>
              <a:t>Clasificación de los seres vivos.</a:t>
            </a:r>
            <a:br>
              <a:rPr lang="es-MX" sz="1600" dirty="0" smtClean="0">
                <a:latin typeface="+mn-lt"/>
              </a:rPr>
            </a:br>
            <a:r>
              <a:rPr lang="es-MX" sz="1600" dirty="0" smtClean="0">
                <a:latin typeface="+mn-lt"/>
              </a:rPr>
              <a:t>Entre seres vivos te veas: ética y valores hacia los seres vivos</a:t>
            </a:r>
            <a:endParaRPr lang="es-MX" sz="1600" dirty="0">
              <a:latin typeface="+mn-lt"/>
            </a:endParaRPr>
          </a:p>
        </p:txBody>
      </p:sp>
      <p:pic>
        <p:nvPicPr>
          <p:cNvPr id="17410" name="Picture 2" descr="http://t2.gstatic.com/images?q=tbn:ANd9GcQcNwgKzYNrQAG5f03-AVq7hEYRHpiNnNRe-qj5JMPRAOdXBR3s"/>
          <p:cNvPicPr>
            <a:picLocks noChangeAspect="1" noChangeArrowheads="1"/>
          </p:cNvPicPr>
          <p:nvPr/>
        </p:nvPicPr>
        <p:blipFill>
          <a:blip r:embed="rId2" cstate="print"/>
          <a:srcRect/>
          <a:stretch>
            <a:fillRect/>
          </a:stretch>
        </p:blipFill>
        <p:spPr bwMode="auto">
          <a:xfrm>
            <a:off x="5734050" y="3429000"/>
            <a:ext cx="3409950" cy="2643206"/>
          </a:xfrm>
          <a:prstGeom prst="rect">
            <a:avLst/>
          </a:prstGeom>
          <a:noFill/>
        </p:spPr>
      </p:pic>
      <p:pic>
        <p:nvPicPr>
          <p:cNvPr id="17412" name="Picture 4" descr="http://t1.gstatic.com/images?q=tbn:ANd9GcSXSLnk6t4hgaq-IGx-UncvoWNT2dIh34wzB6sneOt_T-l-6qLi"/>
          <p:cNvPicPr>
            <a:picLocks noChangeAspect="1" noChangeArrowheads="1"/>
          </p:cNvPicPr>
          <p:nvPr/>
        </p:nvPicPr>
        <p:blipFill>
          <a:blip r:embed="rId3" cstate="print"/>
          <a:srcRect/>
          <a:stretch>
            <a:fillRect/>
          </a:stretch>
        </p:blipFill>
        <p:spPr bwMode="auto">
          <a:xfrm>
            <a:off x="2786050" y="3643314"/>
            <a:ext cx="2828921" cy="2485319"/>
          </a:xfrm>
          <a:prstGeom prst="rect">
            <a:avLst/>
          </a:prstGeom>
          <a:noFill/>
        </p:spPr>
      </p:pic>
      <p:pic>
        <p:nvPicPr>
          <p:cNvPr id="17414" name="Picture 6" descr="http://www.ceipgrancapitan.es/cmedio5/seresviv/nuevo-2.jpg">
            <a:hlinkClick r:id="rId4"/>
          </p:cNvPr>
          <p:cNvPicPr>
            <a:picLocks noChangeAspect="1" noChangeArrowheads="1"/>
          </p:cNvPicPr>
          <p:nvPr/>
        </p:nvPicPr>
        <p:blipFill>
          <a:blip r:embed="rId5" cstate="print"/>
          <a:srcRect/>
          <a:stretch>
            <a:fillRect/>
          </a:stretch>
        </p:blipFill>
        <p:spPr bwMode="auto">
          <a:xfrm>
            <a:off x="357158" y="3571876"/>
            <a:ext cx="2334465" cy="2428892"/>
          </a:xfrm>
          <a:prstGeom prst="rect">
            <a:avLst/>
          </a:prstGeom>
          <a:noFill/>
        </p:spPr>
      </p:pic>
      <p:pic>
        <p:nvPicPr>
          <p:cNvPr id="17416" name="Picture 8" descr="http://t2.gstatic.com/images?q=tbn:ANd9GcTm9WYo_uiEWfuFCb_AgIlEFeoFPp9bNHq-V-2XdkJI7HEW4R_HJQ">
            <a:hlinkClick r:id="rId6"/>
          </p:cNvPr>
          <p:cNvPicPr>
            <a:picLocks noChangeAspect="1" noChangeArrowheads="1"/>
          </p:cNvPicPr>
          <p:nvPr/>
        </p:nvPicPr>
        <p:blipFill>
          <a:blip r:embed="rId7" cstate="print"/>
          <a:srcRect/>
          <a:stretch>
            <a:fillRect/>
          </a:stretch>
        </p:blipFill>
        <p:spPr bwMode="auto">
          <a:xfrm>
            <a:off x="7439025" y="357166"/>
            <a:ext cx="1538318" cy="16152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1800" b="1" dirty="0" smtClean="0">
                <a:latin typeface="+mn-lt"/>
              </a:rPr>
              <a:t/>
            </a:r>
            <a:br>
              <a:rPr lang="es-MX" sz="1800" b="1" dirty="0" smtClean="0">
                <a:latin typeface="+mn-lt"/>
              </a:rPr>
            </a:br>
            <a:r>
              <a:rPr lang="es-MX" sz="3100" b="1" dirty="0" smtClean="0">
                <a:latin typeface="+mn-lt"/>
              </a:rPr>
              <a:t>Unidad de aprendizaje II. Cómo enseñar ciencia en preescolar</a:t>
            </a:r>
            <a:r>
              <a:rPr lang="es-MX" sz="1800" b="1" dirty="0" smtClean="0">
                <a:latin typeface="+mn-lt"/>
              </a:rPr>
              <a:t/>
            </a:r>
            <a:br>
              <a:rPr lang="es-MX" sz="1800" b="1" dirty="0" smtClean="0">
                <a:latin typeface="+mn-lt"/>
              </a:rPr>
            </a:br>
            <a:r>
              <a:rPr lang="es-MX" sz="1800" dirty="0" smtClean="0">
                <a:latin typeface="+mn-lt"/>
              </a:rPr>
              <a:t></a:t>
            </a:r>
            <a:br>
              <a:rPr lang="es-MX" sz="1800" dirty="0" smtClean="0">
                <a:latin typeface="+mn-lt"/>
              </a:rPr>
            </a:br>
            <a:r>
              <a:rPr lang="es-MX" sz="1800" dirty="0" smtClean="0">
                <a:latin typeface="+mn-lt"/>
              </a:rPr>
              <a:t/>
            </a:r>
            <a:br>
              <a:rPr lang="es-MX" sz="1800" dirty="0" smtClean="0">
                <a:latin typeface="+mn-lt"/>
              </a:rPr>
            </a:br>
            <a:r>
              <a:rPr lang="es-MX" sz="1800" dirty="0" smtClean="0">
                <a:latin typeface="+mn-lt"/>
              </a:rPr>
              <a:t> </a:t>
            </a:r>
            <a:r>
              <a:rPr lang="es-MX" sz="2200" dirty="0" smtClean="0">
                <a:latin typeface="+mn-lt"/>
              </a:rPr>
              <a:t>¿Existen diferentes tipos de ciencia? Naturaleza de la ciencia y ciencia escolar</a:t>
            </a:r>
            <a:br>
              <a:rPr lang="es-MX" sz="2200" dirty="0" smtClean="0">
                <a:latin typeface="+mn-lt"/>
              </a:rPr>
            </a:br>
            <a:r>
              <a:rPr lang="es-MX" sz="2200" dirty="0" smtClean="0">
                <a:latin typeface="+mn-lt"/>
              </a:rPr>
              <a:t>La naturaleza de la explicación: ¿deducir, inducir?</a:t>
            </a:r>
            <a:br>
              <a:rPr lang="es-MX" sz="2200" dirty="0" smtClean="0">
                <a:latin typeface="+mn-lt"/>
              </a:rPr>
            </a:br>
            <a:r>
              <a:rPr lang="es-MX" sz="2200" dirty="0" smtClean="0">
                <a:latin typeface="+mn-lt"/>
              </a:rPr>
              <a:t>Fabricación de artefactos, una manifestación de la tecnología</a:t>
            </a:r>
            <a:br>
              <a:rPr lang="es-MX" sz="2200" dirty="0" smtClean="0">
                <a:latin typeface="+mn-lt"/>
              </a:rPr>
            </a:br>
            <a:r>
              <a:rPr lang="es-MX" sz="2200" dirty="0" smtClean="0">
                <a:latin typeface="+mn-lt"/>
              </a:rPr>
              <a:t>Recursos Naturales: Clasificación y funciones</a:t>
            </a:r>
            <a:br>
              <a:rPr lang="es-MX" sz="2200" dirty="0" smtClean="0">
                <a:latin typeface="+mn-lt"/>
              </a:rPr>
            </a:br>
            <a:r>
              <a:rPr lang="es-MX" sz="2200" dirty="0" smtClean="0">
                <a:latin typeface="+mn-lt"/>
              </a:rPr>
              <a:t>Ciencia y Tecnología: Características y diferencias</a:t>
            </a:r>
            <a:endParaRPr lang="es-MX" sz="2200" dirty="0">
              <a:latin typeface="+mn-lt"/>
            </a:endParaRPr>
          </a:p>
        </p:txBody>
      </p:sp>
      <p:pic>
        <p:nvPicPr>
          <p:cNvPr id="20482" name="Picture 2" descr="http://t0.gstatic.com/images?q=tbn:ANd9GcSfHsy9QBgip43DVs_XtOPwJc8KK0zQK60_9i6IfhKTBemQL3t4"/>
          <p:cNvPicPr>
            <a:picLocks noChangeAspect="1" noChangeArrowheads="1"/>
          </p:cNvPicPr>
          <p:nvPr/>
        </p:nvPicPr>
        <p:blipFill>
          <a:blip r:embed="rId2" cstate="print"/>
          <a:srcRect/>
          <a:stretch>
            <a:fillRect/>
          </a:stretch>
        </p:blipFill>
        <p:spPr bwMode="auto">
          <a:xfrm>
            <a:off x="5929322" y="3643314"/>
            <a:ext cx="2986608" cy="2928958"/>
          </a:xfrm>
          <a:prstGeom prst="rect">
            <a:avLst/>
          </a:prstGeom>
          <a:noFill/>
        </p:spPr>
      </p:pic>
      <p:pic>
        <p:nvPicPr>
          <p:cNvPr id="20484" name="Picture 4" descr="http://t1.gstatic.com/images?q=tbn:ANd9GcQr2Jvs_lCclSiCfUHeLyPbvNidMOymCivfIjT6c8UOY7EQLNxFpQ"/>
          <p:cNvPicPr>
            <a:picLocks noChangeAspect="1" noChangeArrowheads="1"/>
          </p:cNvPicPr>
          <p:nvPr/>
        </p:nvPicPr>
        <p:blipFill>
          <a:blip r:embed="rId3" cstate="print"/>
          <a:srcRect/>
          <a:stretch>
            <a:fillRect/>
          </a:stretch>
        </p:blipFill>
        <p:spPr bwMode="auto">
          <a:xfrm>
            <a:off x="2786050" y="3643314"/>
            <a:ext cx="3076575" cy="2857520"/>
          </a:xfrm>
          <a:prstGeom prst="rect">
            <a:avLst/>
          </a:prstGeom>
          <a:noFill/>
        </p:spPr>
      </p:pic>
      <p:sp>
        <p:nvSpPr>
          <p:cNvPr id="20486" name="AutoShape 6" descr="data:image/jpeg;base64,/9j/4AAQSkZJRgABAQAAAQABAAD/2wCEAAkGBhQSERUUExQWFRUWGB4ZGBgXGRwYGBkYGhoaGhscGxsYHycgHBsjHB8ZHy8gIycrLSwsHB4xNTAqNSYrLCkBCQoKDgwOGg8PGiwkHiUpKSosLCwsLCwsKSwsLCksLCwpLCwsLCwsLCwsLCwsLCwpLCwpLCwpKSwsLCwsLCksLP/AABEIAOEA4AMBIgACEQEDEQH/xAAcAAACAgMBAQAAAAAAAAAAAAAEBQMGAAIHAQj/xABKEAACAQIEBAQCBQgGCgEFAQABAhEDIQAEEjEFIkFRBhNhcTKBQpGhscEHFCMzUmLR8BVykrLS4RZDRFNzgpPC4vGiJDR0g7MX/8QAGgEAAgMBAQAAAAAAAAAAAAAAAwQBAgUABv/EADERAAEEAQMDAwMDAgcAAAAAAAEAAgMRIQQSMRNBUQUiYTJxkRRSsUKBM1NiodHh8P/aAAwDAQACEQMRAD8Aq2nGacEeTjPMWmedC1tpj52x6m15gC1BoxmjDbKZzKMOemwME/Ge9gBE3tebSe2CcxwikUDUntG7bMd4ECZEgH2m2KGWjRReiSLBSArjNOD6/DXT4lIxvk+DVKpimjMfQfedhfvi28VdofTddUlZGPCuLcPBDBCzuusLq8tbnpCljYH0uR1icJqvBXA+BwZi4lbxHMs3JPYYq2dh4KsYHjJCTlcMPD1QLmqTMYAa5+RxDmMoyHSykHsRB+o4l4RQmvTBEidvkcWkdTCfhVjad4HyuiNx+gjaWcA7x17/AHYlpeJKJRmVi4Wx0gyT6T/HCZOH099Cz6qOvyxLTyKf7unfppW+POu1JPAXohp2o3M+KDtTpGe7sBECbgGftviq5zOZzWXFStJkWPIB2Crb264sNTLqbGx9yPsnGjZLszX7GcLPfI7ko7YmBK/C3hwUv09U8xJIJue1+k7n5j1mx1nPSD1v29PcYSZ3hhdNCvA6/wCcYBHD3pNqOsgW5RqthUgphtDAVkqU7iIG5sY7R+OKhxkVfzhgCQpKtECGYAAbAz3t2NtpZDiyoNImfW5tE73wrYGvmXOtghAEC1xpgb7wel4bA3NNKxAPCIzGb8qr5ekFG+EIoA8yDCywjmNw3TCdlAzjU6k6GMkjewlt/QEXPQXxZeF+FS13JO5VSpa4iCCbDpzTPTCvxBwCsKs6S5BPMgJXe9yImbwDtvGF2lm4AHNZQS4GwoK5LU1anpmrRLaLHsSomwhZM72XtITZMSGatzNT1Bg0EjShX6jIAN7DphtlOD01yv8A9Z5ylVZVKqTJJ0nm23BXSTEFj0AxFxXw5Ucs2uzzeDBAaY1EW5FMk25T2s3E7GzwVBFC0s4dRRfMV1BsIQkGS7rBBb4WiRFpt7Yb1/1DFTej5i6wZjVyoGIJEsTHflOI82zJSqVFAAq1KYA+lppfEQTspLgH1XGUWzIpoKbCSWZiAoCpTGkSwEzJeIvMx6Qfc5GaaZZQGVQVqyitTYg8sq4TmuFaSLnf0N8Tf0or1f0emnMJpZQ6rAMnnmBK7j1Mkk4b+HMzX8hnr5rSssihzqqhm0QSWJOkiTG5ubyJ0PEaH6Rco2mrSGlSWUa2JDOStT4lnlmJv0g4rv5bSGHbcpBXrvSCAgKjyLLEg9Z6jf09O63jmYIrGTNgR7CwH2H+Rj05xjmK3mrqYsSV+FQ2qTZbROPeKUtYNQnnEgr7mQR6GcMNABsoDsq/ZfKIo50du5HwrBmZ7xa+x2vAwZmuHZZ6IWmSLzqaSYPa4mdu334Vf6fPN6SLf6AIkTJ3J3xJS8b3sgmLyNWx6aiYH4yfb0h3k2soCMClBT4KSCQFAjbV8V5AWY1WmCvTvaSclwevQJaQk3n41EXGqBy/Mj26ExvG4aJU8sbNB9ZBkHtb174w+KzUUqGKAg6ixE+4IHxR3PboMdvk8KQyNPctlmqUwKiqwiCBIIN7MCd59e+C6GcqIpRUphQIDLYA/SmRG1jy36Yo9fxmZ5bEeggew6fL7cDt4sqG0mY/aPt0/j/mLovPKJ1GhXbN0qrfBTVpHM2syQDAgDYbdN5OB85w3MSNGkWOuTyxA/aAm+xFx1F7UheOVd1cD2P8f8tsEU/GlZd29zqP8fbE9Jw4UdRpVqzHAmOkvTVty0MpCzP0ogfO3Wd8CUsqoK/oAppnSGpuCOt2A333P14UZnxJUdbvqBkXj1Pa/S1vnvgHKcWKupM6ZggWDR0At9sYq4O2Gz2VgGbxSuaN88BcQ4qg5VZS5B5QfhseYkCBHYkdMQ5tnemFRACSNQZrAAiZK+gIMfbgTihpZZWFnepa0haYlSCW67H0E4xRkrTNhLvzWTI366jJ+3+d8RCiQeUkEbwY64sGWo0alAVErUxUWVguFbciQpIJHWBc9MCZ3KOtyqsejK3eLQSDP+eD7wqbUNkuOVkUknzFB2b4h7Hrh9w/ii1V5bN1XY//ACJ+wxiqhgDzKdJi/r87YBzWeNMqRIYHUun4o6ey+ptirmtKsCQrrmsuXU+Yq9h1Md5HXFTqVGy1doYDZl1CxhSTcLzGRbVaxtbFso15RWZeYgTBDAHrcWN52wrbhAzGZ1eX5inSAFLDaTPKbiTEza4N8JyHaMphlFGZXiVU6GDE+aoa5G5IAOk7AHoYG+JuOklhTo1HqOVJIgGwgagtrTI6zbpOJavC3WrADi1t2GnsOwmB06mwBmJ+JmnXpKaTM7KwBCksWMtG+4knfr7znRsDnbmVhDkIZRAS+rlqVVzl3eorD/VmFBhB8TMs6VIJjYyDEkwfnuFU1qltLtSKy41wHA5gDTAkk2IIjcD0wNxfLo+isyQdR1Eg6tJWCCF+KJAKyRaIwZl81Q8sOQtQodKsoAkuwZdM7xNwZ+eDAOeW7Lz/ACqXTS5yQcbppl0VKS1Hpqz/AKxoUAONRHcEkb3OkC+PcxmSCKKgKyaFdTDJIDEqNUiCzM0n+GIOJZVKlajSOoKjF6gJmFjzHBJO4ut+p0zivZjM1hUauttTlpAFy5MkA9LER0wzHf1d0QfTQXj5WrUzC3aobhRcmOwUfdHbE2a8OZinWvTbnIWYtq+ECVkBgbAbkxiz8EoUK1Ok1UqHNXQ2wkkwFbQJk9SZ5RaDJxY/Eecp0zCUS7qykFDcxI1aVEmDHrf1AwLquLtoXPAbS5U+Rbz9JLEyfM7roMNq6QImevqd5szm1XkWHE2e99ua/ud++H/EWpIXDjWp5ghYq4YqZBKmH0NcFpjtuTT2YvJ3hSLDbYSY6W64aFOQkV55xJSrnAQzS7CZwTRcdL2/n2x6USjssQxkI+vmQVEfP7vv740820Cw+/AwYADqTiRXn+fvxQy0riNbnGgbtiUjaYt2xoKKk9vb+bYj9R5XGBaMD0GNDIxOFjrOB6j9pPytihmKt0gAsVz9mDOE1ScxTDH6Q3J6SR16dPbABraRB5TJtaT9lsE8BrzmaVoE/geuAyaglpCLHEA4FXzh9bUdDE643jpMyQLCfl1Mb4IzHDw6srRf03I6++IaYAgjUBEWgztuSbR9xOJvzmbSwtuBHUwTf0ucZFd1rcpBW8KFf0gKs6GUBBm5E3O0TtsfWYw5g1YWpTKwLqpGmYmbEGIv13O+MIGkE3A2MSLCJ6kHf123wTTqxcxtFrTJt7Gett8Q43ypArhBrwLLluaijMbgkfcJ+7B9LJ0gulaaBW3AUAGO474hpM3cG9vu7/yce+ZG5v8A+pxC5UrxvnPKbyKepU+NhqOkkzYdhv8AXhj4Hr1FbLFQpUioIIkqeZy0bwSoMj9kDouEfjZtWYkx8IHtBO+LR4Jy4fL0uYWmbwRznrBi3p1xGpdsiF9/+EG/crxn+KFFmQRe4swDTAKx0uO1vnhV4gz7Ki6B8JpVFYnoJaJ3ggkA3mTYTIMSlTgKzNGghTMcrDZiwFjYhiLG8XtDm+FEgtqXkJUK7X5SQN+WyqNhNpG+MaMhhsIjdhNlJUyfmIAwsUJAJ1I3MzACDDTAn23kYhyXC0QIollFUuBtFJSzwT3hY+zDmmFpadG5AG3LJjUDaAtrTt98uWqBQugKpZgSHZVRgsTp1HUBcgt23weOYtdYRDTxjhKOPcF8s1a1JGDV1ARR6y9UDoTqVZG1xBwny/AqkBsypprTCcrwuoKhA0hzBYtNyYmd7A2bOOAtVarlRR0Mx8y12ZnEJckkgCR26AxVv9JxmNEU6dQrKa3prpsQYCtqJEW1EhoGwOGAXbcq7M4U6Z1SqLSCBDUZkj4QKZZrk2EkAkTeFmYtrxbj7NUpqAdYhopagSYBQBiZe/7tr3Nzhdl+JzWdnckqFWzaQjaQCViLaZE7m2H/AIXyZYvm2dlp3FNELA6oIJJS4AMgRJNptvMhaw2hOduGQoeDcEl5zaSxlhTrSGZiAJFx+7zNvYCYMPQ1FZBp0qelAGUIBqBBAWQLgqCLG/rBwdXoJAaoNekDQCbySZJZmLG5uSVj16JnzaJ+kYiQeVbAaydPSCTpIUdAenZIyF5S+SLXNW8IVZnVT+s/guCMl4Qrt8NSiOt3bp/y4d1q/eW97g/b2+/bHq5gSLAX9bdOvrj1QocLJ670pHAq6mDVoHpAZr+vwYwcCqieZDHYn8V74eNmiRG49AIH8O8fbYY1p5wgGGbbtIj6jbfttjtwVTK9Kf6IeOnpzHt0hcarwKqbcpPQFonvtH8jFo4dw585VAGgGD0C/DcyoF2ieUbye2M/O6DUtFSqx0qdK06SreZHmajLjoIIjp6xuarh7lT6+Rq01Zm08pAgTMltNgFuZjriJctXMnRWvvCNte22C+NZlkpFgVJUqy9YKsrDfpi2eCfGpzRC6FLgXQQJP7s9+2JdttMw29tlURsi6oNVGqPVlaPl/PbGcOrmhWptUVwgN4QyRBFptMmYkDHSOMZqtWIikukHZgT92F78NrtsgUdlH8cd0WEZKLdFRUONu/OmVzLKT0pl7dxF5MDEfEfE+hP0tDMIO70io7d/fG/9E5vWCHdRe4WQsCdgRc7Wv9uH+a8QcRrUxTWpTCkaSAIYiLyXJa/WflgRgHlF6qr/AA7xXRzFqVGu7KDIp0wY1WJs1pxvxHjoSmX8nMoqblqQ07zca+95vsOgg17NeH81w6utSiGpioLorTyzBDaZIHuMO/GlNzQy5ZQVemz6g7MNYLTMqJ2UXjt0wBzWNwjM3PQ1b8oVAQT5okSOQCfXeYxJ/pYr0XenTqmxhtA0z6mdsc2o0mrVwt2ZmA3ubxafsxa/FnByuXVgIphtKAA76Zg2F4vi4jaBarvJNJClfzDCks1zsxMASSbdhOOn+En8nLKp0chJMcxnUWBgQbdO5G0HHOPCdG9YzD+S+mexRtVvbri4cNrszrRQaiQJ0tcAgENAiSCVMbCLm+FNawvaB/dTGAbtX3I1Sw1LpLFYpsYboSJmxMQe8C2IXzpZ58sEx8Xwsp3PNcHbqN26AnC6vWNTmDSqkaLwZMG+n6cn5bdMGcVDNQSolMliHDimJlkIbULWBDMbwLYxmtyUYMDeVJmgWBCQygFiwOl1vFwYldjqBnvAxMy0xUK1dJCKtOSp0hyS0kzBBbVv+yB1su4NWY19fRA1QzsCJgEAWmU95+Qcvw5C9OorroBVXRoLMEUkaosCFDE+3W2DxsaTtPJ4Kl3sDaGO9Kj+JWqipWp06YY1yHZhJJChunQS2oX6Yr2W4a6SlPU1SVaAD0gkx0UDck46dT4a1Su1RD5akXbc6Dsq36yL7bThnwjw9Sp02NS421gQdAIgSt7mYvO+DajUshPTGaH5KDG54JJXNc54RzbvSqUaKsDT0sZQQRrN5O+krfvbpi4ZbgNajlKCsdJUlnAB7kxIJE/icWHKVl8tXSEoidEAkxPVrz9K97z2wBmuN6QWWYEC5vf4vvi4wgdQ+TBHC6R27lJOIViwF2nSOWPSI+vm9Jwsr52lrIfmcLNMGQVE7EEbwJnuw7nDDjPEFGny4IZItYSWvJsdwcDcIYgPUqsqzusDUUB5YnpIj2DHrhhgptkIPdVd6YB3mbkAhSLCb9Be029DviV6YbVMdALkWuLDr1P83npeG6nl+Yy+XS/3lRtKbE2iS/8Aygm2JKgywPPUrOxiUQLSEDeG5mJgn6I+XXbMv91m7PKg8uNLLIt1EA9J/eFjt9t8O/CfAVzTuGYk6CaYJ0amEAgtBAjvBmQbYruYrAgtSQgC4DOWhR68ovc3HUDqMZl/EFWGSi5pFwAQqgcqwSCZLdJPMOvScdZIUBoBVg4NWpUM0su+Vr03IkjzqYuVIZW0tG91Yi+JfGnDcuKs5RtVVzqdNJVCWGrVTJixM8kkSfQ4p/kvo1NpNNmtVTm7kAj4h3v1j1mbLZllEioDGxFtLCCIn1i0d/WJus2rE0KSzi9QNQboSeogyGv06Tg7g/jHKUlp062WBVBHm0201h2MgLfbqMLOJ1TUp6AxYtEDSRJYjr6nv2xd/CXgWhRpDz1R6pMnUuoL6CcOQxOlNhMxODGK4cKTVRSrT8zMUnEjWdNYD3az+xg+pw4yIoVVlQ4I3VwUZT6qwn8OxOK/Q4VTQ/omalPRPgPuht9UH1wZl9YaGhl6MpII91b8D8sOfp/K7enVbh9KojKy8rCDDRI7SL3wKPDdET5Q8tveUPoymxHznGigR1xKqr647oBdvKXZ7LZWIr5dlPUopZT6h0/G47dcVDxNVpPRp5fKIVp05/WMSzT07gT6knF9qKvSTgTOZGjU+NAx7nePffAn6TcERkxabXMvBXhLTm1q/o9aBitN9WgkggHUvabDvGHni/hNevHm01KJJXyIhfWPiJI6kHDyr4cy8ghGBBsQ7/xxh8xJv5iz1ADD6t+3UwPpEziW6LFOXGfO4Kn5R6K5d1ZJdaVQLViD+raxgX9L2g4zKxCOovaHEBiOoBiesx6bYccUr+bQrkU2QrTeWO0hCYhoY7bwNsBcNIZVEKxVRqBRY2mzqurqYNvc4yPUohEGgHyjwkyGzyrTwrhtNjqd0UlkcKCNR6xpiAOkgxY7RON3zqJy0laIICm9wCDO0GepiRbvgKtxDUADYxClOa5iVN5AaVAMwCIvqxNkeLBkCMSampEYTqYipTiVJiTqUnV6gd8ef6ZOSmZYyRlD5vMMaVVgreazrTYMZB/1noIAVb27YPaoaaqDfykqOwI+NzywB21K/W4vOFfGOMVKL0wUldQeaS2LFVk80C5A2/e7jEnEM9LQJgnQzTFkXSRa86tbEdmQ4Z2lgDhxSqHEtIHKlylV6lRnQoF0IVOtZQhQrQTIsLXBN7XxYuKg+SF1iCJUgFhqIsNwd+/WSYxQTUpUaoZ3IUqFVVMqq35mEjcjYncmdsEcS8YKAwABAWwAuSWaZmOm5O+0nAXQmRwIXPDqD3DlOOIVlRPLUaKYRRBYTtA6ztaY6+uEeequ7AvUdWNtCyqqpjS03lrExHWJN8JFz71wqTL/AAgggRzGTO8fLtfribO19KGDrI1EvE6ikFgBYHmAuRHrgzIC00ojeGG3ix4Rmaoh1GlNbC0T1MyAdQBaQzEAgCR6YLfOKjSdKjytMCIUQAIJmb6V+f1J8lxis1EVMxpvqIBOmysCshRBmWEWm3TAvEOIkgsCri5CEG4mFgDdYKxJ7Hrg3TJwhB4DrWnEvEVWuENWo7HtBEbAwJIiIERgZcyzNCAsRJlEJIk3gARE/jYWw6yjZSgYNCrWYkAGsGWnJCtGimInm2LG3XbG3+nVZAyrUGWW8LTRViLwAFBEdRvv83N1fSFnbR3QS8GzbqpGVzF7ErTa5NhqEDYAjv8AiHmsq9LUalGtSFwCyMoABsBqHyknqLWw0/pzMf759cCzFwW+jJkyRt32OJ8l45zNO61qhBuyvNQGwkSw6G3ztiu5/wAKKb4Kra5tXmHBgcocySbxeN5veLRiKnnzrIKjU1ukgm/7O2/THQqKZTi3JVpCjmI1CrSWC2nvb5idwI6Y5rxDLeRUdKkaqbkFRzKSI9YEgyN9xi8bw7FK5jFWOEaiMWosVMebTkm8nzFtfbpt+GOqius3Kz2kTfa3rjieTrQAwLsQ6MEnchwYjq3UfPFk4x44oAx+bEVDJZnGlg2wO8237DtjU0sojabVhHeF1FXGJA20RHqZOOeL46LInaoIVv35gqwJHpecT/0/mfKqLXQy4ZdUGmUMG8DptAtufbDMmpjaLsq7IHONBXnN8Yp04DuJOwnGtLjlHWE1jUek9cfP+Wq1WzCKHbUzhQWJtqIH4/Zi0Z3gp/OKumo5zNJrGy0+TSB8V4J03JHxbd6DUirK4xG6XZ9dsRFhiDhvnGghrhUqFV1AHUJI6FZBBF8a52uaYUBNTMYHQAaS0sT0tFrkkDrhywW7gUHN0VI5AwPVPpjVK7aeYAHqAZA69bxhaeMC2tHQEAy4AEkgCwJPUWImcE9tWoI7LXjVUfm9b/hP1/cbC/hOTDBWXVTZr6WiDMizW+siPbE/Fc4r5auQ1hTcSw0/QMQCcIqPEnWgNETokkzpNpuRf0I2uN8ef9ZAcWV8rU9Ppu5xVlr0/LUiDIHTSptygkHcW+uca8ArypQKdYU8y8p0WMBh0F4giy+0VXiPEMxIWEqUzZqZWesArYEED9k262w24Nw4KXajV/RimzlAR5lPUpBuQPMpBiDPxCPmcQRCslPaizQcK8Jzns3SJKDStRSQVqE3pohLMQD+2sFZB2PrhfWLryIUB8uFLCZk7BRNjJMnpA74H4pnGzQ1ljMlSHhb3YwN4DLMAD6PqSPkKQOqpXqQrDSqruDJH/yuOux7DEFrQFlnkoPxNTASkzrqabjTsLXAHw8wb78B1eGpXr+XQPmVCIW8HVFwv7QB1fVhtn+J0fMNImPLQCBBsDG7b7wfmOuA6NXLgs2XZQVAHNMkXHQgEXU9vvwVrqHBRN3torSjwpKC/pEFNrDXrDLe45hy6tzc9DtGAuN1284J5qMoIIdCTpkCFtYWkWJ6m8Yb1eJg66Zqb0yXYDmEkFR0gxAveOvas5rTRq+VOqnF2O8MA1ibgx0v2vi8IJJJ5RXSNcwNIF+UbRrs9XRVKusBQNMrsYPsTzQeoEWws4jnSxYCeSJsBsFEBe0gW9Bvj3h3IWdQQSCqk3ubCfS6ruPnbEQo+Y68oGoWiQsmSJ3PY74aDaKWoLtXD/DGWy+V/OM6zOsAhSSQAY0iAeYtYkfDc7gYW538qOXRQKOWpAbLrCiwkWgR0IthlwXxtTTLrRr0i+kaeUBlK+qt/NsBtmuEST+Y3JkwqgT/AGoGKN0Gps7o3FK9SOhtcAg1/KklQt52WokKPpr0mGE3Hy64BznG+EGWOQhgovTqNTW76f8AVkQNzMdAMWdfE3DlXSuTsOnl095nqT1vPthRx5eF5tSTQq0qkaQ1IBRuTcKwU3N5GLjQT3/huAUCVhxvCCpeOaOVdmo5UKpQ+XqdnEkCCXEneQRAOki+OfcR4q1Zianl6naTy7XMQBuPl29cGVfC1RWYU3UrfSzcrEGdxe9+h6YiPhevNzTi3Uz0/d9MNM0ErP6So6jTi0revTR1coSEKypNiqsCVO28MJvv0IGNOJeKK2YrangrqtTiVAk2Aj+d8OD4YqkjV5emRPM21pAGnr29sWTgtEUyfLoh1Dc2mmFZd4Mgw20xvhmLTuGJMIofQwq1wLJu9N1OXcrJJ5SF9xsQ/W3bFszvFlq5VKChgV+J9WpmA1EBZgATHvB2N8PfPEbH0kdPnhbm+HUWkMAsNdxZgHAAkncBpgG142wWTRtr2m1Zk5BVd4B4UDZmkwc06qnUpIBVmW6gyYmYE322xZ85wSrRdnYBqtQ8rD4mI5nJ1ekGL9sC0+DrTVW5ndW5kcHQ691YEGf3cF5/jVc0qVSECU3bQhBJBIIKnUZK6bCT0PbC4joUQrl+42EZlPEzgIK/lU7WsUMn5BTeeuGn50HIABBMXi0GL+1wcUjjXHkzECpSUKCG/Rs6yQIvLFSekspMYJ8DZ+jSzABIFEHmQktzXiIHxE36AwxNwIYjlMY29lRzAc91bctSNVGKiTDPpMKP2o1HpBG8DFLTx/lXK+ZNPTMqV1C15kCJ3tvMYN49xrM06D5Wm00JIFRBFRqfQNBnb0v3i2Kfw/ICnUJVS7C8Fda2kXUi4m8H2OBGSYHF18qwbGRnlXPi606lKs8KdNOoAW6RTAJUNcSQDt9LcDFapZv9GNRgSAYIJAkQYEdbmD9EYG4nxkmlWVmI1BoGpwFJBJISdIM9Ym9us/QPA+CUamSy4NOnehTk6F/YXrGFdQDMRuxSuDsBDcrg9XPqx1BiAFhRYltrEbaiBv8AdM4Z+HaL5jLZypADCkgVpgKTUEmbAHQrXHQGemOyN4NpwICb/sCP/eIs54e8teSCpsQABaDuBYjfA26Nn7v9lR2qkrLcD5XHOI5LSaCsYkJUrGIIeoFYCT9EHRJ7T8wc1V8ylOksyEG0tchZgKZ+juSB6DfHZm4B+4htOy/z8sFrwOppVNKhfQLb09cWOiAr3BA/Ulx+kr53zPC6lWGRNJbU5DwJE2sL/WItiOkzUtEkFVaeoDaWkr2I9AbWx9S5ThdIL+rXsdSifniX+jKX+7p2/cX+GB9M8WmgcL5QzIYjqA4GufhmLEEdLn2tjWtlZjUbCADY9hew6mPb6sfVdTI0AY8qne3wL/DEn9E0f91T/sL/AAxPTIXWvkrM1ioCvBXULjt8RHS/aeuJRm6ZC6TcadKlusC0dotfaPXH1Y/C6E3o0v7C/wAMaNwmh0o0v+mv8MX6dqpXEiPTGhwx/NcZ+aY9uHBeXeHHgpU3tiWkMGnJ4lpZT0n0x0krWtLiOFWKN5eBfKDCYwpi7ZfhiBbolx+yJ/8AeEnF6K69KKBpF4748/pfWY9TKI2sIvut+X058Ee8uB/KQGli+5HMUqaqtTLhVCI3mKgKmUBkgCZ3m3WcVA5fFyyuVWKasz3QEEEbhDIM9IPXeBgfrT3Mazae5V/TveXB3hN2ylEgcqEbqdKkX7W+7Gh4ZRIM0qRncFFM/KMV3i8rScKR5dMM5H0lIEiFVuUBiSOl/bDjg3EHr5RXiHZSDHw6hIHyJG2PODVSjNrUMLT2Rv8ARlMC1Gn/AGF/hiCrlqAENTpQenlqRPtHace5cU6io4HK4sIFrXX3BnFc8YZHyzTZQADIOkR6iYsev+eGodQZHBloEsexu6k7HD8q1/JoH1NKn+Ix4OEZRDIoZdT3FKmD9YE4oDOf5ONC59caHQd+5J9ceF0MjLj6NL+yuITUyY6UP7Cdd+mOfPmCN+4+0xjfNAo0H0PyOJDM7S7KjqGrrCu1dOHtOqnlm7zSRv8AtxfckV8tNMadIgCwiBEDtGODedgOl+U3PodKVzpUlQClOwBgC6yRGJdDfBXNl8r6MxhGOD0vy1Z1YnymiJBSCdpkhuvpi4cC/LRlnpzmVak4/YBdG9RFx7HAjC8ZRRI0ron5uvYWxJGOfP8AlmyvSlWI7wl/X4/vwwp/lVyJUHW4PbQSR9VvqxUxu7hSHNVxwLm87oUnr2xzbxD+WUQVytM6ttVQQB6gAz9f1HHN+KePM4wOqu5LHvH1QLfLBWwmrKqZBdBdZ45+VfK5ZyCDWdbMKZUaD0UljBY35RcRh9R8cZU0Vq+aNLjUsSSR1sNo2M4+X8wCEvMuxJvc9vvJ+rE3CuOVKR0gnQT8PS+8djiGtaeVJusL6KHjLzCwooG7M7AD6p3v3xtR8ZQSKwWkB9J2gE9gdgfSZ+3HD/8ASXWLMbWwtzOfZzck+5OGRE08IBe5dfKU4gC/efvH8Ix4+XWBG/WcV580DYrc+429sR61iAWG+zMNz740R1Rx/P8A0lnGI8/wn/5uMePyaSN9QiDF7n8MIUzmk/ExPq7G38cEUOJ0q1QJTdqdRDdKpN7MNQ0kaki/KdU22OF9bK5sBDsWEXSMa6UFo4KugYhDzevb532+eEQZamoqysVbSwBBKsBMGPQjrjzP5nTRIY1BKQph1BNhJVlMC/0sUXKaPNNOpmFpyZLKRLG8E6byY2vFpIx5j0yQ6d5fXwvQauITs238q8NSxLQ8Os5VhUYkTILC2raC3SPTpbpik5vLI/6uszgQNRBW4iRuD9YnHXuCZU06VJtw1KnqHc6FE40PUZ3TMaXNoWs/TRticaOVTvGaNTJpbBwGIAI2i8yBpMDp9HA3hvxNmKFMLppuqySmoI8amJgNaetptjpueNJU11LR9KJ6x09emKN4m49l6aluSd4UjWYMiQNjPXGSQOE4HWhKHiWjTLqXZqbuX8trtTJOqxNpBJMA+kXnF0qIuYyyBWVywUqxvJIEEx644tU40tV9KgsSRpUAn5KN4/hgypn6tNfLJqUVO4adp2ixj68XEZBBCgkOFFNuPcbpU6gSmKTkE6iQ2kHqPiEmYv8AZialmss9DzTIIMFRIltIJCyTO469RcYqFamo+kr+x0n6jGN8hm1AZWtqYyY3sPWw9L3w71n3dpXospH1c+juNICBQWhySWIuNgQD26YZZHO03D+adNMiFKg6VckEsZExHcn3wsoZQP8ADcRNt9/X+GMORYIxlbESJG5tbudpE4GXHduJyigDbtrCJzlEI0Coji8MhlSJImem2xxRsw5Dt/WP3nHQcxk9WXpOdxqQ9gAzMI95b6sUjPZFAxioDdiVEkgg7dvt6GcaccoLQSkDHTiAhfMsPsONhVxPRyKsp5wGm2ohQR7QSTNo9fTGj5DTbzFkb2IEi1ibsN7gdMXEzfK7plS0Kx+XbG2Z4gylQlyCdQFyehnsP5GJ+F5cKdZKMwPKu8mCdiBOx2Bv62M1BhWrjXrUQAIVQRO2oRsSbd59DK00+cIjI8WUFns+oAYhgSJj36b4EyVdajljMgSAPSZPyF/kfbF8yXhVANR0mCQNbiIHXTACmYsB033wqzfBKTVGVI1hZNQCwqa7GxtKggATaJOFhqxJ7bV2xgKocUqlqjDYLYDADvERiwvw2nVL6FrTE7EgnrJg3APe4FhNsJczw9hcXWPiAPeLgien87YO1w4UkIdqhHpiVMwQJn0HyIPXpiGsJGIlwUFVIXUHrDqY+f8AljXzB/6n+OEI4t2+wH78Y2f6nVjaEwWQ5hTpqvsfl/l+OFFbLolXzTBJIi0kH5kR8sB1OMr0E/PA2az7uttMAgxF4+vCuqLZGUj6YOjdatGZzhanZmsOk/w2wh4ZT11mJuBsDc9enXGi8QmneqQCOgv8pwCeMqqwJJn6Qn2sDE4xtM1odla8jyRhWRio3VfaF/CT2x2vhOc/Q0ARbykAMxB0LFt4Nx8sfNP9MsTbSPYR+OO55DgTVctRZaroBRQkhkAEopMykkdYJOxwTXU9rQ1DhG0klFePOJ6+HVxTqAOBylSJJUgkDTMErK+/vj5+qM8zJ+eOx8T8NsoOrNh4MjVCyIvf5Dp92EPEKRpMSKlG4vDq9tiDA7fjhSJu3lWe/wAJT4U8Oh0805mgjCIU1QrzPqLfjh7n+B1qgBNfLFYkfpCxU9YZV03tyk/VgE1qDoUNIalEK9MeUJO+rTdxbeY3wBmuHaFOioq/uhSdX9o7eowQtaTZUBxSKrxEzfp2vjSnxMTv1wEcixbSoUk9SY+0mMC5rJPTMOrId4YEW7ienrjumCrbyrVl+IkGYjsRaD3nFi4ERWYJVMq76GNpUkSGBn9oDcRbFJ8N1G1EDmuCBv6W9dsdd8JcLUmTS0MsGQWvcRNypv2I9sLSt2ozDa3o0GpZSpS1DXSqhEYwrOkzBM3EGQPTFKz/AIW1Bmpkh2klajEEMTNiliJJiR1nHR/EOZy1FFaqs80RHMT1NjJWBt/nFaFXWNa7dLDrBFtuvQnAZZZIomub5KXk+sn7KnVfD+aVRyU2hSDpYXmSSZjodJ6RuIGE6BdJ/a6TbTB6jcD5zt646TTHXVG98C8S8NU8ypJEPA5hpP8AbU2N+u/rtgUOvJNSD8KAVQg/0wAB7TNptzSfW9rewN4Zx9qIcU1UhmBbWobUEbUJLk7PB63+rBGZ8H5hZIVXUHdCokdghFiPb7pwqo0CDoqkqQx1BrNJuQAbgmwBNgSe+NISMfwbVuFb6fjY6UEAm+oRKsYADAEjSS02kb/VO3DaeYIq/p1VHA0zK6hcnmJIm3be2KrVCJD8u2mF1EKWHwBgR8KiCQ0hmMzhjTzlanocuyU6twBzKQmmbalAGom21/mQmEAe3BUrfjND9K4y9GrBUkchABiWADpeDYX629VzKgdRyIoCkF5gt9Nh8QPUQegXeBNk4vma62XSk6dLqDUDGNRA0BoNpi9upxUs3UZV01FYsCWVyvlkTcmGEtJG9jYDsBaFziKdz91UOWmc4KonU4aFF6XNeDJM7ixPe8WvFfqUCLwdPf8Anb54bZV+fnkhoBkm/aZ36dev1Na2QOkfo2BA1QE+InkNha5jfabYYDyDSqVaT+SYj/a3/wCmP8WIqn5Iwd805/5P/LHWnyeIzlMPbj5WZ1HLk/8A/kKj/aG+dMf4sY35JREfnLf9If4sdWOSxr+ZY4uKnqOXKF/JGIj86f8A6Y/xY1X8jKn/AGlv+mP8WOrrQSeZ1UTEsQBPa+5sbYcZV8vRqCizp5rCQrRqgenz9zE3AMLkAdkdjpHclcYX8hRJgV3mCY8tZgGD9PvAxcU4PVSmlI1LU1VY0afhAXYHe2L7W8RZWmP1qEgqNKEMeYgLyrJvIx6tWjm6YZGBBFmESp7EEWNjY9sDOeQikO7OXMMx4SLzNQ3n6M7+pOAz+TlT/rT/AGR/ixe85FFwlWF1TpbZGjpJNnA0mD3sTBOCkyY9x9mCBjUuZJBgrnafk0A2rsPZf/LG9T8mgIvWJn9z/wAsdFGUxIMp6YjY1SJHrl5/JGp/15/6Y/xYKpfksAEGuSvY0xHpHPaPTHSlyeJFymO2tXbnlcQ8S+AvzN6RoPU1MGJZSEIKkdJvM/ZgXh3C+JMf0NZoJ+kFgk973P246F+UpAr0OYKdL79bphH4TzQ1nmB9Z6Dc+i/acJvkIdXZNsJ2hLaPgzNmqDmKwZFhrcwJB20vyxAPX5XwfxDPU6IIbkEnREkQNhsbxPQesiMP81xIuQaaroAszAmfUAECPnitZukXea7F1GwEQG9R29b4VkkbJ7SmTBJVkKGvxmiFBZ4BBI5WnaZAgelrY1peKKEgCobnbS/f1BxWeNMWqsYPp7DA2T4aWaQNoMdcVbpWEJY4V2q+J6KEfpN+hSp9+j2PzwFm+N8PqECtBIiJpvt2nTMem2IsjWU8tRQSLCRcb39tsIvEHDNDhiAFO0YpFFHurIKZ1Omn01F4tp4cOFNxD+jYGmoZAg2qDVBuZ0EAkWtpEwTgHhlMPVVMvmUBnl80CmurTvqawmIuB02gQtoMtPMIz01qjm5GMKWKkLJHQMQSOsR1ww8W5ejU01KFLyiANa2gnuItjSFMoEkroonSMLxwFb2zKpl/MzDh1Dmmz01Y0w37MhYbqAQIIFpk4qOa4hQLCHpkHcJTdQSLAnUpMexv6Www4W9Srk/KcKqQYsBIOnTMDoRN7/Zjbh/DPzavrrIlQaV0kSAwjfuOxPphdpjaXUmhoH2z/UPwgMpmqCgqCWqECENM/EQBAY6YAJ6jvHrJnqVeivnVVakrCEsCDMkCReDBI7G/qR+LZw1s3ZEoABvhFzTZmYTAEsA2mYBgCdsSeLMw9WkCXJCxYxEABRt2n7cGLhuA8oX6RxY9/wC0r6bOVnGf0f3tjn+Y8V08umonQASgCVDpmLALIkE73AAIJPXCKv44EcrGoOhZ9WnTsSdJN7CGiLXGCdf4WeNLfC6Vn+M5elbU1Ru1Jdd+xI5VPuRik8d4jm61hTakh2VJuP3nAv7WHebQHlfF5GnUojrtMwLwH2Eiwkn54OPHvMpzTqUSALQSrQSQANZAmduaDftiROFx0pHZIW4UUu5IAMx17SJPtcDG9XSwGzACep5usmY6C3XSMGIjvA002aLgshYR1u1+0i1onfHtSvVUc1KACBdV+MkCJ2bmiN+pnFuuq9GkHlsrrAUAz0jlExO53EE36dzgjLZarQcvSfQwAnS6j6xI7jlI79xM9DiDupUKyHqYiDPbpft6dxgfNZE1IDeY94JHmEH923z+eJ6yjpqNvziuwNRjUaI522EyQJ27x3xPlKWYpryNVp9xMA9bAG34z1wP/RIBABqUogyPME/2yR3/AJOJqJJE/nVfvIeLe4ER79sW6vhQY/KMPiDOqYNSCLXCT6/RM7HDnIeOioAqqHPedB+do+7CSrwqs90q1mMSGqFDYdR5umd/Xf1wX/o/WRi1SuhI6NSkGx+iiA30kSJ2MG2OMre6gRnsrXl/FtM/GjIO4hunUCD9QPyw0ynGKFSNLiT0blP24olHwxmomm1BgyyseZTJ7AAaYMRsREidxiGpwLNKCtSQx6ggz6ySb+2OBDuFxBbyhPy5ZUVKmTKuohKvXeWp7EYpvhPhuZDsTq8swDexYkD5wCfbBvjnhrJXyi1A3MHtYmdSD6IHpiyZTJBYNxC2N4WCDt3O2EtRYtoTMLhglF1zELIv/JwNw/L0q4IpksNtXSeuJsjT82oSDZbX+zcCD88MKdEUgAoCi5gd+5xgvPTOV6mItlZ7eFWOMeEdCyj6m3MixMbDthL4ZyYq1KoIhl0yDb9qfux0BnkXviu52nRp1GqqQjsQDPXTPQe8H3GHtNPuwVjeraPbEXMVW8RVGyuZZXUweZCOqn37GQfY4lohM1SbzCVGnkO4DevztH8MOeN8Xylel5bo5JBg8o0t00kmSJ7ximUeC5pVJpLU0MCTYqCBv2BjuO2H4mx7rIylR6lqn6QQvIA+aSXO0/KqqGPwk3HoRcenXB44gpFzIIIPzH8Y+rAeY4qQqyA1oveIj6sRpnV0SQNQNhFiOst+EYaqyD4UQzOYwtHddI4H4ny6ZfKyilms/KWIAGlovvvb54qmc4uDmq+kwmqF7RtAJ6TJ+eF3BahqEwICHVE9DY9PWflgSlxBZA8sAdTMn329MUdo4mN3NOSjxayZjw4mwEXWzQFRWAkkMGi9jcG3rgjOLpE1QCgtpDQT1BaJgSBbrgCr4gZRppgATPruSNgI74Az+ZLR0tsLDFquscIbpn+755T3xvxHXnKmkBaSclMARyjrHcmT9mwGE+WzgUzpn0P+R98W78p3DR5i1lqpVMBHKG4gcmoR2ESOw+dIpUixhQWME2uYAJJgdAAT8sQwhzQUC6KeZPioJFwB2i83vN5idrTOHeWzAYhlNhq2vYGDp7gsftn6IxTnyNSmNT03UG0spAn0JG+DOC8TCVFLXUG4mN4kg9DirmCsI7JTeV0qjmg6hlpAg3aBPWCSIlTEtYxYg49bNFHYVKjgsFdgJXlliAVAkrtsBit+HuO6YholYkd7HbrsPUbYdNm6lKWFUgAaQdYhYBjltaIvETGFsjBUytHI4U9fMs5JVmioQTC6jPwOUU27qQptN74a0uIZh3FIMGQj4IubKTqLKREzeFsTAGFmRq1n0kVAB+1MiCDtCxNz2nqcNsnw+oRyFnBaYVIIJiZKiJgAzqvb5RvpCUX5mCzKKdRYIOlaxECJPLVBUMCV2M8pFog1ri3HWo1GSlUdmUwHYKNJJIIUU+U9p25ViNzr4j41Uol6Xm6nYQ+mCE3kah8T6SJMnTFpN1q9GrK27/ffBmk8lUKPzHHalVyWdiT3Y3sIkz2EfL2wbR8VVVV1mUdHWP2fMgtoi6iQsewEwBhAd429LbxjHrbQLm3t3Pvt9eOu11K38L8aVKRCqoUEqr31alVWXZ5A+IEdIXaDGOxcH4qlfLKCxCv+jDRp5yp2BLaCIaFJtKrj56oEEkde21hsQPSRf3xffD/GKqUETVzPmEKDTeBOp72JkhZNr22EULqypAtaZvhz/nLK1NZoOyBoKzccwtBDaelhBGG4qsR8JMC0ERONc1xxMzXrMpFRQRpIHSWEzswMSI2nrM4kp1LadJvYdPbHH3LqHCm4DTenTYFSS7Ekg2APb5YkrBr2+s9MKcpXq+aaTMwqhgpSmeoH0m+q4ibdDifOZlsuqmsWCmwdlIVvdgIn+Y64DJo2ONm1pM1UkLPbSkfMOTATr3ws4lwt67oTChZ1dzMdvScGUeK02fQrrqImARPy7/LBeSUF7Xmb9oxfTaRnUAyLSer1sksLmu8IbLUForFKioaI16ZaTuZIJ9YxtW4lUbRR8tzTAhnKnmPU/Myfnhjnop0yxgbCSLXMfPEC05y5zSnzUFgoY62htJ0hBuL7xsffD2rgj03G49+ywoNG6f8AqXIvEXg2ulUinTqVFJJUqjHlm023wsPhvMhYOXqgzsUadp7dgTjumYp6qJqoxC2IDC47z/n64UrTW/mGYuHEBSI0WBMk9xBItvviun1Gn1Ee6Jxxza0CJYSGSBc28NeH82lQMcrX0MsT5TkXIg2H2++BMr4LzheGy1dbGC1NwJ6XjHdOFZtDSQKZ5Rfa3ywRmSIxau6bEhLQD2z+VwHM+CM6GMZWsQCYIptEfVjM34azB0j81rodMGUa5HUWx9A0ipG8e+FGdCV6DNTPmQ5GlZDSsg2iPr9+mLsbZAKryucePMpNAEDToaSAAOVoE8o2nrJ3GEPg+iBW8wlRHKCwJUarEnSZiJFupw34gqPTZSyoSN2qCLtaRqMgG9oiMJeGZ2jT0lmBZCUKkHQ6XKsComQY3A2HyXZeyihgjsm/jDMocuADfWJABAEBhCwqg+5HS3fAHgPhpq12YKrBEM69uflFuvXpgvxHm8tUyzaChqAgghhq35tzzTJ2Hyxv4Yz+XylSoKj2K02QopZmYgFlBgRcsL2t88VFiOgpQ3GvDtSg+umNaEyUUMALmwHVd9jIG8YW1uPsyMgsG3kzbVPXvbp0xdW8eZgsPzbKKgYAa6oIJE2M6hpFjbUfQDC/NeF3zThqxytBdRLvQDS2q95MGdx1icQ0/wCYrhxGAUdlc9mHK1FpuaZXUShggAkMB0N5jffA6/lArDz9DaFqAKFFtIUaQYvLaY5iZ2NzfBviLJ1aWVc0M1VZFWPLQKKYpHlaVF9jJaLkm3ak+HvECZcsKtFKqtEzaosbaG2F7wReBftWNoIJaodymmX8N1nGooyqepBkyDsO2D6fAtKwaDgzBLzfYmBI+/B2R4vlKgmjWNNiANLllqbadOokoRf1Nu5wccrTgebUoNogkEQw+Q26AeijFCXXkLtoVBdCSUAOr4Y7tIHt1iZ7e4vdLw9QVfLdTrRQHZCZVguptViG7bg9MV6o9E1qz/HFWmEgHSVGkMRAkwOvbFuy9eRyLM9WgKOXmKrBANt+szaMdLurCs0DuqpnOCijpdW1ITBJ+JT2IE2MzPXYHHVOC+HqU5aqllqZZtEkfrmUmLGASpJtblOKvxM1KiMhGpTJMTMRpHLPaIsekAbYU+FeLu1PLUtT6Fr+aFmAEpx8J6buN+p74G0lzbKmhaszZJaIqGQCpLVAAAZWdwLDYjFY4RnR+fUK2Zf9FrBfS3KoGwgQNIMTE2BknFip5xm83zFsxMKDK80yJ6kbE95xzjiSujNTMLokAsCCwkxv3AG324Z0+RnlCIG5dt4pxjKtVp1aVWmPNRWN1GlReYmJgEEbiOmKD40/Ka2dpGgtNUphywIudKiE9j8U+4xz186ekzc27m1vlP14hrVH2IjDICIbIAT+jnV8pSTe8EHsTf09xfHS/AnEhmUQmNahlcCN16mO6kH68cbycsQskTtb+bYufAeLVshUZVpqWYIVANiG5SQIsem9tIxewHB3hAkbbSArl4pzwZjQ5okggGNUCTMdj+GNeCZnLLTYOfLVVl6k6QoMhVH7VRtJPWBe5wi4dlqeaVsz+cEVghlS6AeZJJJBGxhewJIM9ABx3wpmWQeX5VWWnkMGTPRunSfT1xlSl0spLza9A2SGPTBkYpwrPcp9wPxAKzVKaksoPLriYPePXtgfxAGpZd0P+rOoRsabXNvfTYbYV8C8L5ijqcNSDoYqBmIBEbTsRJF+hB3wZ4lpV3pqPLLMiMXCc8azqAmIggLB63iwwrFC6HUHp1tdz90lqnN1DA4/UCveEcSdaFEg/QAtfeO/rE4ZZnjB0ltXvNsLMjRjLUtNIsxQCCdMW6zBHyGBRSeoSGAG9lvEbzFpxv0XRjyFkGTcCAmfh7iLGpUqMfMEwpnlDSDb2H34O89gWvGoyfXA2VVKapTURA9BJ6/XickYhzCOUs971x7i36z5/hix+HP1FL+sceYzAjwnmqyPv8j/AHTjE+Ff634YzGYF2VlvU+Jv6w+7C2r+rHuv4YzGYTcpCIP/AGj8cc1z36x/67fecZjMM6XuoK1p7fX9xxo/xH3xmMw2VCuXg34P/wBh/ujFy4ZtS/5P7ox5jMKzcoo4U9f9UP8AhH+42K34O+Gl/wDjv/8A3xmMwBn0H7qe6fcL/VU/an9wwj8f/HR/4P8A3NjMZhiH6kM8qn5f9auPeJb49xmG1ZS8G+Ol/wARf7wxdPGn6+l/Ub+/jMZgciqVVM38PyP3YK8P/GPf8RjMZhN/dPePsF0TLf8A2z/8Q/hjMr+uX+qn/fjMZhdvf/3hceVPxH9Y3ucDp+J+/GYzG7F/hH7LEHD/ALpdn/iT+t/2nBOMxmJl+lv2Q5fob9l//9k="/>
          <p:cNvSpPr>
            <a:spLocks noChangeAspect="1" noChangeArrowheads="1"/>
          </p:cNvSpPr>
          <p:nvPr/>
        </p:nvSpPr>
        <p:spPr bwMode="auto">
          <a:xfrm>
            <a:off x="63500"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0488" name="Picture 8" descr="http://t0.gstatic.com/images?q=tbn:ANd9GcSryqh_Whad_Lg-5SL4konapI4ZM844jVjOGRroYxJDU2FLIFRL"/>
          <p:cNvPicPr>
            <a:picLocks noChangeAspect="1" noChangeArrowheads="1"/>
          </p:cNvPicPr>
          <p:nvPr/>
        </p:nvPicPr>
        <p:blipFill>
          <a:blip r:embed="rId4" cstate="print"/>
          <a:srcRect/>
          <a:stretch>
            <a:fillRect/>
          </a:stretch>
        </p:blipFill>
        <p:spPr bwMode="auto">
          <a:xfrm>
            <a:off x="285720" y="3786190"/>
            <a:ext cx="2347380" cy="271464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Unidad de aprendizaje III</a:t>
            </a:r>
            <a:endParaRPr lang="es-MX" dirty="0"/>
          </a:p>
        </p:txBody>
      </p:sp>
      <p:sp>
        <p:nvSpPr>
          <p:cNvPr id="3" name="2 Rectángulo"/>
          <p:cNvSpPr/>
          <p:nvPr/>
        </p:nvSpPr>
        <p:spPr>
          <a:xfrm>
            <a:off x="785786" y="1500173"/>
            <a:ext cx="7358114" cy="2862322"/>
          </a:xfrm>
          <a:prstGeom prst="rect">
            <a:avLst/>
          </a:prstGeom>
        </p:spPr>
        <p:txBody>
          <a:bodyPr wrap="square">
            <a:spAutoFit/>
          </a:bodyPr>
          <a:lstStyle/>
          <a:p>
            <a:r>
              <a:rPr lang="es-MX" b="1" dirty="0" smtClean="0"/>
              <a:t>. </a:t>
            </a:r>
            <a:r>
              <a:rPr lang="es-MX" b="1" dirty="0"/>
              <a:t>Qué se necesita para enseñar ciencia</a:t>
            </a:r>
          </a:p>
          <a:p>
            <a:r>
              <a:rPr lang="es-MX" dirty="0"/>
              <a:t> ¿Qué debe saber, saber hacer y saber ser un futuro profesor de ciencias naturales en el nivel preescolar?</a:t>
            </a:r>
          </a:p>
          <a:p>
            <a:r>
              <a:rPr lang="es-MX" dirty="0"/>
              <a:t>Fomento de la curiosidad y la creatividad</a:t>
            </a:r>
          </a:p>
          <a:p>
            <a:r>
              <a:rPr lang="es-MX" dirty="0"/>
              <a:t>Trabajo experimental: Procedimientos, actitudes y conceptos. Observar, formular, responder y resolver:</a:t>
            </a:r>
          </a:p>
          <a:p>
            <a:r>
              <a:rPr lang="es-MX" dirty="0"/>
              <a:t>Preguntas y problemas</a:t>
            </a:r>
          </a:p>
          <a:p>
            <a:r>
              <a:rPr lang="es-MX" dirty="0"/>
              <a:t> Respeto a las diferencias en la enseñanza, </a:t>
            </a:r>
            <a:r>
              <a:rPr lang="es-MX" dirty="0" smtClean="0"/>
              <a:t>aprendizaje </a:t>
            </a:r>
            <a:r>
              <a:rPr lang="es-MX" dirty="0"/>
              <a:t>y evaluación de las ciencias.</a:t>
            </a:r>
          </a:p>
          <a:p>
            <a:r>
              <a:rPr lang="es-MX" dirty="0"/>
              <a:t>Información: Uso y comunicación</a:t>
            </a:r>
          </a:p>
        </p:txBody>
      </p:sp>
      <p:pic>
        <p:nvPicPr>
          <p:cNvPr id="21506" name="Picture 2" descr="http://t2.gstatic.com/images?q=tbn:ANd9GcSRoIzk88FlBDHqVv7D46dGNu6qmylqHONLG6X6sUU5c2dbK_fP"/>
          <p:cNvPicPr>
            <a:picLocks noChangeAspect="1" noChangeArrowheads="1"/>
          </p:cNvPicPr>
          <p:nvPr/>
        </p:nvPicPr>
        <p:blipFill>
          <a:blip r:embed="rId2" cstate="print"/>
          <a:srcRect/>
          <a:stretch>
            <a:fillRect/>
          </a:stretch>
        </p:blipFill>
        <p:spPr bwMode="auto">
          <a:xfrm>
            <a:off x="6357950" y="3929066"/>
            <a:ext cx="2214578" cy="2786082"/>
          </a:xfrm>
          <a:prstGeom prst="rect">
            <a:avLst/>
          </a:prstGeom>
          <a:noFill/>
        </p:spPr>
      </p:pic>
      <p:pic>
        <p:nvPicPr>
          <p:cNvPr id="10242" name="Picture 2" descr="http://t3.gstatic.com/images?q=tbn:ANd9GcTvVFervsuOj9EB914Z-rab-ycA4_p5MlrMRybngt-0NhFZQ1zEtPzUyA">
            <a:hlinkClick r:id="rId3"/>
          </p:cNvPr>
          <p:cNvPicPr>
            <a:picLocks noChangeAspect="1" noChangeArrowheads="1"/>
          </p:cNvPicPr>
          <p:nvPr/>
        </p:nvPicPr>
        <p:blipFill>
          <a:blip r:embed="rId4" cstate="print"/>
          <a:srcRect/>
          <a:stretch>
            <a:fillRect/>
          </a:stretch>
        </p:blipFill>
        <p:spPr bwMode="auto">
          <a:xfrm>
            <a:off x="683568" y="4653136"/>
            <a:ext cx="1584176" cy="158417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ORIENTACIONES DIDACTICAS</a:t>
            </a:r>
            <a:endParaRPr lang="es-ES" dirty="0"/>
          </a:p>
        </p:txBody>
      </p:sp>
      <p:sp>
        <p:nvSpPr>
          <p:cNvPr id="4" name="3 Rectángulo"/>
          <p:cNvSpPr/>
          <p:nvPr/>
        </p:nvSpPr>
        <p:spPr>
          <a:xfrm>
            <a:off x="1043608" y="1700809"/>
            <a:ext cx="7848872" cy="4524315"/>
          </a:xfrm>
          <a:prstGeom prst="rect">
            <a:avLst/>
          </a:prstGeom>
        </p:spPr>
        <p:txBody>
          <a:bodyPr wrap="square">
            <a:spAutoFit/>
          </a:bodyPr>
          <a:lstStyle/>
          <a:p>
            <a:r>
              <a:rPr lang="es-MX" dirty="0" smtClean="0"/>
              <a:t>Consideramos que un buen profesor es aquel que toma decisiones acordes a las condiciones del contexto donde enseña (contenidos, alumnos, requisitos institucionales) para lograr en sus estudiantes un aprendizaje significativo, profundo, permanente y, sobretodo, generalizable. Así, recomendamos que en este curso se promueva un aprendizaje activo, que el docente y los estudiantes utilicen una variedad de estrategias de enseñanza y de aprendizaje, donde se evalúe el aprendizaje de los estudiantes continuamente y se adapte la enseñanza a sus necesidades, que se creen actividades ambiciosas, que se establezcan criterios claros, se retroalimenten constantemente y se fomentan oportunidades para revisar los trabajos. Se debe administrar un salón de clase para que funcione de manera eficaz y en donde los alumnos trabajen colaborativamente. Es necesario considerar que todos los estudiantes tienen alguna fortaleza para contribuir  al curso  y en este espíritu  todos aprenden de y con ayuda  de todos.</a:t>
            </a:r>
          </a:p>
          <a:p>
            <a:endParaRPr lang="es-ES" dirty="0"/>
          </a:p>
        </p:txBody>
      </p:sp>
    </p:spTree>
    <p:extLst>
      <p:ext uri="{BB962C8B-B14F-4D97-AF65-F5344CB8AC3E}">
        <p14:creationId xmlns:p14="http://schemas.microsoft.com/office/powerpoint/2010/main" val="2628555057"/>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342</TotalTime>
  <Words>1354</Words>
  <Application>Microsoft Office PowerPoint</Application>
  <PresentationFormat>Presentación en pantalla (4:3)</PresentationFormat>
  <Paragraphs>112</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Técnico</vt:lpstr>
      <vt:lpstr>Presentación de PowerPoint</vt:lpstr>
      <vt:lpstr>Presentación de PowerPoint</vt:lpstr>
      <vt:lpstr>Presentación de PowerPoint</vt:lpstr>
      <vt:lpstr>PROPOSITO</vt:lpstr>
      <vt:lpstr>UNIDADES DE APRENDIZAJE </vt:lpstr>
      <vt:lpstr>   Unidad de aprendizaje I.  La ciencia que se debe enseñar en preescolar   ¿Por qué y para qué enseñar ciencias en preescolar? Estudio de un caso: Ser Vivo. Características de los seres vivos. Diferencias entre los seres vivos y la materia inanimada. Características que comparten los seres vivos y la materia inanimada. Clasificación de los seres vivos. Entre seres vivos te veas: ética y valores hacia los seres vivos</vt:lpstr>
      <vt:lpstr>        Unidad de aprendizaje II. Cómo enseñar ciencia en preescolar    ¿Existen diferentes tipos de ciencia? Naturaleza de la ciencia y ciencia escolar La naturaleza de la explicación: ¿deducir, inducir? Fabricación de artefactos, una manifestación de la tecnología Recursos Naturales: Clasificación y funciones Ciencia y Tecnología: Características y diferencias</vt:lpstr>
      <vt:lpstr>Unidad de aprendizaje III</vt:lpstr>
      <vt:lpstr>ORIENTACIONES DIDACTICAS</vt:lpstr>
      <vt:lpstr>        ASIGNATURAS QUE ANTECENDE Y LAS SUBSECUENTE.   Desarrollo físico y salud.   Acercamiento a las Ciencias Naturales en el Preescolar.</vt:lpstr>
      <vt:lpstr>       RELACIÒN DE LA MATERIA CON LAS ASIGNATURAS DEL MISMO SEMESTRE.  PLANEACIÒN EDUCATIVA.  OBSERVACIÒN Y ANALISIS DE LA PRACTICA ESCOLAR-</vt:lpstr>
      <vt:lpstr>  BIBLIOGRAFIA Y MATERIALES DE APOYO  </vt:lpstr>
      <vt:lpstr>UNIDAD II</vt:lpstr>
      <vt:lpstr>Presentación de PowerPoint</vt:lpstr>
      <vt:lpstr>ACTIVIDADES DE CIERRE Y PRODUCTO FINAL DEL CURSO</vt:lpstr>
      <vt:lpstr>        FECHAS DE EVALUACIÓN, JORNADAS DE OBSERVACION Y PRÁCTICA DOCENTE VISITAS 1ª MARZO 20-21 2ª MAYO 7,8,9 3ª JUNIO 3 al 6  Evaluación 1er Periodo Abril 11-12 2º Periodo  14, 16,17 Mayo 3º Periodo 13,14,17 Junio </vt:lpstr>
      <vt:lpstr>CRITERIOS DE EVALUACIÓN</vt:lpstr>
      <vt:lpstr>REGLAMENTO Y ACUERDOS INTERNOS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evaluacion_matutino</dc:creator>
  <cp:lastModifiedBy>Admin</cp:lastModifiedBy>
  <cp:revision>35</cp:revision>
  <dcterms:created xsi:type="dcterms:W3CDTF">2013-01-31T22:32:11Z</dcterms:created>
  <dcterms:modified xsi:type="dcterms:W3CDTF">2014-02-10T17:15:18Z</dcterms:modified>
</cp:coreProperties>
</file>