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0270F30-0DA5-4A75-BAE8-1B2CAEB3F744}" type="datetimeFigureOut">
              <a:rPr lang="es-MX" smtClean="0"/>
              <a:pPr/>
              <a:t>18/08/2014</a:t>
            </a:fld>
            <a:endParaRPr lang="es-MX"/>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s-MX"/>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34807C63-EB7B-42B2-A240-D068AE8C88AF}" type="slidenum">
              <a:rPr lang="es-MX" smtClean="0"/>
              <a:pPr/>
              <a:t>‹Nº›</a:t>
            </a:fld>
            <a:endParaRPr lang="es-MX"/>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0270F30-0DA5-4A75-BAE8-1B2CAEB3F744}" type="datetimeFigureOut">
              <a:rPr lang="es-MX" smtClean="0"/>
              <a:pPr/>
              <a:t>18/08/2014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4807C63-EB7B-42B2-A240-D068AE8C88AF}"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0270F30-0DA5-4A75-BAE8-1B2CAEB3F744}" type="datetimeFigureOut">
              <a:rPr lang="es-MX" smtClean="0"/>
              <a:pPr/>
              <a:t>18/08/2014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4807C63-EB7B-42B2-A240-D068AE8C88AF}"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0270F30-0DA5-4A75-BAE8-1B2CAEB3F744}" type="datetimeFigureOut">
              <a:rPr lang="es-MX" smtClean="0"/>
              <a:pPr/>
              <a:t>18/08/2014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4807C63-EB7B-42B2-A240-D068AE8C88AF}"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0270F30-0DA5-4A75-BAE8-1B2CAEB3F744}" type="datetimeFigureOut">
              <a:rPr lang="es-MX" smtClean="0"/>
              <a:pPr/>
              <a:t>18/08/2014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4807C63-EB7B-42B2-A240-D068AE8C88AF}"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10270F30-0DA5-4A75-BAE8-1B2CAEB3F744}" type="datetimeFigureOut">
              <a:rPr lang="es-MX" smtClean="0"/>
              <a:pPr/>
              <a:t>18/08/2014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4807C63-EB7B-42B2-A240-D068AE8C88AF}" type="slidenum">
              <a:rPr lang="es-MX" smtClean="0"/>
              <a:pPr/>
              <a:t>‹Nº›</a:t>
            </a:fld>
            <a:endParaRPr lang="es-MX"/>
          </a:p>
        </p:txBody>
      </p:sp>
      <p:sp>
        <p:nvSpPr>
          <p:cNvPr id="9" name="Content Placeholder 8"/>
          <p:cNvSpPr>
            <a:spLocks noGrp="1"/>
          </p:cNvSpPr>
          <p:nvPr>
            <p:ph sz="quarter" idx="13"/>
          </p:nvPr>
        </p:nvSpPr>
        <p:spPr>
          <a:xfrm>
            <a:off x="1042416" y="2313432"/>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10270F30-0DA5-4A75-BAE8-1B2CAEB3F744}" type="datetimeFigureOut">
              <a:rPr lang="es-MX" smtClean="0"/>
              <a:pPr/>
              <a:t>18/08/2014</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4807C63-EB7B-42B2-A240-D068AE8C88AF}"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10270F30-0DA5-4A75-BAE8-1B2CAEB3F744}" type="datetimeFigureOut">
              <a:rPr lang="es-MX" smtClean="0"/>
              <a:pPr/>
              <a:t>18/08/2014</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4807C63-EB7B-42B2-A240-D068AE8C88AF}"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270F30-0DA5-4A75-BAE8-1B2CAEB3F744}" type="datetimeFigureOut">
              <a:rPr lang="es-MX" smtClean="0"/>
              <a:pPr/>
              <a:t>18/08/2014</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34807C63-EB7B-42B2-A240-D068AE8C88AF}"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0270F30-0DA5-4A75-BAE8-1B2CAEB3F744}" type="datetimeFigureOut">
              <a:rPr lang="es-MX" smtClean="0"/>
              <a:pPr/>
              <a:t>18/08/2014</a:t>
            </a:fld>
            <a:endParaRPr lang="es-MX"/>
          </a:p>
        </p:txBody>
      </p:sp>
      <p:sp>
        <p:nvSpPr>
          <p:cNvPr id="7" name="Slide Number Placeholder 6"/>
          <p:cNvSpPr>
            <a:spLocks noGrp="1"/>
          </p:cNvSpPr>
          <p:nvPr>
            <p:ph type="sldNum" sz="quarter" idx="12"/>
          </p:nvPr>
        </p:nvSpPr>
        <p:spPr/>
        <p:txBody>
          <a:bodyPr/>
          <a:lstStyle/>
          <a:p>
            <a:fld id="{34807C63-EB7B-42B2-A240-D068AE8C88AF}" type="slidenum">
              <a:rPr lang="es-MX" smtClean="0"/>
              <a:pPr/>
              <a:t>‹Nº›</a:t>
            </a:fld>
            <a:endParaRPr lang="es-MX"/>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MX"/>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0270F30-0DA5-4A75-BAE8-1B2CAEB3F744}" type="datetimeFigureOut">
              <a:rPr lang="es-MX" smtClean="0"/>
              <a:pPr/>
              <a:t>18/08/2014</a:t>
            </a:fld>
            <a:endParaRPr lang="es-MX"/>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MX"/>
          </a:p>
        </p:txBody>
      </p:sp>
      <p:sp>
        <p:nvSpPr>
          <p:cNvPr id="7" name="Slide Number Placeholder 6"/>
          <p:cNvSpPr>
            <a:spLocks noGrp="1"/>
          </p:cNvSpPr>
          <p:nvPr>
            <p:ph type="sldNum" sz="quarter" idx="12"/>
          </p:nvPr>
        </p:nvSpPr>
        <p:spPr/>
        <p:txBody>
          <a:bodyPr/>
          <a:lstStyle/>
          <a:p>
            <a:fld id="{34807C63-EB7B-42B2-A240-D068AE8C88AF}"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0270F30-0DA5-4A75-BAE8-1B2CAEB3F744}" type="datetimeFigureOut">
              <a:rPr lang="es-MX" smtClean="0"/>
              <a:pPr/>
              <a:t>18/08/2014</a:t>
            </a:fld>
            <a:endParaRPr lang="es-MX"/>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s-MX"/>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34807C63-EB7B-42B2-A240-D068AE8C88AF}"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4733365" y="2348880"/>
            <a:ext cx="3313355" cy="2061756"/>
          </a:xfrm>
        </p:spPr>
        <p:txBody>
          <a:bodyPr>
            <a:normAutofit fontScale="90000"/>
          </a:bodyPr>
          <a:lstStyle/>
          <a:p>
            <a:pPr algn="ctr"/>
            <a:r>
              <a:rPr lang="es-MX" b="1" dirty="0" smtClean="0"/>
              <a:t>Acercamiento de las ciencias naturales en el preescolar</a:t>
            </a:r>
            <a:endParaRPr lang="es-MX" b="1" dirty="0"/>
          </a:p>
        </p:txBody>
      </p:sp>
      <p:sp>
        <p:nvSpPr>
          <p:cNvPr id="5" name="4 Subtítulo"/>
          <p:cNvSpPr>
            <a:spLocks noGrp="1"/>
          </p:cNvSpPr>
          <p:nvPr>
            <p:ph type="subTitle" idx="1"/>
          </p:nvPr>
        </p:nvSpPr>
        <p:spPr/>
        <p:txBody>
          <a:bodyPr>
            <a:normAutofit fontScale="85000" lnSpcReduction="10000"/>
          </a:bodyPr>
          <a:lstStyle/>
          <a:p>
            <a:pPr algn="ctr"/>
            <a:r>
              <a:rPr lang="es-MX" b="1" dirty="0" smtClean="0"/>
              <a:t>Tercer Semestre</a:t>
            </a:r>
          </a:p>
          <a:p>
            <a:pPr algn="ctr"/>
            <a:r>
              <a:rPr lang="es-MX" b="1" dirty="0" smtClean="0"/>
              <a:t>Plan de Estudios 2012</a:t>
            </a:r>
          </a:p>
          <a:p>
            <a:pPr algn="ctr"/>
            <a:r>
              <a:rPr lang="es-MX" b="1" dirty="0" smtClean="0"/>
              <a:t>Profr. </a:t>
            </a:r>
            <a:r>
              <a:rPr lang="es-MX" b="1" dirty="0" smtClean="0"/>
              <a:t>Araceli del Bosque Vélez</a:t>
            </a:r>
            <a:endParaRPr lang="es-MX" b="1" dirty="0" smtClean="0"/>
          </a:p>
          <a:p>
            <a:pPr algn="ctr"/>
            <a:r>
              <a:rPr lang="es-MX" b="1" dirty="0" smtClean="0"/>
              <a:t>2° Grado </a:t>
            </a:r>
            <a:endParaRPr lang="es-MX" b="1" dirty="0"/>
          </a:p>
        </p:txBody>
      </p:sp>
    </p:spTree>
    <p:extLst>
      <p:ext uri="{BB962C8B-B14F-4D97-AF65-F5344CB8AC3E}">
        <p14:creationId xmlns="" xmlns:p14="http://schemas.microsoft.com/office/powerpoint/2010/main" val="34243153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714348" y="1505487"/>
            <a:ext cx="7858180" cy="4209529"/>
          </a:xfrm>
        </p:spPr>
        <p:txBody>
          <a:bodyPr/>
          <a:lstStyle/>
          <a:p>
            <a:r>
              <a:rPr lang="es-MX" dirty="0" smtClean="0"/>
              <a:t>Unidad de aprendizaje II. </a:t>
            </a:r>
          </a:p>
          <a:p>
            <a:pPr marL="68580" indent="0">
              <a:buNone/>
            </a:pPr>
            <a:r>
              <a:rPr lang="es-MX" dirty="0" smtClean="0"/>
              <a:t>    </a:t>
            </a:r>
            <a:r>
              <a:rPr lang="es-MX" b="1" dirty="0" smtClean="0"/>
              <a:t>Explicación de fenómenos de manera científica.</a:t>
            </a:r>
          </a:p>
          <a:p>
            <a:r>
              <a:rPr lang="es-MX" dirty="0" smtClean="0"/>
              <a:t>?Existe solo una manera de hacer ciencia?</a:t>
            </a:r>
          </a:p>
          <a:p>
            <a:r>
              <a:rPr lang="es-MX" dirty="0" smtClean="0"/>
              <a:t>Recursos Naturales.</a:t>
            </a:r>
          </a:p>
          <a:p>
            <a:r>
              <a:rPr lang="es-MX" dirty="0" smtClean="0"/>
              <a:t>La importancia del desarrollo sustentable. </a:t>
            </a:r>
          </a:p>
          <a:p>
            <a:r>
              <a:rPr lang="es-MX" dirty="0" smtClean="0"/>
              <a:t>Sus valores y procedimientos.</a:t>
            </a:r>
          </a:p>
          <a:p>
            <a:r>
              <a:rPr lang="es-MX" dirty="0" smtClean="0"/>
              <a:t>Explicar es lo mismo que observar</a:t>
            </a:r>
            <a:r>
              <a:rPr lang="es-MX" baseline="30000" dirty="0" smtClean="0"/>
              <a:t>?</a:t>
            </a:r>
            <a:endParaRPr lang="es-MX" dirty="0"/>
          </a:p>
        </p:txBody>
      </p:sp>
    </p:spTree>
    <p:extLst>
      <p:ext uri="{BB962C8B-B14F-4D97-AF65-F5344CB8AC3E}">
        <p14:creationId xmlns="" xmlns:p14="http://schemas.microsoft.com/office/powerpoint/2010/main" val="4413735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492" y="1052736"/>
            <a:ext cx="6777317" cy="4779893"/>
          </a:xfrm>
        </p:spPr>
        <p:txBody>
          <a:bodyPr/>
          <a:lstStyle/>
          <a:p>
            <a:pPr algn="just"/>
            <a:r>
              <a:rPr lang="es-MX" dirty="0" smtClean="0"/>
              <a:t>Unidad de aprendizaje III. </a:t>
            </a:r>
          </a:p>
          <a:p>
            <a:pPr marL="68580" indent="0" algn="just">
              <a:buNone/>
            </a:pPr>
            <a:r>
              <a:rPr lang="es-MX" dirty="0" smtClean="0"/>
              <a:t>    </a:t>
            </a:r>
            <a:r>
              <a:rPr lang="es-MX" b="1" dirty="0" smtClean="0"/>
              <a:t>Utilizar evidencia científica.</a:t>
            </a:r>
          </a:p>
          <a:p>
            <a:pPr algn="just"/>
            <a:r>
              <a:rPr lang="es-MX" dirty="0" smtClean="0"/>
              <a:t>¿Cómo la ciencia afecta nuestras vidas?</a:t>
            </a:r>
          </a:p>
          <a:p>
            <a:pPr algn="just"/>
            <a:r>
              <a:rPr lang="es-MX" dirty="0" smtClean="0"/>
              <a:t>De regreso a los individuos: Uso de la ciencia y la tecnología ¿para satisfacer necesidades?</a:t>
            </a:r>
          </a:p>
          <a:p>
            <a:pPr algn="just"/>
            <a:r>
              <a:rPr lang="es-MX" dirty="0" smtClean="0"/>
              <a:t>Habilidades y destrezas en la práctica de la ciencia escolar: Ahora como alumno, en un futuro como docente.</a:t>
            </a:r>
          </a:p>
          <a:p>
            <a:pPr algn="just"/>
            <a:r>
              <a:rPr lang="es-MX" dirty="0" smtClean="0"/>
              <a:t>Las pruebas científicas, ¿dónde se buscan o como se construyen?</a:t>
            </a:r>
          </a:p>
          <a:p>
            <a:pPr algn="just"/>
            <a:endParaRPr lang="es-MX" dirty="0"/>
          </a:p>
        </p:txBody>
      </p:sp>
    </p:spTree>
    <p:extLst>
      <p:ext uri="{BB962C8B-B14F-4D97-AF65-F5344CB8AC3E}">
        <p14:creationId xmlns="" xmlns:p14="http://schemas.microsoft.com/office/powerpoint/2010/main" val="42212310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490" y="1027664"/>
            <a:ext cx="7024744" cy="758262"/>
          </a:xfrm>
        </p:spPr>
        <p:txBody>
          <a:bodyPr/>
          <a:lstStyle/>
          <a:p>
            <a:pPr algn="ctr"/>
            <a:r>
              <a:rPr lang="es-MX" b="1" dirty="0" smtClean="0"/>
              <a:t>Criterios de Evaluación:</a:t>
            </a:r>
            <a:endParaRPr lang="es-MX" b="1" dirty="0"/>
          </a:p>
        </p:txBody>
      </p:sp>
      <p:sp>
        <p:nvSpPr>
          <p:cNvPr id="3" name="2 Marcador de contenido"/>
          <p:cNvSpPr>
            <a:spLocks noGrp="1"/>
          </p:cNvSpPr>
          <p:nvPr>
            <p:ph idx="1"/>
          </p:nvPr>
        </p:nvSpPr>
        <p:spPr>
          <a:xfrm>
            <a:off x="755576" y="1857364"/>
            <a:ext cx="7745514" cy="4288525"/>
          </a:xfrm>
        </p:spPr>
        <p:txBody>
          <a:bodyPr>
            <a:normAutofit fontScale="92500" lnSpcReduction="20000"/>
          </a:bodyPr>
          <a:lstStyle/>
          <a:p>
            <a:r>
              <a:rPr lang="es-MX" dirty="0" smtClean="0"/>
              <a:t>Exámenes……………………………………….</a:t>
            </a:r>
            <a:r>
              <a:rPr lang="es-MX" b="1" dirty="0" smtClean="0"/>
              <a:t>40 %</a:t>
            </a:r>
          </a:p>
          <a:p>
            <a:pPr marL="68580" indent="0">
              <a:buNone/>
            </a:pPr>
            <a:r>
              <a:rPr lang="es-MX" dirty="0" smtClean="0"/>
              <a:t>   (Ex. Parciales…20%,   Ex. Institucionales 20%)</a:t>
            </a:r>
          </a:p>
          <a:p>
            <a:pPr marL="68580" indent="0">
              <a:buNone/>
            </a:pPr>
            <a:r>
              <a:rPr lang="es-MX" dirty="0" smtClean="0"/>
              <a:t>Trabajos Escritos………………………………..…</a:t>
            </a:r>
            <a:r>
              <a:rPr lang="es-MX" b="1" dirty="0" smtClean="0"/>
              <a:t>40%</a:t>
            </a:r>
          </a:p>
          <a:p>
            <a:pPr marL="68580" indent="0">
              <a:buNone/>
            </a:pPr>
            <a:r>
              <a:rPr lang="es-MX" dirty="0"/>
              <a:t> </a:t>
            </a:r>
            <a:r>
              <a:rPr lang="es-MX" dirty="0" smtClean="0"/>
              <a:t> (Portafolio 15%,   reportes de lectura 10%  y</a:t>
            </a:r>
          </a:p>
          <a:p>
            <a:pPr marL="68580" indent="0">
              <a:buNone/>
            </a:pPr>
            <a:r>
              <a:rPr lang="es-MX" dirty="0"/>
              <a:t> </a:t>
            </a:r>
            <a:r>
              <a:rPr lang="es-MX" dirty="0" smtClean="0"/>
              <a:t>    Evidencias 15%)</a:t>
            </a:r>
          </a:p>
          <a:p>
            <a:pPr marL="68580" indent="0">
              <a:buNone/>
            </a:pPr>
            <a:r>
              <a:rPr lang="es-MX" dirty="0" smtClean="0"/>
              <a:t>Participación……………………………………   </a:t>
            </a:r>
            <a:r>
              <a:rPr lang="es-MX" b="1" dirty="0" smtClean="0"/>
              <a:t>10%</a:t>
            </a:r>
          </a:p>
          <a:p>
            <a:pPr marL="68580" indent="0">
              <a:buNone/>
            </a:pPr>
            <a:r>
              <a:rPr lang="es-MX" dirty="0" smtClean="0"/>
              <a:t>Observación y Práctica Docente ……………</a:t>
            </a:r>
            <a:r>
              <a:rPr lang="es-MX" b="1" dirty="0" smtClean="0"/>
              <a:t>10%</a:t>
            </a:r>
          </a:p>
          <a:p>
            <a:pPr marL="68580" indent="0">
              <a:buNone/>
            </a:pPr>
            <a:endParaRPr lang="es-MX" b="1" dirty="0" smtClean="0"/>
          </a:p>
          <a:p>
            <a:pPr marL="68580" indent="0">
              <a:buNone/>
            </a:pPr>
            <a:r>
              <a:rPr lang="es-MX" dirty="0" smtClean="0"/>
              <a:t>Nota:- La evaluación final de cada bimestre quedará sujeta a la buena actitud, disposición y respeto en el aula hacia el docente y compañeros; de ser lo contrario automáticamente será una evaluación reprobatoria.</a:t>
            </a:r>
            <a:endParaRPr lang="es-MX" dirty="0"/>
          </a:p>
        </p:txBody>
      </p:sp>
    </p:spTree>
    <p:extLst>
      <p:ext uri="{BB962C8B-B14F-4D97-AF65-F5344CB8AC3E}">
        <p14:creationId xmlns="" xmlns:p14="http://schemas.microsoft.com/office/powerpoint/2010/main" val="13521114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329242" y="1027664"/>
            <a:ext cx="6386030" cy="1143000"/>
          </a:xfrm>
        </p:spPr>
        <p:txBody>
          <a:bodyPr>
            <a:normAutofit fontScale="90000"/>
          </a:bodyPr>
          <a:lstStyle/>
          <a:p>
            <a:r>
              <a:rPr lang="es-MX" b="1" dirty="0" smtClean="0"/>
              <a:t>Propósitos y Descripción General del curso:</a:t>
            </a:r>
            <a:endParaRPr lang="es-MX" b="1" dirty="0"/>
          </a:p>
        </p:txBody>
      </p:sp>
      <p:sp>
        <p:nvSpPr>
          <p:cNvPr id="3" name="2 Marcador de contenido"/>
          <p:cNvSpPr>
            <a:spLocks noGrp="1"/>
          </p:cNvSpPr>
          <p:nvPr>
            <p:ph idx="1"/>
          </p:nvPr>
        </p:nvSpPr>
        <p:spPr/>
        <p:txBody>
          <a:bodyPr/>
          <a:lstStyle/>
          <a:p>
            <a:pPr algn="just"/>
            <a:r>
              <a:rPr lang="es-MX" dirty="0" smtClean="0"/>
              <a:t>Contribuir al desarrollo integral del futuro docente de preescolar mediante la construcción de la idea de que la ciencia es parte de la cultura que un ciudadano de la sociedad del conocimiento debe poseer para desarrollarse de manera integral en un mundo cada vez más complejo y envuelto en los desarrollos de la ciencia y la tecnología.</a:t>
            </a:r>
            <a:endParaRPr lang="es-MX" dirty="0"/>
          </a:p>
        </p:txBody>
      </p:sp>
    </p:spTree>
    <p:extLst>
      <p:ext uri="{BB962C8B-B14F-4D97-AF65-F5344CB8AC3E}">
        <p14:creationId xmlns="" xmlns:p14="http://schemas.microsoft.com/office/powerpoint/2010/main" val="41481608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492" y="1052736"/>
            <a:ext cx="6777317" cy="4779893"/>
          </a:xfrm>
        </p:spPr>
        <p:txBody>
          <a:bodyPr>
            <a:normAutofit lnSpcReduction="10000"/>
          </a:bodyPr>
          <a:lstStyle/>
          <a:p>
            <a:pPr algn="just"/>
            <a:r>
              <a:rPr lang="es-MX" dirty="0" smtClean="0"/>
              <a:t>Adquirirán conocimientos fundamentales y desarrollarán competencias que les permitan actuar cada vez con mayor autonomía y continuar su propio aprendizaje acerca del mundo que les rodea bajo “la óptica científica”. </a:t>
            </a:r>
          </a:p>
          <a:p>
            <a:pPr algn="just"/>
            <a:r>
              <a:rPr lang="es-MX" dirty="0" smtClean="0"/>
              <a:t>Se pretende establecer un ambiente de seguridad, afecto y reconocimiento que les permita desarrollar todas sus potencialidades cognitivas, afectivas y físicas fomentando la idea de que todos están en posibilidad de conocer, hacer y saber ciencia desde sus contextos particulares.</a:t>
            </a:r>
            <a:endParaRPr lang="es-MX" dirty="0"/>
          </a:p>
        </p:txBody>
      </p:sp>
    </p:spTree>
    <p:extLst>
      <p:ext uri="{BB962C8B-B14F-4D97-AF65-F5344CB8AC3E}">
        <p14:creationId xmlns="" xmlns:p14="http://schemas.microsoft.com/office/powerpoint/2010/main" val="36918748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492" y="980728"/>
            <a:ext cx="6777317" cy="4851901"/>
          </a:xfrm>
        </p:spPr>
        <p:txBody>
          <a:bodyPr/>
          <a:lstStyle/>
          <a:p>
            <a:pPr algn="just"/>
            <a:r>
              <a:rPr lang="es-MX" dirty="0" smtClean="0"/>
              <a:t>La relevancia del curso radica en que con las actividades de aprendizaje propuestas se pretende fomentar y desarrollar habilidades clave como el razonamiento inductivo y deductivo, pensamiento basado en sistemas, toma de decisiones críticas, transformación de datos a tablas y gráficas, construcción de explicaciones y argumentos basados en datos, pensamiento en término de modelos y uso contextualizado de las matemáticas.</a:t>
            </a:r>
            <a:endParaRPr lang="es-MX" dirty="0"/>
          </a:p>
        </p:txBody>
      </p:sp>
    </p:spTree>
    <p:extLst>
      <p:ext uri="{BB962C8B-B14F-4D97-AF65-F5344CB8AC3E}">
        <p14:creationId xmlns="" xmlns:p14="http://schemas.microsoft.com/office/powerpoint/2010/main" val="4850771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71600" y="692696"/>
            <a:ext cx="7024744" cy="1143000"/>
          </a:xfrm>
        </p:spPr>
        <p:txBody>
          <a:bodyPr>
            <a:normAutofit/>
          </a:bodyPr>
          <a:lstStyle/>
          <a:p>
            <a:r>
              <a:rPr lang="es-MX" sz="3200" b="1" dirty="0" smtClean="0"/>
              <a:t>Competencias del Perfil de Egreso a las que contribuye el curso:</a:t>
            </a:r>
            <a:endParaRPr lang="es-MX" sz="3200" b="1" dirty="0"/>
          </a:p>
        </p:txBody>
      </p:sp>
      <p:sp>
        <p:nvSpPr>
          <p:cNvPr id="3" name="2 Marcador de contenido"/>
          <p:cNvSpPr>
            <a:spLocks noGrp="1"/>
          </p:cNvSpPr>
          <p:nvPr>
            <p:ph idx="1"/>
          </p:nvPr>
        </p:nvSpPr>
        <p:spPr/>
        <p:txBody>
          <a:bodyPr>
            <a:normAutofit lnSpcReduction="10000"/>
          </a:bodyPr>
          <a:lstStyle/>
          <a:p>
            <a:pPr algn="just"/>
            <a:r>
              <a:rPr lang="es-MX" dirty="0" smtClean="0"/>
              <a:t>Diseña planeaciones didácticas, aplicando sus conocimientos pedagógicos y disciplinarios para responder a las necesidades del contexto en el marco del plan y programa de estudio de la ed. Básica.</a:t>
            </a:r>
          </a:p>
          <a:p>
            <a:pPr algn="just"/>
            <a:r>
              <a:rPr lang="es-MX" dirty="0" smtClean="0"/>
              <a:t>Genera ambientes formativos para propiciar la autonomía y promover el desarrollo de las competencias en los alumnos de ed. Básica.</a:t>
            </a:r>
          </a:p>
          <a:p>
            <a:endParaRPr lang="es-MX" dirty="0"/>
          </a:p>
        </p:txBody>
      </p:sp>
    </p:spTree>
    <p:extLst>
      <p:ext uri="{BB962C8B-B14F-4D97-AF65-F5344CB8AC3E}">
        <p14:creationId xmlns="" xmlns:p14="http://schemas.microsoft.com/office/powerpoint/2010/main" val="34056302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492" y="908720"/>
            <a:ext cx="6777317" cy="4923909"/>
          </a:xfrm>
        </p:spPr>
        <p:txBody>
          <a:bodyPr>
            <a:normAutofit lnSpcReduction="10000"/>
          </a:bodyPr>
          <a:lstStyle/>
          <a:p>
            <a:pPr algn="just"/>
            <a:r>
              <a:rPr lang="es-MX" dirty="0" smtClean="0"/>
              <a:t>Emplea la evaluación para intervenir en los diferentes ámbitos y momento de la tarea educativa.</a:t>
            </a:r>
          </a:p>
          <a:p>
            <a:pPr algn="just"/>
            <a:r>
              <a:rPr lang="es-MX" dirty="0" smtClean="0"/>
              <a:t>Propicia y regula espacios de aprendizaje incluyentes para todos los alumnos, con el fin de promover la convivencia, el respeto y la aceptación.</a:t>
            </a:r>
          </a:p>
          <a:p>
            <a:pPr algn="just"/>
            <a:r>
              <a:rPr lang="es-MX" dirty="0" smtClean="0"/>
              <a:t>Utiliza recursos de la investigación educativa para enriquecer la práctica docente, expresando su interés por la ciencia y la propia investigación.</a:t>
            </a:r>
          </a:p>
          <a:p>
            <a:r>
              <a:rPr lang="es-MX" dirty="0" smtClean="0"/>
              <a:t>Usa las Tic como herramienta de enseñanza y aprendizaje.</a:t>
            </a:r>
            <a:endParaRPr lang="es-MX" dirty="0"/>
          </a:p>
        </p:txBody>
      </p:sp>
    </p:spTree>
    <p:extLst>
      <p:ext uri="{BB962C8B-B14F-4D97-AF65-F5344CB8AC3E}">
        <p14:creationId xmlns="" xmlns:p14="http://schemas.microsoft.com/office/powerpoint/2010/main" val="18758105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smtClean="0"/>
              <a:t>Competencias del curso:</a:t>
            </a:r>
            <a:endParaRPr lang="es-MX" b="1" dirty="0"/>
          </a:p>
        </p:txBody>
      </p:sp>
      <p:sp>
        <p:nvSpPr>
          <p:cNvPr id="3" name="2 Marcador de contenido"/>
          <p:cNvSpPr>
            <a:spLocks noGrp="1"/>
          </p:cNvSpPr>
          <p:nvPr>
            <p:ph idx="1"/>
          </p:nvPr>
        </p:nvSpPr>
        <p:spPr/>
        <p:txBody>
          <a:bodyPr/>
          <a:lstStyle/>
          <a:p>
            <a:pPr algn="just"/>
            <a:r>
              <a:rPr lang="es-MX" dirty="0" smtClean="0"/>
              <a:t>Fundamenta la importancia de la educación científica en su desarrollo integral para favorecerlos en sus futuros alumnos.</a:t>
            </a:r>
          </a:p>
          <a:p>
            <a:pPr algn="just"/>
            <a:r>
              <a:rPr lang="es-MX" dirty="0" smtClean="0"/>
              <a:t>Diseña actividades que favorecen el desarrollo del pensamiento científico y que presentan relevancia didáctica para la enseñanza de las ciencias en el nivel preescolar.</a:t>
            </a:r>
            <a:endParaRPr lang="es-MX" dirty="0"/>
          </a:p>
        </p:txBody>
      </p:sp>
    </p:spTree>
    <p:extLst>
      <p:ext uri="{BB962C8B-B14F-4D97-AF65-F5344CB8AC3E}">
        <p14:creationId xmlns="" xmlns:p14="http://schemas.microsoft.com/office/powerpoint/2010/main" val="26038518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492" y="980728"/>
            <a:ext cx="6777317" cy="4851901"/>
          </a:xfrm>
        </p:spPr>
        <p:txBody>
          <a:bodyPr/>
          <a:lstStyle/>
          <a:p>
            <a:pPr algn="just"/>
            <a:r>
              <a:rPr lang="es-MX" dirty="0" smtClean="0"/>
              <a:t>Evalúa actividades que favorecen el desarrollo del lenguaje científico y que ayuden a guiar los primeros contactos con el mundo natural.</a:t>
            </a:r>
          </a:p>
          <a:p>
            <a:pPr algn="just"/>
            <a:r>
              <a:rPr lang="es-MX" dirty="0" smtClean="0"/>
              <a:t>Resuelve problemas que impliquen el uso de destrezas manipulativas a través del empleo materiales de uso cotidiano para la enseñanza de la ciencia escolar.</a:t>
            </a:r>
          </a:p>
          <a:p>
            <a:pPr algn="just"/>
            <a:r>
              <a:rPr lang="es-MX" dirty="0" smtClean="0"/>
              <a:t>Aplica diferentes habilidades cognitivas para abordar un problema relevante para la ciencia escolar.</a:t>
            </a:r>
            <a:endParaRPr lang="es-MX" dirty="0"/>
          </a:p>
        </p:txBody>
      </p:sp>
    </p:spTree>
    <p:extLst>
      <p:ext uri="{BB962C8B-B14F-4D97-AF65-F5344CB8AC3E}">
        <p14:creationId xmlns="" xmlns:p14="http://schemas.microsoft.com/office/powerpoint/2010/main" val="29227175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00680" y="1027664"/>
            <a:ext cx="6386030" cy="1143000"/>
          </a:xfrm>
        </p:spPr>
        <p:txBody>
          <a:bodyPr>
            <a:normAutofit/>
          </a:bodyPr>
          <a:lstStyle/>
          <a:p>
            <a:r>
              <a:rPr lang="es-MX" b="1" dirty="0" smtClean="0"/>
              <a:t>Estructura del curso:</a:t>
            </a:r>
            <a:endParaRPr lang="es-MX" b="1" dirty="0"/>
          </a:p>
        </p:txBody>
      </p:sp>
      <p:sp>
        <p:nvSpPr>
          <p:cNvPr id="3" name="2 Marcador de contenido"/>
          <p:cNvSpPr>
            <a:spLocks noGrp="1"/>
          </p:cNvSpPr>
          <p:nvPr>
            <p:ph idx="1"/>
          </p:nvPr>
        </p:nvSpPr>
        <p:spPr/>
        <p:txBody>
          <a:bodyPr/>
          <a:lstStyle/>
          <a:p>
            <a:r>
              <a:rPr lang="es-MX" dirty="0" smtClean="0"/>
              <a:t>Unidad de aprendizaje I </a:t>
            </a:r>
          </a:p>
          <a:p>
            <a:pPr marL="68580" indent="0">
              <a:buNone/>
            </a:pPr>
            <a:r>
              <a:rPr lang="es-MX" b="1" dirty="0"/>
              <a:t> </a:t>
            </a:r>
            <a:r>
              <a:rPr lang="es-MX" b="1" dirty="0" smtClean="0"/>
              <a:t>   Naturaleza de la ciencia</a:t>
            </a:r>
            <a:r>
              <a:rPr lang="es-MX" dirty="0" smtClean="0"/>
              <a:t>.</a:t>
            </a:r>
          </a:p>
          <a:p>
            <a:r>
              <a:rPr lang="es-MX" dirty="0" smtClean="0"/>
              <a:t>¿Qué es la ciencia?</a:t>
            </a:r>
          </a:p>
          <a:p>
            <a:r>
              <a:rPr lang="es-MX" dirty="0" smtClean="0"/>
              <a:t>Los seres vivos y el camino hacia la biodiversidad.}La biodiversidad como muestra de la evolución</a:t>
            </a:r>
          </a:p>
          <a:p>
            <a:r>
              <a:rPr lang="es-MX" dirty="0" smtClean="0"/>
              <a:t>Ideas previas sobre ¿qué es la ciencia?, ¿cómo identificar cuestiones científicas?</a:t>
            </a:r>
            <a:endParaRPr lang="es-MX" dirty="0"/>
          </a:p>
        </p:txBody>
      </p:sp>
    </p:spTree>
    <p:extLst>
      <p:ext uri="{BB962C8B-B14F-4D97-AF65-F5344CB8AC3E}">
        <p14:creationId xmlns="" xmlns:p14="http://schemas.microsoft.com/office/powerpoint/2010/main" val="348929879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93</TotalTime>
  <Words>731</Words>
  <Application>Microsoft Office PowerPoint</Application>
  <PresentationFormat>Presentación en pantalla (4:3)</PresentationFormat>
  <Paragraphs>52</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Austin</vt:lpstr>
      <vt:lpstr>Acercamiento de las ciencias naturales en el preescolar</vt:lpstr>
      <vt:lpstr>Propósitos y Descripción General del curso:</vt:lpstr>
      <vt:lpstr>Diapositiva 3</vt:lpstr>
      <vt:lpstr>Diapositiva 4</vt:lpstr>
      <vt:lpstr>Competencias del Perfil de Egreso a las que contribuye el curso:</vt:lpstr>
      <vt:lpstr>Diapositiva 6</vt:lpstr>
      <vt:lpstr>Competencias del curso:</vt:lpstr>
      <vt:lpstr>Diapositiva 8</vt:lpstr>
      <vt:lpstr>Estructura del curso:</vt:lpstr>
      <vt:lpstr>Diapositiva 10</vt:lpstr>
      <vt:lpstr>Diapositiva 11</vt:lpstr>
      <vt:lpstr>Criterios de Evaluación: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Acercamiento de las ciencias naturales en el preescolar</dc:title>
  <dc:creator>Seven</dc:creator>
  <cp:lastModifiedBy>Usuario</cp:lastModifiedBy>
  <cp:revision>15</cp:revision>
  <dcterms:created xsi:type="dcterms:W3CDTF">2013-08-14T23:24:30Z</dcterms:created>
  <dcterms:modified xsi:type="dcterms:W3CDTF">2014-08-18T14:02:11Z</dcterms:modified>
</cp:coreProperties>
</file>