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1F4C8D5-C3F0-4D25-809F-964CC7BCFD4B}" type="datetimeFigureOut">
              <a:rPr lang="es-MX" smtClean="0"/>
              <a:t>03/09/2014</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789A252-4810-448F-B864-8A4111E3FF2E}"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1F4C8D5-C3F0-4D25-809F-964CC7BCFD4B}" type="datetimeFigureOut">
              <a:rPr lang="es-MX" smtClean="0"/>
              <a:t>03/09/2014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1F4C8D5-C3F0-4D25-809F-964CC7BCFD4B}" type="datetimeFigureOut">
              <a:rPr lang="es-MX" smtClean="0"/>
              <a:t>03/09/2014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F4C8D5-C3F0-4D25-809F-964CC7BCFD4B}" type="datetimeFigureOut">
              <a:rPr lang="es-MX" smtClean="0"/>
              <a:t>03/09/2014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F4C8D5-C3F0-4D25-809F-964CC7BCFD4B}" type="datetimeFigureOut">
              <a:rPr lang="es-MX" smtClean="0"/>
              <a:t>03/09/2014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71F4C8D5-C3F0-4D25-809F-964CC7BCFD4B}" type="datetimeFigureOut">
              <a:rPr lang="es-MX" smtClean="0"/>
              <a:t>03/09/2014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1F4C8D5-C3F0-4D25-809F-964CC7BCFD4B}" type="datetimeFigureOut">
              <a:rPr lang="es-MX" smtClean="0"/>
              <a:t>03/09/2014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1F4C8D5-C3F0-4D25-809F-964CC7BCFD4B}" type="datetimeFigureOut">
              <a:rPr lang="es-MX" smtClean="0"/>
              <a:t>03/09/2014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4C8D5-C3F0-4D25-809F-964CC7BCFD4B}" type="datetimeFigureOut">
              <a:rPr lang="es-MX" smtClean="0"/>
              <a:t>03/09/2014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1F4C8D5-C3F0-4D25-809F-964CC7BCFD4B}" type="datetimeFigureOut">
              <a:rPr lang="es-MX" smtClean="0"/>
              <a:t>03/09/2014</a:t>
            </a:fld>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F4C8D5-C3F0-4D25-809F-964CC7BCFD4B}" type="datetimeFigureOut">
              <a:rPr lang="es-MX" smtClean="0"/>
              <a:t>03/09/2014</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0789A252-4810-448F-B864-8A4111E3FF2E}"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1F4C8D5-C3F0-4D25-809F-964CC7BCFD4B}" type="datetimeFigureOut">
              <a:rPr lang="es-MX" smtClean="0"/>
              <a:t>03/09/2014</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789A252-4810-448F-B864-8A4111E3FF2E}"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1700808"/>
            <a:ext cx="4499992" cy="3785652"/>
          </a:xfrm>
          <a:prstGeom prst="rect">
            <a:avLst/>
          </a:prstGeom>
          <a:noFill/>
        </p:spPr>
        <p:txBody>
          <a:bodyPr wrap="square" rtlCol="0">
            <a:spAutoFit/>
          </a:bodyPr>
          <a:lstStyle/>
          <a:p>
            <a:pPr algn="ctr"/>
            <a:r>
              <a:rPr lang="es-MX" sz="6000" dirty="0" smtClean="0"/>
              <a:t>ENCUADRE </a:t>
            </a:r>
          </a:p>
          <a:p>
            <a:pPr algn="ctr"/>
            <a:r>
              <a:rPr lang="es-MX" sz="6000" dirty="0" smtClean="0"/>
              <a:t>DEL CURSO: INGLES A1</a:t>
            </a:r>
            <a:endParaRPr lang="es-MX" sz="6000" dirty="0"/>
          </a:p>
        </p:txBody>
      </p:sp>
      <p:sp>
        <p:nvSpPr>
          <p:cNvPr id="5" name="4 CuadroTexto"/>
          <p:cNvSpPr txBox="1"/>
          <p:nvPr/>
        </p:nvSpPr>
        <p:spPr>
          <a:xfrm>
            <a:off x="4499992" y="2833590"/>
            <a:ext cx="3853940" cy="1107996"/>
          </a:xfrm>
          <a:prstGeom prst="rect">
            <a:avLst/>
          </a:prstGeom>
          <a:noFill/>
        </p:spPr>
        <p:txBody>
          <a:bodyPr wrap="none" rtlCol="0">
            <a:spAutoFit/>
          </a:bodyPr>
          <a:lstStyle/>
          <a:p>
            <a:r>
              <a:rPr lang="es-MX" sz="2200" dirty="0" err="1" smtClean="0"/>
              <a:t>Teachers</a:t>
            </a:r>
            <a:r>
              <a:rPr lang="es-MX" sz="2200" dirty="0" smtClean="0"/>
              <a:t>:</a:t>
            </a:r>
          </a:p>
          <a:p>
            <a:r>
              <a:rPr lang="es-MX" sz="2200" dirty="0" err="1" smtClean="0"/>
              <a:t>Maria</a:t>
            </a:r>
            <a:r>
              <a:rPr lang="es-MX" sz="2200" dirty="0" smtClean="0"/>
              <a:t> Elena Meza Aguado</a:t>
            </a:r>
          </a:p>
          <a:p>
            <a:r>
              <a:rPr lang="es-MX" sz="2200" dirty="0" smtClean="0"/>
              <a:t>Marlene </a:t>
            </a:r>
            <a:r>
              <a:rPr lang="es-MX" sz="2200" dirty="0" err="1" smtClean="0"/>
              <a:t>Muzquiz</a:t>
            </a:r>
            <a:r>
              <a:rPr lang="es-MX" sz="2200" dirty="0" smtClean="0"/>
              <a:t> Flores</a:t>
            </a:r>
            <a:endParaRPr lang="es-MX" sz="2200" dirty="0"/>
          </a:p>
        </p:txBody>
      </p:sp>
    </p:spTree>
    <p:extLst>
      <p:ext uri="{BB962C8B-B14F-4D97-AF65-F5344CB8AC3E}">
        <p14:creationId xmlns:p14="http://schemas.microsoft.com/office/powerpoint/2010/main" val="2573963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772850" y="2492896"/>
            <a:ext cx="3360215" cy="369332"/>
          </a:xfrm>
          <a:prstGeom prst="rect">
            <a:avLst/>
          </a:prstGeom>
        </p:spPr>
        <p:txBody>
          <a:bodyPr wrap="none">
            <a:spAutoFit/>
          </a:bodyPr>
          <a:lstStyle/>
          <a:p>
            <a:r>
              <a:rPr lang="es-MX" b="1" dirty="0"/>
              <a:t>PERFIL DE EGRESO PLAN 2012</a:t>
            </a:r>
            <a:endParaRPr lang="es-MX" dirty="0"/>
          </a:p>
        </p:txBody>
      </p:sp>
      <p:sp>
        <p:nvSpPr>
          <p:cNvPr id="5" name="4 Rectángulo"/>
          <p:cNvSpPr/>
          <p:nvPr/>
        </p:nvSpPr>
        <p:spPr>
          <a:xfrm>
            <a:off x="661508" y="1124744"/>
            <a:ext cx="7582900" cy="646331"/>
          </a:xfrm>
          <a:prstGeom prst="rect">
            <a:avLst/>
          </a:prstGeom>
        </p:spPr>
        <p:txBody>
          <a:bodyPr wrap="square">
            <a:spAutoFit/>
          </a:bodyPr>
          <a:lstStyle/>
          <a:p>
            <a:r>
              <a:rPr lang="es-MX" b="1" dirty="0"/>
              <a:t>ÁMBITO DE LA FORMACIÓN DOCENTE: </a:t>
            </a:r>
            <a:r>
              <a:rPr lang="es-ES" dirty="0"/>
              <a:t>Lengua adicional y Tecnologías de la información y la comunicación.</a:t>
            </a:r>
            <a:endParaRPr lang="es-MX" dirty="0"/>
          </a:p>
        </p:txBody>
      </p:sp>
      <p:sp>
        <p:nvSpPr>
          <p:cNvPr id="6" name="5 Rectángulo"/>
          <p:cNvSpPr/>
          <p:nvPr/>
        </p:nvSpPr>
        <p:spPr>
          <a:xfrm>
            <a:off x="635643" y="3140968"/>
            <a:ext cx="7870932" cy="2585323"/>
          </a:xfrm>
          <a:prstGeom prst="rect">
            <a:avLst/>
          </a:prstGeom>
        </p:spPr>
        <p:txBody>
          <a:bodyPr wrap="square">
            <a:spAutoFit/>
          </a:bodyPr>
          <a:lstStyle/>
          <a:p>
            <a:r>
              <a:rPr lang="es-MX" b="1" dirty="0"/>
              <a:t>COMPETENCIAS PROFESIONALES</a:t>
            </a:r>
            <a:r>
              <a:rPr lang="es-MX" b="1" dirty="0" smtClean="0"/>
              <a:t>:</a:t>
            </a:r>
          </a:p>
          <a:p>
            <a:endParaRPr lang="es-MX" dirty="0"/>
          </a:p>
          <a:p>
            <a:pPr marL="285750" lvl="0" indent="-285750">
              <a:buFont typeface="Wingdings" pitchFamily="2" charset="2"/>
              <a:buChar char="q"/>
            </a:pPr>
            <a:r>
              <a:rPr lang="es-ES" dirty="0" smtClean="0"/>
              <a:t>Aplica </a:t>
            </a:r>
            <a:r>
              <a:rPr lang="es-ES" dirty="0"/>
              <a:t>sus habilidades comunicativas en diversos contextos.</a:t>
            </a:r>
            <a:endParaRPr lang="es-MX" dirty="0"/>
          </a:p>
          <a:p>
            <a:pPr marL="285750" indent="-285750">
              <a:buFont typeface="Wingdings" pitchFamily="2" charset="2"/>
              <a:buChar char="q"/>
            </a:pPr>
            <a:r>
              <a:rPr lang="es-ES" dirty="0"/>
              <a:t> </a:t>
            </a:r>
            <a:r>
              <a:rPr lang="es-ES" dirty="0" smtClean="0"/>
              <a:t> </a:t>
            </a:r>
            <a:r>
              <a:rPr lang="es-ES" dirty="0"/>
              <a:t>Desarrolla sus habilidades comunicativas para adquirir nuevos lenguajes.</a:t>
            </a:r>
            <a:endParaRPr lang="es-MX" dirty="0"/>
          </a:p>
          <a:p>
            <a:pPr marL="285750" indent="-285750">
              <a:buFont typeface="Wingdings" pitchFamily="2" charset="2"/>
              <a:buChar char="q"/>
            </a:pPr>
            <a:r>
              <a:rPr lang="es-ES" dirty="0"/>
              <a:t> </a:t>
            </a:r>
            <a:r>
              <a:rPr lang="es-ES" dirty="0" smtClean="0"/>
              <a:t> </a:t>
            </a:r>
            <a:r>
              <a:rPr lang="es-ES" dirty="0"/>
              <a:t>Utiliza una segunda lengua para comunicarse.</a:t>
            </a:r>
            <a:endParaRPr lang="es-MX" dirty="0"/>
          </a:p>
          <a:p>
            <a:pPr lvl="0"/>
            <a:r>
              <a:rPr lang="es-ES" dirty="0"/>
              <a:t>Emplea las tecnologías de la información y la comunicación.</a:t>
            </a:r>
            <a:endParaRPr lang="es-MX" dirty="0"/>
          </a:p>
          <a:p>
            <a:pPr marL="285750" indent="-285750">
              <a:buFont typeface="Wingdings" pitchFamily="2" charset="2"/>
              <a:buChar char="q"/>
            </a:pPr>
            <a:r>
              <a:rPr lang="es-ES" dirty="0"/>
              <a:t> </a:t>
            </a:r>
            <a:r>
              <a:rPr lang="es-ES" dirty="0" smtClean="0"/>
              <a:t> </a:t>
            </a:r>
            <a:r>
              <a:rPr lang="es-ES" dirty="0"/>
              <a:t>Participa en comunidades de trabajo y redes de colaboración a través del uso de la tecnología.</a:t>
            </a:r>
            <a:endParaRPr lang="es-MX" dirty="0"/>
          </a:p>
        </p:txBody>
      </p:sp>
    </p:spTree>
    <p:extLst>
      <p:ext uri="{BB962C8B-B14F-4D97-AF65-F5344CB8AC3E}">
        <p14:creationId xmlns:p14="http://schemas.microsoft.com/office/powerpoint/2010/main" val="1452006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19871" y="404664"/>
            <a:ext cx="8064896" cy="6186309"/>
          </a:xfrm>
          <a:prstGeom prst="rect">
            <a:avLst/>
          </a:prstGeom>
        </p:spPr>
        <p:txBody>
          <a:bodyPr wrap="square">
            <a:spAutoFit/>
          </a:bodyPr>
          <a:lstStyle/>
          <a:p>
            <a:r>
              <a:rPr lang="es-MX" b="1" dirty="0"/>
              <a:t>UNIDAD DE COMPETENCIA</a:t>
            </a:r>
            <a:r>
              <a:rPr lang="es-MX" b="1" dirty="0" smtClean="0"/>
              <a:t>:</a:t>
            </a:r>
          </a:p>
          <a:p>
            <a:endParaRPr lang="es-MX" dirty="0"/>
          </a:p>
          <a:p>
            <a:pPr marL="285750" lvl="0" indent="-285750">
              <a:buFont typeface="Wingdings" pitchFamily="2" charset="2"/>
              <a:buChar char="ü"/>
            </a:pPr>
            <a:r>
              <a:rPr lang="es-ES" dirty="0" smtClean="0"/>
              <a:t>Reconoce </a:t>
            </a:r>
            <a:r>
              <a:rPr lang="es-ES" dirty="0"/>
              <a:t>y comprende un limitado rango de estructuras gramaticales, funciones de la lengua y vocablos tanto en forma oral como escrita.</a:t>
            </a:r>
            <a:endParaRPr lang="es-MX" dirty="0"/>
          </a:p>
          <a:p>
            <a:pPr marL="285750" lvl="0" indent="-285750">
              <a:buFont typeface="Wingdings" pitchFamily="2" charset="2"/>
              <a:buChar char="ü"/>
            </a:pPr>
            <a:r>
              <a:rPr lang="es-ES" dirty="0"/>
              <a:t>Comprende expresiones cotidianas, de uso frecuente en contextos tales como: familia, restaurantes, tiendas, la ciudad, entorno escolar o laboral.</a:t>
            </a:r>
            <a:endParaRPr lang="es-MX" dirty="0"/>
          </a:p>
          <a:p>
            <a:pPr marL="285750" lvl="0" indent="-285750">
              <a:buFont typeface="Wingdings" pitchFamily="2" charset="2"/>
              <a:buChar char="ü"/>
            </a:pPr>
            <a:r>
              <a:rPr lang="es-ES" dirty="0"/>
              <a:t>Entiende oraciones simples, preguntas e instrucciones básicas en forma oral y escrita.</a:t>
            </a:r>
            <a:endParaRPr lang="es-MX" dirty="0"/>
          </a:p>
          <a:p>
            <a:pPr marL="285750" lvl="0" indent="-285750">
              <a:buFont typeface="Wingdings" pitchFamily="2" charset="2"/>
              <a:buChar char="ü"/>
            </a:pPr>
            <a:r>
              <a:rPr lang="es-ES" dirty="0"/>
              <a:t>Comprende y extrae información general y específica de conversaciones y textos escritos simples relacionados con temas familiares o de su entorno de trabajo.</a:t>
            </a:r>
            <a:endParaRPr lang="es-MX" dirty="0"/>
          </a:p>
          <a:p>
            <a:pPr marL="285750" lvl="0" indent="-285750">
              <a:buFont typeface="Wingdings" pitchFamily="2" charset="2"/>
              <a:buChar char="ü"/>
            </a:pPr>
            <a:r>
              <a:rPr lang="es-ES" dirty="0"/>
              <a:t>Comprende algunas expresiones de interacción social sencillas.</a:t>
            </a:r>
            <a:endParaRPr lang="es-MX" dirty="0"/>
          </a:p>
          <a:p>
            <a:pPr marL="285750" lvl="0" indent="-285750">
              <a:buFont typeface="Wingdings" pitchFamily="2" charset="2"/>
              <a:buChar char="ü"/>
            </a:pPr>
            <a:r>
              <a:rPr lang="es-ES" dirty="0"/>
              <a:t>Entiende un mensaje en forma oral pero requiere que el interlocutor hable pausadamente, utilizando lenguaje sencillo, parafraseando y repitiendo algunas palabras para asegurar la transmisión de dicho mensaje.</a:t>
            </a:r>
            <a:endParaRPr lang="es-MX" dirty="0"/>
          </a:p>
          <a:p>
            <a:pPr marL="285750" lvl="0" indent="-285750">
              <a:buFont typeface="Wingdings" pitchFamily="2" charset="2"/>
              <a:buChar char="ü"/>
            </a:pPr>
            <a:r>
              <a:rPr lang="es-ES" dirty="0"/>
              <a:t>Comprende un mensaje en forma escrita pero requiere que el lenguaje sea sencillo. También en ocasiones requiere re-leer el texto para su total compresión.</a:t>
            </a:r>
            <a:endParaRPr lang="es-MX" dirty="0"/>
          </a:p>
          <a:p>
            <a:pPr marL="285750" lvl="0" indent="-285750">
              <a:buFont typeface="Wingdings" pitchFamily="2" charset="2"/>
              <a:buChar char="ü"/>
            </a:pPr>
            <a:r>
              <a:rPr lang="es-ES" dirty="0"/>
              <a:t>Entiende y sigue señalamientos y anuncios muy sencillos y cortos.</a:t>
            </a:r>
            <a:endParaRPr lang="es-MX" dirty="0"/>
          </a:p>
        </p:txBody>
      </p:sp>
      <p:sp>
        <p:nvSpPr>
          <p:cNvPr id="5" name="4 Rectángulo"/>
          <p:cNvSpPr/>
          <p:nvPr/>
        </p:nvSpPr>
        <p:spPr>
          <a:xfrm>
            <a:off x="4552320" y="-32542"/>
            <a:ext cx="4032448" cy="646331"/>
          </a:xfrm>
          <a:prstGeom prst="rect">
            <a:avLst/>
          </a:prstGeom>
        </p:spPr>
        <p:txBody>
          <a:bodyPr wrap="square">
            <a:spAutoFit/>
          </a:bodyPr>
          <a:lstStyle/>
          <a:p>
            <a:r>
              <a:rPr lang="es-ES" b="1" dirty="0" smtClean="0">
                <a:solidFill>
                  <a:srgbClr val="92D050"/>
                </a:solidFill>
              </a:rPr>
              <a:t>Habilidades receptivas (Compresión lectora y auditiva</a:t>
            </a:r>
            <a:r>
              <a:rPr lang="es-ES" b="1" dirty="0" smtClean="0"/>
              <a:t>)</a:t>
            </a:r>
            <a:endParaRPr lang="es-MX" b="1" dirty="0"/>
          </a:p>
        </p:txBody>
      </p:sp>
    </p:spTree>
    <p:extLst>
      <p:ext uri="{BB962C8B-B14F-4D97-AF65-F5344CB8AC3E}">
        <p14:creationId xmlns:p14="http://schemas.microsoft.com/office/powerpoint/2010/main" val="3153536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620688"/>
            <a:ext cx="8352928" cy="6186309"/>
          </a:xfrm>
          <a:prstGeom prst="rect">
            <a:avLst/>
          </a:prstGeom>
        </p:spPr>
        <p:txBody>
          <a:bodyPr wrap="square">
            <a:spAutoFit/>
          </a:bodyPr>
          <a:lstStyle/>
          <a:p>
            <a:r>
              <a:rPr lang="es-ES" b="1" i="1" dirty="0"/>
              <a:t>Habilidades productivas </a:t>
            </a:r>
            <a:endParaRPr lang="es-ES" b="1" i="1" dirty="0" smtClean="0"/>
          </a:p>
          <a:p>
            <a:endParaRPr lang="es-ES" b="1" i="1" dirty="0"/>
          </a:p>
          <a:p>
            <a:pPr marL="285750" indent="-285750">
              <a:buFont typeface="Wingdings" pitchFamily="2" charset="2"/>
              <a:buChar char="ü"/>
            </a:pPr>
            <a:r>
              <a:rPr lang="es-ES" dirty="0" smtClean="0"/>
              <a:t>Produce </a:t>
            </a:r>
            <a:r>
              <a:rPr lang="es-ES" dirty="0"/>
              <a:t>un limitado rango de estructuras gramaticales, funciones de la lengua y vocablos tanto en forma oral como escrita. Hay interferencia con el español.</a:t>
            </a:r>
            <a:endParaRPr lang="es-MX" dirty="0"/>
          </a:p>
          <a:p>
            <a:pPr marL="285750" lvl="0" indent="-285750">
              <a:buFont typeface="Wingdings" pitchFamily="2" charset="2"/>
              <a:buChar char="ü"/>
            </a:pPr>
            <a:r>
              <a:rPr lang="es-ES" dirty="0"/>
              <a:t>Brinda información personal básica en forma oral y escrita.</a:t>
            </a:r>
            <a:endParaRPr lang="es-MX" dirty="0"/>
          </a:p>
          <a:p>
            <a:pPr marL="285750" lvl="0" indent="-285750">
              <a:buFont typeface="Wingdings" pitchFamily="2" charset="2"/>
              <a:buChar char="ü"/>
            </a:pPr>
            <a:r>
              <a:rPr lang="es-ES" dirty="0"/>
              <a:t>Usa frases sencillas para satisfacer necesidades inmediatas, como solicitar información básica acerca de personas, lugares, cosas, costos.</a:t>
            </a:r>
            <a:endParaRPr lang="es-MX" dirty="0"/>
          </a:p>
          <a:p>
            <a:pPr marL="285750" lvl="0" indent="-285750">
              <a:buFont typeface="Wingdings" pitchFamily="2" charset="2"/>
              <a:buChar char="ü"/>
            </a:pPr>
            <a:r>
              <a:rPr lang="es-ES" dirty="0"/>
              <a:t>Expresa de manera simple gustos opinión, sentimientos, estados de ánimo y actividades cotidianas.</a:t>
            </a:r>
            <a:endParaRPr lang="es-MX" dirty="0"/>
          </a:p>
          <a:p>
            <a:pPr marL="285750" lvl="0" indent="-285750">
              <a:buFont typeface="Wingdings" pitchFamily="2" charset="2"/>
              <a:buChar char="ü"/>
            </a:pPr>
            <a:r>
              <a:rPr lang="es-ES" dirty="0"/>
              <a:t>Interactúa en forma simple si su interlocutor le provee de ayuda y le habla pausadamente.</a:t>
            </a:r>
            <a:endParaRPr lang="es-MX" dirty="0"/>
          </a:p>
          <a:p>
            <a:pPr marL="285750" lvl="0" indent="-285750">
              <a:buFont typeface="Wingdings" pitchFamily="2" charset="2"/>
              <a:buChar char="ü"/>
            </a:pPr>
            <a:r>
              <a:rPr lang="es-ES" dirty="0"/>
              <a:t>Habla pausadamente y con titubeos utilizando un rango limitado de estructuras gramaticales y vocablos.</a:t>
            </a:r>
            <a:endParaRPr lang="es-MX" dirty="0"/>
          </a:p>
          <a:p>
            <a:pPr marL="285750" lvl="0" indent="-285750">
              <a:buFont typeface="Wingdings" pitchFamily="2" charset="2"/>
              <a:buChar char="ü"/>
            </a:pPr>
            <a:r>
              <a:rPr lang="es-ES" dirty="0"/>
              <a:t>Utiliza patrones de interacción social sencillos y en algunas ocasiones memorizados.</a:t>
            </a:r>
            <a:endParaRPr lang="es-MX" dirty="0"/>
          </a:p>
          <a:p>
            <a:pPr marL="285750" lvl="0" indent="-285750">
              <a:buFont typeface="Wingdings" pitchFamily="2" charset="2"/>
              <a:buChar char="ü"/>
            </a:pPr>
            <a:r>
              <a:rPr lang="es-ES" dirty="0"/>
              <a:t>Utiliza expresiones cotidianas, de uso frecuente en contextos tales como: familia, restaurantes, tiendas, la ciudad, entorno escolar o laboral.</a:t>
            </a:r>
            <a:endParaRPr lang="es-MX" dirty="0"/>
          </a:p>
          <a:p>
            <a:pPr marL="285750" lvl="0" indent="-285750">
              <a:buFont typeface="Wingdings" pitchFamily="2" charset="2"/>
              <a:buChar char="ü"/>
            </a:pPr>
            <a:r>
              <a:rPr lang="es-ES" dirty="0"/>
              <a:t>Escribe oraciones simples y desarrolla textos muy cortos y sencillos.</a:t>
            </a:r>
            <a:endParaRPr lang="es-MX" dirty="0"/>
          </a:p>
          <a:p>
            <a:r>
              <a:rPr lang="es-ES" b="1" dirty="0"/>
              <a:t> </a:t>
            </a:r>
            <a:endParaRPr lang="es-MX" dirty="0"/>
          </a:p>
        </p:txBody>
      </p:sp>
      <p:sp>
        <p:nvSpPr>
          <p:cNvPr id="5" name="4 Rectángulo"/>
          <p:cNvSpPr/>
          <p:nvPr/>
        </p:nvSpPr>
        <p:spPr>
          <a:xfrm>
            <a:off x="4572000" y="30079"/>
            <a:ext cx="3528530" cy="369332"/>
          </a:xfrm>
          <a:prstGeom prst="rect">
            <a:avLst/>
          </a:prstGeom>
        </p:spPr>
        <p:txBody>
          <a:bodyPr wrap="none">
            <a:spAutoFit/>
          </a:bodyPr>
          <a:lstStyle/>
          <a:p>
            <a:r>
              <a:rPr lang="es-ES" b="1" i="1" dirty="0" smtClean="0">
                <a:solidFill>
                  <a:srgbClr val="92D050"/>
                </a:solidFill>
              </a:rPr>
              <a:t>(Comunicación oral y escrita)</a:t>
            </a:r>
            <a:endParaRPr lang="es-MX" dirty="0">
              <a:solidFill>
                <a:srgbClr val="92D050"/>
              </a:solidFill>
            </a:endParaRPr>
          </a:p>
        </p:txBody>
      </p:sp>
    </p:spTree>
    <p:extLst>
      <p:ext uri="{BB962C8B-B14F-4D97-AF65-F5344CB8AC3E}">
        <p14:creationId xmlns:p14="http://schemas.microsoft.com/office/powerpoint/2010/main" val="376408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412776"/>
            <a:ext cx="8136904" cy="4524315"/>
          </a:xfrm>
          <a:prstGeom prst="rect">
            <a:avLst/>
          </a:prstGeom>
        </p:spPr>
        <p:txBody>
          <a:bodyPr wrap="square">
            <a:spAutoFit/>
          </a:bodyPr>
          <a:lstStyle/>
          <a:p>
            <a:pPr algn="just"/>
            <a:r>
              <a:rPr lang="es-MX" dirty="0"/>
              <a:t>P</a:t>
            </a:r>
            <a:r>
              <a:rPr lang="es-ES" dirty="0" err="1"/>
              <a:t>roveer</a:t>
            </a:r>
            <a:r>
              <a:rPr lang="es-ES" dirty="0"/>
              <a:t> a los estudiantes normalistas de las herramientas necesarias para desarrollar sus competencias comunicativas en el área de inglés. Esto, a través del trabajo de sistemas (estructuras y funciones gramaticales, vocablos y fonética) y habilidades de la lengua (comprensiones lectora y auditiva, redacción y expresión oral).</a:t>
            </a:r>
            <a:endParaRPr lang="es-MX" dirty="0"/>
          </a:p>
          <a:p>
            <a:pPr algn="just"/>
            <a:r>
              <a:rPr lang="es-ES" dirty="0"/>
              <a:t>Estas competencias comunicativas están enfocadas en que los estudiantes adquieran un nivel de dominio de la lengua Inglesa correspondiente al usuario básico nivel A1 del Marco Común Europeo de Referencia para las Lenguas (CEFR por sus siglas en inglés). Este nivel implica un conocimiento básico de la lengua que permite al estudiante comunicarse de manera sencilla tanto en forma oral como escrita en contextos familiares y cercanos a su entorno personal. El estudiante deberá ser capaz de intercambiar información en Inglés, oralmente y por escrito, sobre sus ocupaciones, intereses actividades, gustos, y comunicarse acerca de su perfil personal, costumbres y vida diaria.</a:t>
            </a:r>
            <a:endParaRPr lang="es-MX" dirty="0"/>
          </a:p>
        </p:txBody>
      </p:sp>
      <p:sp>
        <p:nvSpPr>
          <p:cNvPr id="5" name="4 CuadroTexto"/>
          <p:cNvSpPr txBox="1"/>
          <p:nvPr/>
        </p:nvSpPr>
        <p:spPr>
          <a:xfrm>
            <a:off x="948229" y="827420"/>
            <a:ext cx="4241867" cy="523220"/>
          </a:xfrm>
          <a:prstGeom prst="rect">
            <a:avLst/>
          </a:prstGeom>
          <a:noFill/>
        </p:spPr>
        <p:txBody>
          <a:bodyPr wrap="none" rtlCol="0">
            <a:spAutoFit/>
          </a:bodyPr>
          <a:lstStyle/>
          <a:p>
            <a:r>
              <a:rPr lang="es-MX" sz="2800" dirty="0" smtClean="0"/>
              <a:t>PROPOSITO DEL CURSO</a:t>
            </a:r>
            <a:endParaRPr lang="es-MX" sz="2800" dirty="0"/>
          </a:p>
        </p:txBody>
      </p:sp>
    </p:spTree>
    <p:extLst>
      <p:ext uri="{BB962C8B-B14F-4D97-AF65-F5344CB8AC3E}">
        <p14:creationId xmlns:p14="http://schemas.microsoft.com/office/powerpoint/2010/main" val="83560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9837" y="588744"/>
            <a:ext cx="8352928" cy="3416320"/>
          </a:xfrm>
          <a:prstGeom prst="rect">
            <a:avLst/>
          </a:prstGeom>
        </p:spPr>
        <p:txBody>
          <a:bodyPr wrap="square">
            <a:spAutoFit/>
          </a:bodyPr>
          <a:lstStyle/>
          <a:p>
            <a:r>
              <a:rPr lang="es-ES" b="1" dirty="0"/>
              <a:t>Unidad de aprendizaje 1</a:t>
            </a:r>
            <a:r>
              <a:rPr lang="es-ES" b="1" i="1" dirty="0"/>
              <a:t>. </a:t>
            </a:r>
            <a:r>
              <a:rPr lang="es-ES" b="1" dirty="0"/>
              <a:t>Sistemas del lenguaje: estructuras y funciones</a:t>
            </a:r>
            <a:endParaRPr lang="es-MX" dirty="0"/>
          </a:p>
          <a:p>
            <a:pPr marL="285750" lvl="0" indent="-285750">
              <a:buFont typeface="Arial" pitchFamily="34" charset="0"/>
              <a:buChar char="•"/>
            </a:pPr>
            <a:r>
              <a:rPr lang="es-ES" dirty="0"/>
              <a:t>Reconoce y comprende un limitado rango de estructuras gramaticales y funciones de la lengua tanto en forma oral como escrita.</a:t>
            </a:r>
            <a:endParaRPr lang="es-MX" dirty="0"/>
          </a:p>
          <a:p>
            <a:pPr marL="285750" lvl="0" indent="-285750">
              <a:buFont typeface="Arial" pitchFamily="34" charset="0"/>
              <a:buChar char="•"/>
            </a:pPr>
            <a:r>
              <a:rPr lang="es-ES" dirty="0"/>
              <a:t>Produce un limitado rango de estructuras gramaticales, funciones de la lengua. Hay interferencia con su lengua materna.</a:t>
            </a:r>
            <a:endParaRPr lang="es-MX" dirty="0"/>
          </a:p>
          <a:p>
            <a:pPr marL="285750" lvl="0" indent="-285750">
              <a:buFont typeface="Arial" pitchFamily="34" charset="0"/>
              <a:buChar char="•"/>
            </a:pPr>
            <a:r>
              <a:rPr lang="es-ES" dirty="0"/>
              <a:t>Comprende y produce expresiones cotidianas, de uso frecuente en contextos tales como: familia, restaurantes, tiendas, la ciudad, entorno escolar o laboral.</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a:p>
            <a:r>
              <a:rPr lang="es-ES" b="1" dirty="0"/>
              <a:t> </a:t>
            </a:r>
            <a:endParaRPr lang="es-MX" dirty="0"/>
          </a:p>
        </p:txBody>
      </p:sp>
      <p:sp>
        <p:nvSpPr>
          <p:cNvPr id="5" name="4 Rectángulo"/>
          <p:cNvSpPr/>
          <p:nvPr/>
        </p:nvSpPr>
        <p:spPr>
          <a:xfrm>
            <a:off x="467544" y="3717032"/>
            <a:ext cx="8280920" cy="2862322"/>
          </a:xfrm>
          <a:prstGeom prst="rect">
            <a:avLst/>
          </a:prstGeom>
        </p:spPr>
        <p:txBody>
          <a:bodyPr wrap="square">
            <a:spAutoFit/>
          </a:bodyPr>
          <a:lstStyle/>
          <a:p>
            <a:r>
              <a:rPr lang="es-ES" b="1" dirty="0"/>
              <a:t>Unidad de aprendizaje 2. Sistemas del lenguaje: vocablos, fonética y fonología</a:t>
            </a:r>
            <a:endParaRPr lang="es-MX" dirty="0"/>
          </a:p>
          <a:p>
            <a:pPr marL="285750" lvl="0" indent="-285750">
              <a:buFont typeface="Arial" pitchFamily="34" charset="0"/>
              <a:buChar char="•"/>
            </a:pPr>
            <a:r>
              <a:rPr lang="es-ES" dirty="0"/>
              <a:t>Reconoce y comprende un limitado rango de vocablos tanto en forma oral como escrita.</a:t>
            </a:r>
            <a:endParaRPr lang="es-MX" dirty="0"/>
          </a:p>
          <a:p>
            <a:pPr marL="285750" lvl="0" indent="-285750">
              <a:buFont typeface="Arial" pitchFamily="34" charset="0"/>
              <a:buChar char="•"/>
            </a:pPr>
            <a:r>
              <a:rPr lang="es-ES" dirty="0"/>
              <a:t>Produce y pronuncia correctamente palabras aisladas conociendo su significado.</a:t>
            </a:r>
            <a:endParaRPr lang="es-MX" dirty="0"/>
          </a:p>
          <a:p>
            <a:pPr marL="285750" lvl="0" indent="-285750">
              <a:buFont typeface="Arial" pitchFamily="34" charset="0"/>
              <a:buChar char="•"/>
            </a:pPr>
            <a:r>
              <a:rPr lang="es-ES" dirty="0"/>
              <a:t>Usa diferentes patrones de entonación para oraciones afirmativas, negativas e interrogativas.</a:t>
            </a:r>
            <a:endParaRPr lang="es-MX" dirty="0"/>
          </a:p>
          <a:p>
            <a:pPr marL="28575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105645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03742" y="764704"/>
            <a:ext cx="8280920" cy="4524315"/>
          </a:xfrm>
          <a:prstGeom prst="rect">
            <a:avLst/>
          </a:prstGeom>
        </p:spPr>
        <p:txBody>
          <a:bodyPr wrap="square">
            <a:spAutoFit/>
          </a:bodyPr>
          <a:lstStyle/>
          <a:p>
            <a:r>
              <a:rPr lang="es-ES" b="1" dirty="0"/>
              <a:t>Unidad de aprendizaje 3. Desarrollo de habilidades receptivas (comprensión auditiva y lectora</a:t>
            </a:r>
            <a:r>
              <a:rPr lang="es-ES" b="1" dirty="0" smtClean="0"/>
              <a:t>)</a:t>
            </a:r>
          </a:p>
          <a:p>
            <a:endParaRPr lang="es-MX" dirty="0"/>
          </a:p>
          <a:p>
            <a:pPr marL="285750" lvl="0" indent="-285750">
              <a:buFont typeface="Arial" pitchFamily="34" charset="0"/>
              <a:buChar char="•"/>
            </a:pPr>
            <a:r>
              <a:rPr lang="es-ES" dirty="0"/>
              <a:t>Utiliza una segunda lengua para comunicarse.</a:t>
            </a:r>
            <a:endParaRPr lang="es-MX" dirty="0"/>
          </a:p>
          <a:p>
            <a:pPr marL="285750" lvl="0" indent="-285750">
              <a:buFont typeface="Arial" pitchFamily="34" charset="0"/>
              <a:buChar char="•"/>
            </a:pPr>
            <a:r>
              <a:rPr lang="es-ES" dirty="0"/>
              <a:t>Comprende y extrae información general y específica de conversaciones y textos escritos simples relacionados con temas familiares o de su entorno de trabajo.</a:t>
            </a:r>
            <a:endParaRPr lang="es-MX" dirty="0"/>
          </a:p>
          <a:p>
            <a:pPr marL="285750" lvl="0" indent="-285750">
              <a:buFont typeface="Arial" pitchFamily="34" charset="0"/>
              <a:buChar char="•"/>
            </a:pPr>
            <a:r>
              <a:rPr lang="es-ES" dirty="0"/>
              <a:t>Entiende un mensaje en forma oral pero requiere que el interlocutor hable pausadamente, utilizando lenguaje sencillo, parafraseando y repitiendo algunas palabras para asegurar la transmisión de dicho mensaje.</a:t>
            </a:r>
            <a:endParaRPr lang="es-MX" dirty="0"/>
          </a:p>
          <a:p>
            <a:pPr marL="285750" lvl="0" indent="-285750">
              <a:buFont typeface="Arial" pitchFamily="34" charset="0"/>
              <a:buChar char="•"/>
            </a:pPr>
            <a:r>
              <a:rPr lang="es-ES" dirty="0"/>
              <a:t>Comprende un mensaje en forma escrita pero requiere que el lenguaje sea sencillo. También en ocasiones requiere re-leer el texto para su total compresión.</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2295149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1124744"/>
            <a:ext cx="8280920" cy="3416320"/>
          </a:xfrm>
          <a:prstGeom prst="rect">
            <a:avLst/>
          </a:prstGeom>
        </p:spPr>
        <p:txBody>
          <a:bodyPr wrap="square">
            <a:spAutoFit/>
          </a:bodyPr>
          <a:lstStyle/>
          <a:p>
            <a:r>
              <a:rPr lang="es-ES" b="1" dirty="0"/>
              <a:t>Unidad de aprendizaje 4. Desarrollo de habilidades productivas (comunicación oral y escrita)</a:t>
            </a:r>
            <a:endParaRPr lang="es-MX" dirty="0"/>
          </a:p>
          <a:p>
            <a:pPr marL="285750" lvl="0" indent="-285750">
              <a:buFont typeface="Arial" pitchFamily="34" charset="0"/>
              <a:buChar char="•"/>
            </a:pPr>
            <a:r>
              <a:rPr lang="es-ES" dirty="0"/>
              <a:t>Utiliza una segunda lengua para comunicarse.</a:t>
            </a:r>
            <a:endParaRPr lang="es-MX" dirty="0"/>
          </a:p>
          <a:p>
            <a:pPr marL="285750" lvl="0" indent="-285750">
              <a:buFont typeface="Arial" pitchFamily="34" charset="0"/>
              <a:buChar char="•"/>
            </a:pPr>
            <a:r>
              <a:rPr lang="es-ES" dirty="0"/>
              <a:t>Habla pausadamente usando frases sencillas para satisfacer necesidades inmediatas, como solicitar información básica acerca de personas, lugares, cosas, costos y brinda información personal básica en forma oral y escrita.</a:t>
            </a:r>
            <a:endParaRPr lang="es-MX" dirty="0"/>
          </a:p>
          <a:p>
            <a:pPr marL="285750" lvl="0" indent="-285750">
              <a:buFont typeface="Arial" pitchFamily="34" charset="0"/>
              <a:buChar char="•"/>
            </a:pPr>
            <a:r>
              <a:rPr lang="es-ES" dirty="0"/>
              <a:t>Expresa de manera simple gustos opinión, sentimientos, estados de ánimo y actividades cotidianas en forma oral y escrita.</a:t>
            </a:r>
            <a:endParaRPr lang="es-MX" dirty="0"/>
          </a:p>
          <a:p>
            <a:pPr marL="285750" lvl="0" indent="-285750">
              <a:buFont typeface="Arial" pitchFamily="34" charset="0"/>
              <a:buChar char="•"/>
            </a:pPr>
            <a:r>
              <a:rPr lang="es-ES" dirty="0"/>
              <a:t>Escribe oraciones simples y desarrolla textos muy cortos y sencillos.</a:t>
            </a:r>
            <a:endParaRPr lang="es-MX" dirty="0"/>
          </a:p>
          <a:p>
            <a:pPr marL="285750" lvl="0" indent="-285750">
              <a:buFont typeface="Arial" pitchFamily="34" charset="0"/>
              <a:buChar char="•"/>
            </a:pPr>
            <a:r>
              <a:rPr lang="es-ES" dirty="0"/>
              <a:t>Emplea las tecnologías de la información y la comunicación como herramienta de aprendizaje</a:t>
            </a:r>
            <a:endParaRPr lang="es-MX" dirty="0"/>
          </a:p>
        </p:txBody>
      </p:sp>
    </p:spTree>
    <p:extLst>
      <p:ext uri="{BB962C8B-B14F-4D97-AF65-F5344CB8AC3E}">
        <p14:creationId xmlns:p14="http://schemas.microsoft.com/office/powerpoint/2010/main" val="164858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055717781"/>
              </p:ext>
            </p:extLst>
          </p:nvPr>
        </p:nvGraphicFramePr>
        <p:xfrm>
          <a:off x="827584" y="1700808"/>
          <a:ext cx="6912768" cy="3129262"/>
        </p:xfrm>
        <a:graphic>
          <a:graphicData uri="http://schemas.openxmlformats.org/drawingml/2006/table">
            <a:tbl>
              <a:tblPr firstRow="1" firstCol="1" bandRow="1">
                <a:tableStyleId>{5C22544A-7EE6-4342-B048-85BDC9FD1C3A}</a:tableStyleId>
              </a:tblPr>
              <a:tblGrid>
                <a:gridCol w="5645914"/>
                <a:gridCol w="1266854"/>
              </a:tblGrid>
              <a:tr h="987298">
                <a:tc>
                  <a:txBody>
                    <a:bodyPr/>
                    <a:lstStyle/>
                    <a:p>
                      <a:pPr>
                        <a:lnSpc>
                          <a:spcPct val="115000"/>
                        </a:lnSpc>
                        <a:spcAft>
                          <a:spcPts val="0"/>
                        </a:spcAft>
                      </a:pPr>
                      <a:r>
                        <a:rPr lang="es-ES" sz="1100">
                          <a:effectLst/>
                        </a:rPr>
                        <a:t>EXAMENES</a:t>
                      </a:r>
                      <a:endParaRPr lang="es-MX" sz="1100">
                        <a:effectLst/>
                      </a:endParaRPr>
                    </a:p>
                    <a:p>
                      <a:pPr>
                        <a:lnSpc>
                          <a:spcPct val="115000"/>
                        </a:lnSpc>
                        <a:spcAft>
                          <a:spcPts val="0"/>
                        </a:spcAft>
                      </a:pPr>
                      <a:r>
                        <a:rPr lang="es-ES" sz="1100">
                          <a:effectLst/>
                        </a:rPr>
                        <a:t>1°  2°y  3° Bimestre </a:t>
                      </a:r>
                      <a:endParaRPr lang="es-MX" sz="1100">
                        <a:effectLst/>
                      </a:endParaRPr>
                    </a:p>
                    <a:p>
                      <a:pPr>
                        <a:lnSpc>
                          <a:spcPct val="115000"/>
                        </a:lnSpc>
                        <a:spcAft>
                          <a:spcPts val="0"/>
                        </a:spcAft>
                      </a:pPr>
                      <a:r>
                        <a:rPr lang="es-ES" sz="1100">
                          <a:effectLst/>
                        </a:rPr>
                        <a:t> parcial (20%) y institucional (20%)</a:t>
                      </a:r>
                      <a:endParaRPr lang="es-MX" sz="110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a:effectLst/>
                        </a:rPr>
                        <a:t>40%</a:t>
                      </a:r>
                      <a:endParaRPr lang="es-MX" sz="1100">
                        <a:effectLst/>
                        <a:latin typeface="Calibri"/>
                        <a:ea typeface="Calibri"/>
                        <a:cs typeface="Times New Roman"/>
                      </a:endParaRPr>
                    </a:p>
                  </a:txBody>
                  <a:tcPr marL="68580" marR="68580" marT="0" marB="0" anchor="ctr"/>
                </a:tc>
              </a:tr>
              <a:tr h="1217321">
                <a:tc>
                  <a:txBody>
                    <a:bodyPr/>
                    <a:lstStyle/>
                    <a:p>
                      <a:pPr>
                        <a:lnSpc>
                          <a:spcPct val="115000"/>
                        </a:lnSpc>
                        <a:spcAft>
                          <a:spcPts val="0"/>
                        </a:spcAft>
                      </a:pPr>
                      <a:r>
                        <a:rPr lang="es-ES" sz="1100">
                          <a:effectLst/>
                        </a:rPr>
                        <a:t>TRABAJOS ESCRITOS</a:t>
                      </a:r>
                      <a:endParaRPr lang="es-MX" sz="1100">
                        <a:effectLst/>
                      </a:endParaRPr>
                    </a:p>
                    <a:p>
                      <a:pPr>
                        <a:lnSpc>
                          <a:spcPct val="115000"/>
                        </a:lnSpc>
                        <a:spcAft>
                          <a:spcPts val="0"/>
                        </a:spcAft>
                      </a:pPr>
                      <a:r>
                        <a:rPr lang="es-ES" sz="1100">
                          <a:effectLst/>
                        </a:rPr>
                        <a:t>1°, 2° Y 3° Bimestre </a:t>
                      </a:r>
                      <a:endParaRPr lang="es-MX" sz="1100">
                        <a:effectLst/>
                      </a:endParaRPr>
                    </a:p>
                    <a:p>
                      <a:pPr>
                        <a:lnSpc>
                          <a:spcPct val="115000"/>
                        </a:lnSpc>
                        <a:spcAft>
                          <a:spcPts val="0"/>
                        </a:spcAft>
                      </a:pPr>
                      <a:r>
                        <a:rPr lang="es-ES" sz="1100">
                          <a:effectLst/>
                        </a:rPr>
                        <a:t>Evidencias de aprendizaje (Proyecto) </a:t>
                      </a:r>
                      <a:endParaRPr lang="es-MX" sz="110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a:effectLst/>
                        </a:rPr>
                        <a:t>30% </a:t>
                      </a:r>
                      <a:endParaRPr lang="es-MX" sz="1100">
                        <a:effectLst/>
                        <a:latin typeface="Calibri"/>
                        <a:ea typeface="Calibri"/>
                        <a:cs typeface="Times New Roman"/>
                      </a:endParaRPr>
                    </a:p>
                  </a:txBody>
                  <a:tcPr marL="68580" marR="68580" marT="0" marB="0" anchor="ctr"/>
                </a:tc>
              </a:tr>
              <a:tr h="435764">
                <a:tc>
                  <a:txBody>
                    <a:bodyPr/>
                    <a:lstStyle/>
                    <a:p>
                      <a:pPr>
                        <a:lnSpc>
                          <a:spcPct val="115000"/>
                        </a:lnSpc>
                        <a:spcAft>
                          <a:spcPts val="0"/>
                        </a:spcAft>
                      </a:pPr>
                      <a:r>
                        <a:rPr lang="es-ES" sz="1100">
                          <a:effectLst/>
                        </a:rPr>
                        <a:t> PARTICIPACIÓN</a:t>
                      </a:r>
                      <a:endParaRPr lang="es-MX" sz="110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a:effectLst/>
                        </a:rPr>
                        <a:t>15%</a:t>
                      </a:r>
                      <a:endParaRPr lang="es-MX" sz="1100">
                        <a:effectLst/>
                        <a:latin typeface="Calibri"/>
                        <a:ea typeface="Calibri"/>
                        <a:cs typeface="Times New Roman"/>
                      </a:endParaRPr>
                    </a:p>
                  </a:txBody>
                  <a:tcPr marL="68580" marR="68580" marT="0" marB="0" anchor="ctr"/>
                </a:tc>
              </a:tr>
              <a:tr h="488879">
                <a:tc>
                  <a:txBody>
                    <a:bodyPr/>
                    <a:lstStyle/>
                    <a:p>
                      <a:pPr>
                        <a:lnSpc>
                          <a:spcPct val="115000"/>
                        </a:lnSpc>
                        <a:spcAft>
                          <a:spcPts val="0"/>
                        </a:spcAft>
                      </a:pPr>
                      <a:r>
                        <a:rPr lang="es-ES" sz="1100" dirty="0">
                          <a:effectLst/>
                        </a:rPr>
                        <a:t>PORTAFOLIO SEMESTRAL </a:t>
                      </a:r>
                      <a:endParaRPr lang="es-MX" sz="1100" dirty="0">
                        <a:effectLst/>
                        <a:latin typeface="Calibri"/>
                        <a:ea typeface="Calibri"/>
                        <a:cs typeface="Times New Roman"/>
                      </a:endParaRPr>
                    </a:p>
                  </a:txBody>
                  <a:tcPr marL="68580" marR="68580" marT="0" marB="0"/>
                </a:tc>
                <a:tc>
                  <a:txBody>
                    <a:bodyPr/>
                    <a:lstStyle/>
                    <a:p>
                      <a:pPr>
                        <a:lnSpc>
                          <a:spcPct val="115000"/>
                        </a:lnSpc>
                        <a:spcAft>
                          <a:spcPts val="1000"/>
                        </a:spcAft>
                      </a:pPr>
                      <a:r>
                        <a:rPr lang="es-MX" sz="1100" dirty="0">
                          <a:effectLst/>
                        </a:rPr>
                        <a:t>15%</a:t>
                      </a:r>
                      <a:endParaRPr lang="es-MX" sz="1100" dirty="0">
                        <a:effectLst/>
                        <a:latin typeface="Calibri"/>
                        <a:ea typeface="Calibri"/>
                        <a:cs typeface="Times New Roman"/>
                      </a:endParaRPr>
                    </a:p>
                  </a:txBody>
                  <a:tcPr marL="68580" marR="68580" marT="0" marB="0" anchor="ctr"/>
                </a:tc>
              </a:tr>
            </a:tbl>
          </a:graphicData>
        </a:graphic>
      </p:graphicFrame>
      <p:sp>
        <p:nvSpPr>
          <p:cNvPr id="5" name="4 CuadroTexto"/>
          <p:cNvSpPr txBox="1"/>
          <p:nvPr/>
        </p:nvSpPr>
        <p:spPr>
          <a:xfrm>
            <a:off x="1619672" y="836712"/>
            <a:ext cx="1747594" cy="369332"/>
          </a:xfrm>
          <a:prstGeom prst="rect">
            <a:avLst/>
          </a:prstGeom>
          <a:noFill/>
        </p:spPr>
        <p:txBody>
          <a:bodyPr wrap="none" rtlCol="0">
            <a:spAutoFit/>
          </a:bodyPr>
          <a:lstStyle/>
          <a:p>
            <a:r>
              <a:rPr lang="es-MX" dirty="0" smtClean="0"/>
              <a:t>EVALUACIÓN:</a:t>
            </a:r>
            <a:endParaRPr lang="es-MX" dirty="0"/>
          </a:p>
        </p:txBody>
      </p:sp>
    </p:spTree>
    <p:extLst>
      <p:ext uri="{BB962C8B-B14F-4D97-AF65-F5344CB8AC3E}">
        <p14:creationId xmlns:p14="http://schemas.microsoft.com/office/powerpoint/2010/main" val="23521512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TotalTime>
  <Words>1025</Words>
  <Application>Microsoft Office PowerPoint</Application>
  <PresentationFormat>Presentación en pantalla (4:3)</PresentationFormat>
  <Paragraphs>78</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Austin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toshiba</dc:creator>
  <cp:lastModifiedBy>Dr. Reynol</cp:lastModifiedBy>
  <cp:revision>5</cp:revision>
  <dcterms:created xsi:type="dcterms:W3CDTF">2014-09-01T19:16:04Z</dcterms:created>
  <dcterms:modified xsi:type="dcterms:W3CDTF">2014-09-03T14:21:50Z</dcterms:modified>
</cp:coreProperties>
</file>