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90" r:id="rId4"/>
    <p:sldId id="280" r:id="rId5"/>
    <p:sldId id="281" r:id="rId6"/>
    <p:sldId id="282" r:id="rId7"/>
    <p:sldId id="260" r:id="rId8"/>
    <p:sldId id="261" r:id="rId9"/>
    <p:sldId id="283" r:id="rId10"/>
    <p:sldId id="266" r:id="rId11"/>
    <p:sldId id="285" r:id="rId12"/>
    <p:sldId id="289" r:id="rId13"/>
    <p:sldId id="286" r:id="rId14"/>
    <p:sldId id="269" r:id="rId15"/>
    <p:sldId id="270" r:id="rId16"/>
    <p:sldId id="292" r:id="rId17"/>
    <p:sldId id="293" r:id="rId18"/>
    <p:sldId id="277" r:id="rId19"/>
    <p:sldId id="278" r:id="rId20"/>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pPr>
              <a:defRPr/>
            </a:pPr>
            <a:fld id="{99A7B746-BA45-45A8-B013-6B5C9938C1B7}" type="datetimeFigureOut">
              <a:rPr lang="es-MX" smtClean="0"/>
              <a:pPr>
                <a:defRPr/>
              </a:pPr>
              <a:t>27/08/2013</a:t>
            </a:fld>
            <a:endParaRPr lang="es-MX"/>
          </a:p>
        </p:txBody>
      </p:sp>
      <p:sp>
        <p:nvSpPr>
          <p:cNvPr id="8" name="7 Marcador de pie de página"/>
          <p:cNvSpPr>
            <a:spLocks noGrp="1"/>
          </p:cNvSpPr>
          <p:nvPr>
            <p:ph type="ftr" sz="quarter" idx="11"/>
          </p:nvPr>
        </p:nvSpPr>
        <p:spPr/>
        <p:txBody>
          <a:bodyPr/>
          <a:lstStyle>
            <a:extLst/>
          </a:lstStyle>
          <a:p>
            <a:pPr>
              <a:defRPr/>
            </a:pPr>
            <a:endParaRPr lang="es-MX"/>
          </a:p>
        </p:txBody>
      </p:sp>
      <p:sp>
        <p:nvSpPr>
          <p:cNvPr id="11" name="10 Marcador de número de diapositiva"/>
          <p:cNvSpPr>
            <a:spLocks noGrp="1"/>
          </p:cNvSpPr>
          <p:nvPr>
            <p:ph type="sldNum" sz="quarter" idx="12"/>
          </p:nvPr>
        </p:nvSpPr>
        <p:spPr/>
        <p:txBody>
          <a:bodyPr/>
          <a:lstStyle>
            <a:extLst/>
          </a:lstStyle>
          <a:p>
            <a:pPr>
              <a:defRPr/>
            </a:pPr>
            <a:fld id="{4BFFCA15-A256-4739-87AC-1CC5E5FCAABE}" type="slidenum">
              <a:rPr lang="es-MX" smtClean="0"/>
              <a:pPr>
                <a:defRPr/>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fld id="{FBE6CD95-5BF2-4D8C-A516-89ED2792586D}" type="datetimeFigureOut">
              <a:rPr lang="es-MX" smtClean="0"/>
              <a:pPr>
                <a:defRPr/>
              </a:pPr>
              <a:t>27/08/2013</a:t>
            </a:fld>
            <a:endParaRPr lang="es-MX"/>
          </a:p>
        </p:txBody>
      </p:sp>
      <p:sp>
        <p:nvSpPr>
          <p:cNvPr id="5" name="4 Marcador de pie de página"/>
          <p:cNvSpPr>
            <a:spLocks noGrp="1"/>
          </p:cNvSpPr>
          <p:nvPr>
            <p:ph type="ftr" sz="quarter" idx="11"/>
          </p:nvPr>
        </p:nvSpPr>
        <p:spPr/>
        <p:txBody>
          <a:bodyPr/>
          <a:lstStyle>
            <a:extLst/>
          </a:lstStyle>
          <a:p>
            <a:pPr>
              <a:defRPr/>
            </a:pPr>
            <a:endParaRPr lang="es-MX"/>
          </a:p>
        </p:txBody>
      </p:sp>
      <p:sp>
        <p:nvSpPr>
          <p:cNvPr id="6" name="5 Marcador de número de diapositiva"/>
          <p:cNvSpPr>
            <a:spLocks noGrp="1"/>
          </p:cNvSpPr>
          <p:nvPr>
            <p:ph type="sldNum" sz="quarter" idx="12"/>
          </p:nvPr>
        </p:nvSpPr>
        <p:spPr/>
        <p:txBody>
          <a:bodyPr/>
          <a:lstStyle>
            <a:extLst/>
          </a:lstStyle>
          <a:p>
            <a:pPr>
              <a:defRPr/>
            </a:pPr>
            <a:fld id="{096924E7-B85A-405F-84F7-495A88221065}" type="slidenum">
              <a:rPr lang="es-MX" smtClean="0"/>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fld id="{F2D1AD2B-F8A2-41CD-B7A6-B8062BC086FA}" type="datetimeFigureOut">
              <a:rPr lang="es-MX" smtClean="0"/>
              <a:pPr>
                <a:defRPr/>
              </a:pPr>
              <a:t>27/08/2013</a:t>
            </a:fld>
            <a:endParaRPr lang="es-MX"/>
          </a:p>
        </p:txBody>
      </p:sp>
      <p:sp>
        <p:nvSpPr>
          <p:cNvPr id="5" name="4 Marcador de pie de página"/>
          <p:cNvSpPr>
            <a:spLocks noGrp="1"/>
          </p:cNvSpPr>
          <p:nvPr>
            <p:ph type="ftr" sz="quarter" idx="11"/>
          </p:nvPr>
        </p:nvSpPr>
        <p:spPr/>
        <p:txBody>
          <a:bodyPr/>
          <a:lstStyle>
            <a:extLst/>
          </a:lstStyle>
          <a:p>
            <a:pPr>
              <a:defRPr/>
            </a:pPr>
            <a:endParaRPr lang="es-MX"/>
          </a:p>
        </p:txBody>
      </p:sp>
      <p:sp>
        <p:nvSpPr>
          <p:cNvPr id="6" name="5 Marcador de número de diapositiva"/>
          <p:cNvSpPr>
            <a:spLocks noGrp="1"/>
          </p:cNvSpPr>
          <p:nvPr>
            <p:ph type="sldNum" sz="quarter" idx="12"/>
          </p:nvPr>
        </p:nvSpPr>
        <p:spPr/>
        <p:txBody>
          <a:bodyPr/>
          <a:lstStyle>
            <a:extLst/>
          </a:lstStyle>
          <a:p>
            <a:pPr>
              <a:defRPr/>
            </a:pPr>
            <a:fld id="{B3FA6B74-5AA6-43D3-9F0B-3679D6676743}" type="slidenum">
              <a:rPr lang="es-MX" smtClean="0"/>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fld id="{075B71D0-3E2F-4C34-9D3D-DDE8AB991AE9}" type="datetimeFigureOut">
              <a:rPr lang="es-MX" smtClean="0"/>
              <a:pPr>
                <a:defRPr/>
              </a:pPr>
              <a:t>27/08/2013</a:t>
            </a:fld>
            <a:endParaRPr lang="es-MX"/>
          </a:p>
        </p:txBody>
      </p:sp>
      <p:sp>
        <p:nvSpPr>
          <p:cNvPr id="5" name="4 Marcador de pie de página"/>
          <p:cNvSpPr>
            <a:spLocks noGrp="1"/>
          </p:cNvSpPr>
          <p:nvPr>
            <p:ph type="ftr" sz="quarter" idx="11"/>
          </p:nvPr>
        </p:nvSpPr>
        <p:spPr/>
        <p:txBody>
          <a:bodyPr/>
          <a:lstStyle>
            <a:extLst/>
          </a:lstStyle>
          <a:p>
            <a:pPr>
              <a:defRPr/>
            </a:pPr>
            <a:endParaRPr lang="es-MX"/>
          </a:p>
        </p:txBody>
      </p:sp>
      <p:sp>
        <p:nvSpPr>
          <p:cNvPr id="6" name="5 Marcador de número de diapositiva"/>
          <p:cNvSpPr>
            <a:spLocks noGrp="1"/>
          </p:cNvSpPr>
          <p:nvPr>
            <p:ph type="sldNum" sz="quarter" idx="12"/>
          </p:nvPr>
        </p:nvSpPr>
        <p:spPr/>
        <p:txBody>
          <a:bodyPr/>
          <a:lstStyle>
            <a:extLst/>
          </a:lstStyle>
          <a:p>
            <a:pPr>
              <a:defRPr/>
            </a:pPr>
            <a:fld id="{E3A997B1-9BC1-460D-948C-D924D2C7E40F}" type="slidenum">
              <a:rPr lang="es-MX" smtClean="0"/>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pPr>
              <a:defRPr/>
            </a:pPr>
            <a:fld id="{3BAEED99-4B52-4976-AF0F-4A116365ED45}" type="datetimeFigureOut">
              <a:rPr lang="es-MX" smtClean="0"/>
              <a:pPr>
                <a:defRPr/>
              </a:pPr>
              <a:t>27/08/2013</a:t>
            </a:fld>
            <a:endParaRPr lang="es-MX"/>
          </a:p>
        </p:txBody>
      </p:sp>
      <p:sp>
        <p:nvSpPr>
          <p:cNvPr id="5" name="4 Marcador de pie de página"/>
          <p:cNvSpPr>
            <a:spLocks noGrp="1"/>
          </p:cNvSpPr>
          <p:nvPr>
            <p:ph type="ftr" sz="quarter" idx="11"/>
          </p:nvPr>
        </p:nvSpPr>
        <p:spPr/>
        <p:txBody>
          <a:bodyPr/>
          <a:lstStyle>
            <a:extLst/>
          </a:lstStyle>
          <a:p>
            <a:pPr>
              <a:defRPr/>
            </a:pPr>
            <a:endParaRPr lang="es-MX"/>
          </a:p>
        </p:txBody>
      </p:sp>
      <p:sp>
        <p:nvSpPr>
          <p:cNvPr id="6" name="5 Marcador de número de diapositiva"/>
          <p:cNvSpPr>
            <a:spLocks noGrp="1"/>
          </p:cNvSpPr>
          <p:nvPr>
            <p:ph type="sldNum" sz="quarter" idx="12"/>
          </p:nvPr>
        </p:nvSpPr>
        <p:spPr/>
        <p:txBody>
          <a:bodyPr/>
          <a:lstStyle>
            <a:extLst/>
          </a:lstStyle>
          <a:p>
            <a:pPr>
              <a:defRPr/>
            </a:pPr>
            <a:fld id="{C1FE959C-D201-4CD4-AB73-732B4DD955BC}" type="slidenum">
              <a:rPr lang="es-MX" smtClean="0"/>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pPr>
              <a:defRPr/>
            </a:pPr>
            <a:fld id="{22A21000-F411-4D86-8A93-CFF45365EF28}" type="datetimeFigureOut">
              <a:rPr lang="es-MX" smtClean="0"/>
              <a:pPr>
                <a:defRPr/>
              </a:pPr>
              <a:t>27/08/2013</a:t>
            </a:fld>
            <a:endParaRPr lang="es-MX"/>
          </a:p>
        </p:txBody>
      </p:sp>
      <p:sp>
        <p:nvSpPr>
          <p:cNvPr id="6" name="5 Marcador de pie de página"/>
          <p:cNvSpPr>
            <a:spLocks noGrp="1"/>
          </p:cNvSpPr>
          <p:nvPr>
            <p:ph type="ftr" sz="quarter" idx="11"/>
          </p:nvPr>
        </p:nvSpPr>
        <p:spPr/>
        <p:txBody>
          <a:bodyPr/>
          <a:lstStyle>
            <a:extLst/>
          </a:lstStyle>
          <a:p>
            <a:pPr>
              <a:defRPr/>
            </a:pPr>
            <a:endParaRPr lang="es-MX"/>
          </a:p>
        </p:txBody>
      </p:sp>
      <p:sp>
        <p:nvSpPr>
          <p:cNvPr id="7" name="6 Marcador de número de diapositiva"/>
          <p:cNvSpPr>
            <a:spLocks noGrp="1"/>
          </p:cNvSpPr>
          <p:nvPr>
            <p:ph type="sldNum" sz="quarter" idx="12"/>
          </p:nvPr>
        </p:nvSpPr>
        <p:spPr/>
        <p:txBody>
          <a:bodyPr/>
          <a:lstStyle>
            <a:extLst/>
          </a:lstStyle>
          <a:p>
            <a:pPr>
              <a:defRPr/>
            </a:pPr>
            <a:fld id="{4F734B65-9B94-4379-A54E-2313B3308FCE}" type="slidenum">
              <a:rPr lang="es-MX" smtClean="0"/>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pPr>
              <a:defRPr/>
            </a:pPr>
            <a:fld id="{9EC72A4F-AC3A-415C-BC54-7891B6031FB2}" type="datetimeFigureOut">
              <a:rPr lang="es-MX" smtClean="0"/>
              <a:pPr>
                <a:defRPr/>
              </a:pPr>
              <a:t>27/08/2013</a:t>
            </a:fld>
            <a:endParaRPr lang="es-MX"/>
          </a:p>
        </p:txBody>
      </p:sp>
      <p:sp>
        <p:nvSpPr>
          <p:cNvPr id="8" name="7 Marcador de pie de página"/>
          <p:cNvSpPr>
            <a:spLocks noGrp="1"/>
          </p:cNvSpPr>
          <p:nvPr>
            <p:ph type="ftr" sz="quarter" idx="11"/>
          </p:nvPr>
        </p:nvSpPr>
        <p:spPr/>
        <p:txBody>
          <a:bodyPr/>
          <a:lstStyle>
            <a:extLst/>
          </a:lstStyle>
          <a:p>
            <a:pPr>
              <a:defRPr/>
            </a:pPr>
            <a:endParaRPr lang="es-MX"/>
          </a:p>
        </p:txBody>
      </p:sp>
      <p:sp>
        <p:nvSpPr>
          <p:cNvPr id="9" name="8 Marcador de número de diapositiva"/>
          <p:cNvSpPr>
            <a:spLocks noGrp="1"/>
          </p:cNvSpPr>
          <p:nvPr>
            <p:ph type="sldNum" sz="quarter" idx="12"/>
          </p:nvPr>
        </p:nvSpPr>
        <p:spPr/>
        <p:txBody>
          <a:bodyPr/>
          <a:lstStyle>
            <a:extLst/>
          </a:lstStyle>
          <a:p>
            <a:pPr>
              <a:defRPr/>
            </a:pPr>
            <a:fld id="{8D207CC8-65A7-4D36-8112-932753188A2C}" type="slidenum">
              <a:rPr lang="es-MX" smtClean="0"/>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pPr>
              <a:defRPr/>
            </a:pPr>
            <a:fld id="{77D24B8C-1E62-4E32-8E58-71711BC1D427}" type="datetimeFigureOut">
              <a:rPr lang="es-MX" smtClean="0"/>
              <a:pPr>
                <a:defRPr/>
              </a:pPr>
              <a:t>27/08/2013</a:t>
            </a:fld>
            <a:endParaRPr lang="es-MX"/>
          </a:p>
        </p:txBody>
      </p:sp>
      <p:sp>
        <p:nvSpPr>
          <p:cNvPr id="4" name="3 Marcador de pie de página"/>
          <p:cNvSpPr>
            <a:spLocks noGrp="1"/>
          </p:cNvSpPr>
          <p:nvPr>
            <p:ph type="ftr" sz="quarter" idx="11"/>
          </p:nvPr>
        </p:nvSpPr>
        <p:spPr/>
        <p:txBody>
          <a:bodyPr/>
          <a:lstStyle>
            <a:extLst/>
          </a:lstStyle>
          <a:p>
            <a:pPr>
              <a:defRPr/>
            </a:pPr>
            <a:endParaRPr lang="es-MX"/>
          </a:p>
        </p:txBody>
      </p:sp>
      <p:sp>
        <p:nvSpPr>
          <p:cNvPr id="5" name="4 Marcador de número de diapositiva"/>
          <p:cNvSpPr>
            <a:spLocks noGrp="1"/>
          </p:cNvSpPr>
          <p:nvPr>
            <p:ph type="sldNum" sz="quarter" idx="12"/>
          </p:nvPr>
        </p:nvSpPr>
        <p:spPr/>
        <p:txBody>
          <a:bodyPr/>
          <a:lstStyle>
            <a:extLst/>
          </a:lstStyle>
          <a:p>
            <a:pPr>
              <a:defRPr/>
            </a:pPr>
            <a:fld id="{366BB1FD-A01D-40B3-B6BF-87DC220D2866}" type="slidenum">
              <a:rPr lang="es-MX" smtClean="0"/>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pPr>
              <a:defRPr/>
            </a:pPr>
            <a:fld id="{74CBA12B-E4E2-4FF5-8D87-192180D790A3}" type="datetimeFigureOut">
              <a:rPr lang="es-MX" smtClean="0"/>
              <a:pPr>
                <a:defRPr/>
              </a:pPr>
              <a:t>27/08/2013</a:t>
            </a:fld>
            <a:endParaRPr lang="es-MX"/>
          </a:p>
        </p:txBody>
      </p:sp>
      <p:sp>
        <p:nvSpPr>
          <p:cNvPr id="3" name="2 Marcador de pie de página"/>
          <p:cNvSpPr>
            <a:spLocks noGrp="1"/>
          </p:cNvSpPr>
          <p:nvPr>
            <p:ph type="ftr" sz="quarter" idx="11"/>
          </p:nvPr>
        </p:nvSpPr>
        <p:spPr/>
        <p:txBody>
          <a:bodyPr/>
          <a:lstStyle>
            <a:extLst/>
          </a:lstStyle>
          <a:p>
            <a:pPr>
              <a:defRPr/>
            </a:pPr>
            <a:endParaRPr lang="es-MX"/>
          </a:p>
        </p:txBody>
      </p:sp>
      <p:sp>
        <p:nvSpPr>
          <p:cNvPr id="4" name="3 Marcador de número de diapositiva"/>
          <p:cNvSpPr>
            <a:spLocks noGrp="1"/>
          </p:cNvSpPr>
          <p:nvPr>
            <p:ph type="sldNum" sz="quarter" idx="12"/>
          </p:nvPr>
        </p:nvSpPr>
        <p:spPr/>
        <p:txBody>
          <a:bodyPr/>
          <a:lstStyle>
            <a:extLst/>
          </a:lstStyle>
          <a:p>
            <a:pPr>
              <a:defRPr/>
            </a:pPr>
            <a:fld id="{13B3B8AE-3B5F-4FFD-B3D4-7897A53A3801}" type="slidenum">
              <a:rPr lang="es-MX" smtClean="0"/>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pPr>
              <a:defRPr/>
            </a:pPr>
            <a:fld id="{BFBBA080-80AF-43B6-B255-B049792896D9}" type="datetimeFigureOut">
              <a:rPr lang="es-MX" smtClean="0"/>
              <a:pPr>
                <a:defRPr/>
              </a:pPr>
              <a:t>27/08/2013</a:t>
            </a:fld>
            <a:endParaRPr lang="es-MX"/>
          </a:p>
        </p:txBody>
      </p:sp>
      <p:sp>
        <p:nvSpPr>
          <p:cNvPr id="6" name="5 Marcador de pie de página"/>
          <p:cNvSpPr>
            <a:spLocks noGrp="1"/>
          </p:cNvSpPr>
          <p:nvPr>
            <p:ph type="ftr" sz="quarter" idx="11"/>
          </p:nvPr>
        </p:nvSpPr>
        <p:spPr/>
        <p:txBody>
          <a:bodyPr/>
          <a:lstStyle>
            <a:extLst/>
          </a:lstStyle>
          <a:p>
            <a:pPr>
              <a:defRPr/>
            </a:pPr>
            <a:endParaRPr lang="es-MX"/>
          </a:p>
        </p:txBody>
      </p:sp>
      <p:sp>
        <p:nvSpPr>
          <p:cNvPr id="7" name="6 Marcador de número de diapositiva"/>
          <p:cNvSpPr>
            <a:spLocks noGrp="1"/>
          </p:cNvSpPr>
          <p:nvPr>
            <p:ph type="sldNum" sz="quarter" idx="12"/>
          </p:nvPr>
        </p:nvSpPr>
        <p:spPr/>
        <p:txBody>
          <a:bodyPr/>
          <a:lstStyle>
            <a:extLst/>
          </a:lstStyle>
          <a:p>
            <a:pPr>
              <a:defRPr/>
            </a:pPr>
            <a:fld id="{43AF61BE-21B4-494E-9C4A-5E9C42DF6973}" type="slidenum">
              <a:rPr lang="es-MX" smtClean="0"/>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pPr>
              <a:defRPr/>
            </a:pPr>
            <a:fld id="{3BD66272-21C7-4E09-9309-864706F2143F}" type="datetimeFigureOut">
              <a:rPr lang="es-MX" smtClean="0"/>
              <a:pPr>
                <a:defRPr/>
              </a:pPr>
              <a:t>27/08/2013</a:t>
            </a:fld>
            <a:endParaRPr lang="es-MX"/>
          </a:p>
        </p:txBody>
      </p:sp>
      <p:sp>
        <p:nvSpPr>
          <p:cNvPr id="6" name="5 Marcador de pie de página"/>
          <p:cNvSpPr>
            <a:spLocks noGrp="1"/>
          </p:cNvSpPr>
          <p:nvPr>
            <p:ph type="ftr" sz="quarter" idx="11"/>
          </p:nvPr>
        </p:nvSpPr>
        <p:spPr/>
        <p:txBody>
          <a:bodyPr/>
          <a:lstStyle>
            <a:extLst/>
          </a:lstStyle>
          <a:p>
            <a:pPr>
              <a:defRPr/>
            </a:pPr>
            <a:endParaRPr lang="es-MX"/>
          </a:p>
        </p:txBody>
      </p:sp>
      <p:sp>
        <p:nvSpPr>
          <p:cNvPr id="7" name="6 Marcador de número de diapositiva"/>
          <p:cNvSpPr>
            <a:spLocks noGrp="1"/>
          </p:cNvSpPr>
          <p:nvPr>
            <p:ph type="sldNum" sz="quarter" idx="12"/>
          </p:nvPr>
        </p:nvSpPr>
        <p:spPr/>
        <p:txBody>
          <a:bodyPr/>
          <a:lstStyle>
            <a:extLst/>
          </a:lstStyle>
          <a:p>
            <a:pPr>
              <a:defRPr/>
            </a:pPr>
            <a:fld id="{17E545D7-9345-4DA8-A9DE-FA7C33D0012A}" type="slidenum">
              <a:rPr lang="es-MX" smtClean="0"/>
              <a:pPr>
                <a:defRPr/>
              </a:pPr>
              <a:t>‹Nº›</a:t>
            </a:fld>
            <a:endParaRPr lang="es-MX"/>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9CA3B921-C4B3-4234-B21D-8F87E0E0B570}" type="datetimeFigureOut">
              <a:rPr lang="es-MX" smtClean="0"/>
              <a:pPr>
                <a:defRPr/>
              </a:pPr>
              <a:t>27/08/2013</a:t>
            </a:fld>
            <a:endParaRPr lang="es-MX"/>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es-MX"/>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51CD7312-DA41-40AA-8582-0D2F10318484}" type="slidenum">
              <a:rPr lang="es-MX" smtClean="0"/>
              <a:pPr>
                <a:defRPr/>
              </a:pPr>
              <a:t>‹Nº›</a:t>
            </a:fld>
            <a:endParaRPr lang="es-MX"/>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628800"/>
            <a:ext cx="7772400" cy="1828800"/>
          </a:xfrm>
        </p:spPr>
        <p:txBody>
          <a:bodyPr rtlCol="0">
            <a:normAutofit fontScale="90000"/>
          </a:bodyPr>
          <a:lstStyle/>
          <a:p>
            <a:pPr algn="l" fontAlgn="auto">
              <a:spcAft>
                <a:spcPts val="0"/>
              </a:spcAft>
              <a:defRPr/>
            </a:pPr>
            <a:r>
              <a:rPr lang="es-MX" dirty="0" smtClean="0">
                <a:solidFill>
                  <a:schemeClr val="tx2">
                    <a:satMod val="200000"/>
                  </a:schemeClr>
                </a:solidFill>
              </a:rPr>
              <a:t/>
            </a:r>
            <a:br>
              <a:rPr lang="es-MX" dirty="0" smtClean="0">
                <a:solidFill>
                  <a:schemeClr val="tx2">
                    <a:satMod val="200000"/>
                  </a:schemeClr>
                </a:solidFill>
              </a:rPr>
            </a:br>
            <a:r>
              <a:rPr lang="es-MX" sz="6700" dirty="0" smtClean="0">
                <a:solidFill>
                  <a:schemeClr val="tx2">
                    <a:satMod val="200000"/>
                  </a:schemeClr>
                </a:solidFill>
              </a:rPr>
              <a:t>Iniciación al Trabajo Docente</a:t>
            </a:r>
            <a:r>
              <a:rPr lang="es-MX" dirty="0" smtClean="0">
                <a:solidFill>
                  <a:schemeClr val="tx2">
                    <a:satMod val="200000"/>
                  </a:schemeClr>
                </a:solidFill>
              </a:rPr>
              <a:t/>
            </a:r>
            <a:br>
              <a:rPr lang="es-MX" dirty="0" smtClean="0">
                <a:solidFill>
                  <a:schemeClr val="tx2">
                    <a:satMod val="200000"/>
                  </a:schemeClr>
                </a:solidFill>
              </a:rPr>
            </a:br>
            <a:endParaRPr lang="es-MX" dirty="0" smtClean="0">
              <a:solidFill>
                <a:schemeClr val="tx2">
                  <a:satMod val="200000"/>
                </a:schemeClr>
              </a:solidFill>
            </a:endParaRPr>
          </a:p>
        </p:txBody>
      </p:sp>
      <p:sp>
        <p:nvSpPr>
          <p:cNvPr id="8195" name="2 Subtítulo"/>
          <p:cNvSpPr>
            <a:spLocks noGrp="1"/>
          </p:cNvSpPr>
          <p:nvPr>
            <p:ph type="subTitle" idx="1"/>
          </p:nvPr>
        </p:nvSpPr>
        <p:spPr>
          <a:xfrm>
            <a:off x="722376" y="3685032"/>
            <a:ext cx="7772400" cy="2458612"/>
          </a:xfrm>
        </p:spPr>
        <p:txBody>
          <a:bodyPr>
            <a:noAutofit/>
          </a:bodyPr>
          <a:lstStyle/>
          <a:p>
            <a:pPr algn="l">
              <a:spcBef>
                <a:spcPct val="0"/>
              </a:spcBef>
              <a:buFont typeface="Arial" charset="0"/>
              <a:buNone/>
            </a:pPr>
            <a:r>
              <a:rPr lang="es-MX" sz="2800" dirty="0" smtClean="0"/>
              <a:t>TERCER SEMESTRE</a:t>
            </a:r>
          </a:p>
          <a:p>
            <a:pPr algn="l">
              <a:spcBef>
                <a:spcPct val="0"/>
              </a:spcBef>
              <a:buFont typeface="Arial" charset="0"/>
              <a:buNone/>
            </a:pPr>
            <a:r>
              <a:rPr lang="es-MX" sz="2800" dirty="0" smtClean="0"/>
              <a:t>PLAN DE ESTUDIOS, 2012</a:t>
            </a:r>
          </a:p>
          <a:p>
            <a:pPr algn="l">
              <a:spcBef>
                <a:spcPct val="0"/>
              </a:spcBef>
              <a:buFont typeface="Arial" charset="0"/>
              <a:buNone/>
            </a:pPr>
            <a:endParaRPr lang="es-MX" sz="2800" dirty="0" smtClean="0"/>
          </a:p>
          <a:p>
            <a:pPr algn="l">
              <a:spcBef>
                <a:spcPct val="0"/>
              </a:spcBef>
              <a:buFont typeface="Arial" charset="0"/>
              <a:buNone/>
            </a:pPr>
            <a:r>
              <a:rPr lang="es-MX" sz="2800" dirty="0" smtClean="0"/>
              <a:t>Profesora:</a:t>
            </a:r>
          </a:p>
          <a:p>
            <a:pPr algn="l">
              <a:spcBef>
                <a:spcPct val="0"/>
              </a:spcBef>
              <a:buFont typeface="Arial" charset="0"/>
              <a:buNone/>
            </a:pPr>
            <a:r>
              <a:rPr lang="es-MX" sz="2800" dirty="0" smtClean="0"/>
              <a:t>Laura Cristina </a:t>
            </a:r>
            <a:r>
              <a:rPr lang="es-MX" sz="2800" smtClean="0"/>
              <a:t>Reyes Rincón.</a:t>
            </a:r>
            <a:endParaRPr lang="es-MX"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Título"/>
          <p:cNvSpPr>
            <a:spLocks noGrp="1"/>
          </p:cNvSpPr>
          <p:nvPr>
            <p:ph type="title"/>
          </p:nvPr>
        </p:nvSpPr>
        <p:spPr>
          <a:xfrm>
            <a:off x="500034" y="214290"/>
            <a:ext cx="8183880" cy="1051560"/>
          </a:xfrm>
        </p:spPr>
        <p:txBody>
          <a:bodyPr/>
          <a:lstStyle/>
          <a:p>
            <a:pPr algn="ctr" fontAlgn="auto">
              <a:spcAft>
                <a:spcPts val="0"/>
              </a:spcAft>
              <a:defRPr/>
            </a:pPr>
            <a:r>
              <a:rPr lang="es-MX" dirty="0" smtClean="0">
                <a:solidFill>
                  <a:schemeClr val="tx2">
                    <a:satMod val="200000"/>
                  </a:schemeClr>
                </a:solidFill>
              </a:rPr>
              <a:t>Bibliografía </a:t>
            </a:r>
          </a:p>
        </p:txBody>
      </p:sp>
      <p:sp>
        <p:nvSpPr>
          <p:cNvPr id="5" name="4 Marcador de contenido"/>
          <p:cNvSpPr>
            <a:spLocks noGrp="1"/>
          </p:cNvSpPr>
          <p:nvPr>
            <p:ph sz="half" idx="1"/>
          </p:nvPr>
        </p:nvSpPr>
        <p:spPr>
          <a:xfrm>
            <a:off x="571472" y="1268760"/>
            <a:ext cx="7960968" cy="5400600"/>
          </a:xfrm>
        </p:spPr>
        <p:txBody>
          <a:bodyPr rtlCol="0">
            <a:normAutofit fontScale="55000" lnSpcReduction="20000"/>
          </a:bodyPr>
          <a:lstStyle/>
          <a:p>
            <a:pPr marL="411480" algn="just" fontAlgn="auto">
              <a:spcAft>
                <a:spcPts val="0"/>
              </a:spcAft>
              <a:buFont typeface="Arial" pitchFamily="34" charset="0"/>
              <a:buNone/>
              <a:defRPr/>
            </a:pPr>
            <a:endParaRPr lang="es-MX" dirty="0" smtClean="0"/>
          </a:p>
          <a:p>
            <a:pPr algn="just"/>
            <a:r>
              <a:rPr lang="es-MX" sz="3200" dirty="0" smtClean="0"/>
              <a:t>Jackson, </a:t>
            </a:r>
            <a:r>
              <a:rPr lang="es-MX" sz="3200" dirty="0" err="1" smtClean="0"/>
              <a:t>Ph.</a:t>
            </a:r>
            <a:r>
              <a:rPr lang="es-MX" sz="3200" dirty="0" smtClean="0"/>
              <a:t> (2001). La vida en las aulas. Barcelona: Morata.</a:t>
            </a:r>
          </a:p>
          <a:p>
            <a:pPr algn="just"/>
            <a:r>
              <a:rPr lang="es-MX" sz="3200" dirty="0" smtClean="0"/>
              <a:t>Gimeno Sacristán, J. y Á. I. Pérez Gómez (2008). Comprender y transformar la enseñanza.  (12ª. Edición). Madrid: Morata.</a:t>
            </a:r>
          </a:p>
          <a:p>
            <a:pPr algn="just"/>
            <a:r>
              <a:rPr lang="es-MX" sz="3200" dirty="0" smtClean="0"/>
              <a:t>Navia, C. (2006). Autoformación de maestros en los márgenes del sistema educativo. Cultura, experiencia e interacción formativa. México-Barcelona: Pomares.</a:t>
            </a:r>
          </a:p>
          <a:p>
            <a:pPr algn="just"/>
            <a:r>
              <a:rPr lang="es-MX" sz="3200" dirty="0" err="1" smtClean="0"/>
              <a:t>Porlán</a:t>
            </a:r>
            <a:r>
              <a:rPr lang="es-MX" sz="3200" dirty="0" smtClean="0"/>
              <a:t>, R. (2000). El diario del profesor. Un recurso para la investigación en el aula. Sevilla: Diada.</a:t>
            </a:r>
          </a:p>
          <a:p>
            <a:pPr algn="just"/>
            <a:r>
              <a:rPr lang="es-MX" sz="3200" dirty="0" err="1" smtClean="0"/>
              <a:t>Postic</a:t>
            </a:r>
            <a:r>
              <a:rPr lang="es-MX" sz="3200" dirty="0" smtClean="0"/>
              <a:t>, M. y De </a:t>
            </a:r>
            <a:r>
              <a:rPr lang="es-MX" sz="3200" dirty="0" err="1" smtClean="0"/>
              <a:t>ketele</a:t>
            </a:r>
            <a:r>
              <a:rPr lang="es-MX" sz="3200" dirty="0" smtClean="0"/>
              <a:t>, J. M. (2000). Observar las situaciones educativas. Madrid: </a:t>
            </a:r>
            <a:r>
              <a:rPr lang="es-MX" sz="3200" dirty="0" err="1" smtClean="0"/>
              <a:t>Nárcea</a:t>
            </a:r>
            <a:r>
              <a:rPr lang="es-MX" sz="3200" dirty="0" smtClean="0"/>
              <a:t>.</a:t>
            </a:r>
          </a:p>
          <a:p>
            <a:pPr algn="just"/>
            <a:r>
              <a:rPr lang="es-MX" sz="3200" dirty="0" err="1" smtClean="0"/>
              <a:t>Zabalza</a:t>
            </a:r>
            <a:r>
              <a:rPr lang="es-MX" sz="3200" dirty="0" smtClean="0"/>
              <a:t>, M. Á. (2011). Diarios de clase. Un instrumento de investigación y desarrollo profesional (3ª edición). Madrid: Narcea</a:t>
            </a:r>
          </a:p>
          <a:p>
            <a:pPr algn="just"/>
            <a:r>
              <a:rPr lang="es-MX" sz="3200" dirty="0" err="1" smtClean="0"/>
              <a:t>Brailovsky</a:t>
            </a:r>
            <a:r>
              <a:rPr lang="es-MX" sz="3200" dirty="0" smtClean="0"/>
              <a:t>, D. (</a:t>
            </a:r>
            <a:r>
              <a:rPr lang="es-MX" sz="3200" dirty="0" err="1" smtClean="0"/>
              <a:t>cord</a:t>
            </a:r>
            <a:r>
              <a:rPr lang="es-MX" sz="3200" dirty="0" smtClean="0"/>
              <a:t>.). (2008). Sentidos perdidos de la experiencia escolar. Angustia, desazón, reflexiones. Buenos Aires: </a:t>
            </a:r>
            <a:r>
              <a:rPr lang="es-MX" sz="3200" dirty="0" err="1" smtClean="0"/>
              <a:t>Noveduc</a:t>
            </a:r>
            <a:r>
              <a:rPr lang="es-MX" sz="3200" dirty="0" smtClean="0"/>
              <a:t>.</a:t>
            </a:r>
          </a:p>
          <a:p>
            <a:pPr algn="just"/>
            <a:r>
              <a:rPr lang="en-US" sz="3200" dirty="0" err="1" smtClean="0"/>
              <a:t>Paquay</a:t>
            </a:r>
            <a:r>
              <a:rPr lang="en-US" sz="3200" dirty="0" smtClean="0"/>
              <a:t>, L., </a:t>
            </a:r>
            <a:r>
              <a:rPr lang="en-US" sz="3200" dirty="0" err="1" smtClean="0"/>
              <a:t>Altet</a:t>
            </a:r>
            <a:r>
              <a:rPr lang="en-US" sz="3200" dirty="0" smtClean="0"/>
              <a:t>, M., </a:t>
            </a:r>
            <a:r>
              <a:rPr lang="en-US" sz="3200" dirty="0" err="1" smtClean="0"/>
              <a:t>Charlier</a:t>
            </a:r>
            <a:r>
              <a:rPr lang="en-US" sz="3200" dirty="0" smtClean="0"/>
              <a:t>, E., </a:t>
            </a:r>
            <a:r>
              <a:rPr lang="en-US" sz="3200" dirty="0" err="1" smtClean="0"/>
              <a:t>Perrenoud</a:t>
            </a:r>
            <a:r>
              <a:rPr lang="en-US" sz="3200" dirty="0" smtClean="0"/>
              <a:t>, P. (</a:t>
            </a:r>
            <a:r>
              <a:rPr lang="en-US" sz="3200" dirty="0" err="1" smtClean="0"/>
              <a:t>coords</a:t>
            </a:r>
            <a:r>
              <a:rPr lang="en-US" sz="3200" dirty="0" smtClean="0"/>
              <a:t>.). </a:t>
            </a:r>
            <a:r>
              <a:rPr lang="es-MX" sz="3200" dirty="0" smtClean="0"/>
              <a:t>(2005). La formación profesional del maestro. Estrategias y competencias. México: FCE.</a:t>
            </a:r>
            <a:endParaRPr lang="es-MX" sz="3200" dirty="0"/>
          </a:p>
        </p:txBody>
      </p:sp>
      <p:sp>
        <p:nvSpPr>
          <p:cNvPr id="6" name="5 Marcador de contenido"/>
          <p:cNvSpPr>
            <a:spLocks noGrp="1"/>
          </p:cNvSpPr>
          <p:nvPr>
            <p:ph sz="half" idx="2"/>
          </p:nvPr>
        </p:nvSpPr>
        <p:spPr>
          <a:xfrm flipH="1">
            <a:off x="8748464" y="1412776"/>
            <a:ext cx="395536" cy="4357718"/>
          </a:xfrm>
        </p:spPr>
        <p:txBody>
          <a:bodyPr rtlCol="0">
            <a:normAutofit fontScale="55000" lnSpcReduction="20000"/>
          </a:bodyPr>
          <a:lstStyle/>
          <a:p>
            <a:pPr marL="411480" algn="ctr" fontAlgn="auto">
              <a:spcAft>
                <a:spcPts val="0"/>
              </a:spcAft>
              <a:buFont typeface="Arial" pitchFamily="34" charset="0"/>
              <a:buNone/>
              <a:defRPr/>
            </a:pPr>
            <a:r>
              <a:rPr lang="es-MX" dirty="0" smtClean="0"/>
              <a:t>     </a:t>
            </a:r>
          </a:p>
        </p:txBody>
      </p:sp>
      <p:sp>
        <p:nvSpPr>
          <p:cNvPr id="7" name="6 Rectángulo"/>
          <p:cNvSpPr/>
          <p:nvPr/>
        </p:nvSpPr>
        <p:spPr>
          <a:xfrm>
            <a:off x="0" y="3071810"/>
            <a:ext cx="4421652" cy="523220"/>
          </a:xfrm>
          <a:prstGeom prst="rect">
            <a:avLst/>
          </a:prstGeom>
        </p:spPr>
        <p:txBody>
          <a:bodyPr wrap="square">
            <a:spAutoFit/>
          </a:bodyPr>
          <a:lstStyle/>
          <a:p>
            <a:pPr marL="411480" algn="just" fontAlgn="auto">
              <a:spcAft>
                <a:spcPts val="0"/>
              </a:spcAft>
              <a:buNone/>
              <a:defRPr/>
            </a:pPr>
            <a:r>
              <a:rPr lang="es-MX" sz="2800" dirty="0" smtClean="0"/>
              <a:t>    </a:t>
            </a:r>
            <a:endParaRPr lang="es-MX"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Título"/>
          <p:cNvSpPr>
            <a:spLocks noGrp="1"/>
          </p:cNvSpPr>
          <p:nvPr>
            <p:ph type="title"/>
          </p:nvPr>
        </p:nvSpPr>
        <p:spPr>
          <a:xfrm>
            <a:off x="500034" y="214290"/>
            <a:ext cx="8183880" cy="1051560"/>
          </a:xfrm>
        </p:spPr>
        <p:txBody>
          <a:bodyPr/>
          <a:lstStyle/>
          <a:p>
            <a:pPr algn="ctr" fontAlgn="auto">
              <a:spcAft>
                <a:spcPts val="0"/>
              </a:spcAft>
              <a:defRPr/>
            </a:pPr>
            <a:r>
              <a:rPr lang="es-MX" dirty="0" smtClean="0">
                <a:solidFill>
                  <a:schemeClr val="tx2">
                    <a:satMod val="200000"/>
                  </a:schemeClr>
                </a:solidFill>
              </a:rPr>
              <a:t> </a:t>
            </a:r>
          </a:p>
        </p:txBody>
      </p:sp>
      <p:sp>
        <p:nvSpPr>
          <p:cNvPr id="5" name="4 Marcador de contenido"/>
          <p:cNvSpPr>
            <a:spLocks noGrp="1"/>
          </p:cNvSpPr>
          <p:nvPr>
            <p:ph sz="half" idx="1"/>
          </p:nvPr>
        </p:nvSpPr>
        <p:spPr>
          <a:xfrm>
            <a:off x="539552" y="692696"/>
            <a:ext cx="7960968" cy="4953162"/>
          </a:xfrm>
        </p:spPr>
        <p:txBody>
          <a:bodyPr rtlCol="0">
            <a:normAutofit fontScale="77500" lnSpcReduction="20000"/>
          </a:bodyPr>
          <a:lstStyle/>
          <a:p>
            <a:pPr algn="just"/>
            <a:r>
              <a:rPr lang="es-MX" dirty="0" err="1" smtClean="0"/>
              <a:t>Tardif</a:t>
            </a:r>
            <a:r>
              <a:rPr lang="es-MX" dirty="0" smtClean="0"/>
              <a:t>, M. (2004). Los saberes del docente y su </a:t>
            </a:r>
            <a:r>
              <a:rPr lang="es-MX" dirty="0" err="1" smtClean="0"/>
              <a:t>dearrollo</a:t>
            </a:r>
            <a:r>
              <a:rPr lang="es-MX" dirty="0" smtClean="0"/>
              <a:t> profesional. Madrid: Narcea.</a:t>
            </a:r>
          </a:p>
          <a:p>
            <a:pPr algn="just"/>
            <a:r>
              <a:rPr lang="es-MX" dirty="0" smtClean="0"/>
              <a:t>Zavala </a:t>
            </a:r>
            <a:r>
              <a:rPr lang="es-MX" dirty="0" err="1" smtClean="0"/>
              <a:t>Vidiella</a:t>
            </a:r>
            <a:r>
              <a:rPr lang="es-MX" dirty="0" smtClean="0"/>
              <a:t>, A. (1998). La práctica educativa. Cómo enseñar (4ª edición). </a:t>
            </a:r>
            <a:r>
              <a:rPr lang="es-MX" dirty="0" err="1" smtClean="0"/>
              <a:t>Barcelona:Graó</a:t>
            </a:r>
            <a:r>
              <a:rPr lang="es-MX" dirty="0" smtClean="0"/>
              <a:t>.</a:t>
            </a:r>
          </a:p>
          <a:p>
            <a:pPr algn="just"/>
            <a:r>
              <a:rPr lang="es-MX" dirty="0" err="1" smtClean="0"/>
              <a:t>Bransford</a:t>
            </a:r>
            <a:r>
              <a:rPr lang="es-MX" dirty="0" smtClean="0"/>
              <a:t>, J. D., Brown, A. L. y </a:t>
            </a:r>
            <a:r>
              <a:rPr lang="es-MX" dirty="0" err="1" smtClean="0"/>
              <a:t>Cocking</a:t>
            </a:r>
            <a:r>
              <a:rPr lang="es-MX" dirty="0" smtClean="0"/>
              <a:t>, R. R. (2007) La creación de ambientes de aprendizaje en la escuela. Serie Cuadernos de la reforma. México: SEP.</a:t>
            </a:r>
          </a:p>
          <a:p>
            <a:pPr algn="just"/>
            <a:r>
              <a:rPr lang="es-MX" dirty="0" smtClean="0"/>
              <a:t>Lozano, I. y Mercado, E. (2011). Cómo investigar la práctica docente. México: ISCEEM y ENSM.</a:t>
            </a:r>
          </a:p>
          <a:p>
            <a:pPr algn="just"/>
            <a:r>
              <a:rPr lang="es-MX" dirty="0" err="1" smtClean="0"/>
              <a:t>Monereo</a:t>
            </a:r>
            <a:r>
              <a:rPr lang="es-MX" dirty="0" smtClean="0"/>
              <a:t>, C. (coord.), Castelló, M., </a:t>
            </a:r>
            <a:r>
              <a:rPr lang="es-MX" dirty="0" err="1" smtClean="0"/>
              <a:t>Clariana</a:t>
            </a:r>
            <a:r>
              <a:rPr lang="es-MX" dirty="0" smtClean="0"/>
              <a:t>, M., Palma, M., Pérez, M.L. (1999) Estrategias de enseñanza y aprendizaje. Formación del profesorado y aplicación en la escuela. Barcelona, España: </a:t>
            </a:r>
            <a:r>
              <a:rPr lang="es-MX" dirty="0" err="1" smtClean="0"/>
              <a:t>Graó</a:t>
            </a:r>
            <a:r>
              <a:rPr lang="es-MX" dirty="0" smtClean="0"/>
              <a:t>.</a:t>
            </a:r>
          </a:p>
          <a:p>
            <a:pPr algn="just"/>
            <a:r>
              <a:rPr lang="es-MX" dirty="0" smtClean="0"/>
              <a:t>Perales, R. (coord.) (2006). La significación de la práctica educativa. México: </a:t>
            </a:r>
            <a:r>
              <a:rPr lang="es-MX" dirty="0" err="1" smtClean="0"/>
              <a:t>Paidós</a:t>
            </a:r>
            <a:r>
              <a:rPr lang="es-MX" dirty="0" smtClean="0"/>
              <a:t>.</a:t>
            </a:r>
          </a:p>
          <a:p>
            <a:pPr algn="just"/>
            <a:r>
              <a:rPr lang="es-MX" dirty="0" err="1" smtClean="0"/>
              <a:t>Perrenoud</a:t>
            </a:r>
            <a:r>
              <a:rPr lang="es-MX" dirty="0" smtClean="0"/>
              <a:t>. </a:t>
            </a:r>
            <a:r>
              <a:rPr lang="es-MX" dirty="0" err="1" smtClean="0"/>
              <a:t>Ph.</a:t>
            </a:r>
            <a:r>
              <a:rPr lang="es-MX" dirty="0" smtClean="0"/>
              <a:t> (2010). Desarrollar la práctica reflexiva en el oficio de enseñar (5ª. </a:t>
            </a:r>
            <a:r>
              <a:rPr lang="es-MX" dirty="0" err="1" smtClean="0"/>
              <a:t>Reimp</a:t>
            </a:r>
            <a:r>
              <a:rPr lang="es-MX" dirty="0" smtClean="0"/>
              <a:t>.). México: GRAO, quinta reimpresión.</a:t>
            </a:r>
          </a:p>
          <a:p>
            <a:endParaRPr lang="es-MX" dirty="0" smtClean="0"/>
          </a:p>
        </p:txBody>
      </p:sp>
      <p:sp>
        <p:nvSpPr>
          <p:cNvPr id="6" name="5 Marcador de contenido"/>
          <p:cNvSpPr>
            <a:spLocks noGrp="1"/>
          </p:cNvSpPr>
          <p:nvPr>
            <p:ph sz="half" idx="2"/>
          </p:nvPr>
        </p:nvSpPr>
        <p:spPr>
          <a:xfrm flipH="1">
            <a:off x="8748464" y="1412776"/>
            <a:ext cx="395536" cy="4357718"/>
          </a:xfrm>
        </p:spPr>
        <p:txBody>
          <a:bodyPr rtlCol="0">
            <a:normAutofit fontScale="77500" lnSpcReduction="20000"/>
          </a:bodyPr>
          <a:lstStyle/>
          <a:p>
            <a:pPr marL="411480" algn="ctr" fontAlgn="auto">
              <a:spcAft>
                <a:spcPts val="0"/>
              </a:spcAft>
              <a:buFont typeface="Arial" pitchFamily="34" charset="0"/>
              <a:buNone/>
              <a:defRPr/>
            </a:pPr>
            <a:r>
              <a:rPr lang="es-MX" dirty="0" smtClean="0"/>
              <a:t>     </a:t>
            </a:r>
          </a:p>
        </p:txBody>
      </p:sp>
      <p:sp>
        <p:nvSpPr>
          <p:cNvPr id="7" name="6 Rectángulo"/>
          <p:cNvSpPr/>
          <p:nvPr/>
        </p:nvSpPr>
        <p:spPr>
          <a:xfrm>
            <a:off x="0" y="3071810"/>
            <a:ext cx="4421652" cy="523220"/>
          </a:xfrm>
          <a:prstGeom prst="rect">
            <a:avLst/>
          </a:prstGeom>
        </p:spPr>
        <p:txBody>
          <a:bodyPr wrap="square">
            <a:spAutoFit/>
          </a:bodyPr>
          <a:lstStyle/>
          <a:p>
            <a:pPr marL="411480" algn="just" fontAlgn="auto">
              <a:spcAft>
                <a:spcPts val="0"/>
              </a:spcAft>
              <a:buNone/>
              <a:defRPr/>
            </a:pPr>
            <a:r>
              <a:rPr lang="es-MX" sz="2800" dirty="0" smtClean="0"/>
              <a:t>    </a:t>
            </a:r>
            <a:endParaRPr lang="es-MX"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a:xfrm>
            <a:off x="500034" y="428604"/>
            <a:ext cx="8183880" cy="1051560"/>
          </a:xfrm>
        </p:spPr>
        <p:txBody>
          <a:bodyPr/>
          <a:lstStyle/>
          <a:p>
            <a:pPr algn="ctr" fontAlgn="auto">
              <a:spcAft>
                <a:spcPts val="0"/>
              </a:spcAft>
              <a:defRPr/>
            </a:pPr>
            <a:r>
              <a:rPr lang="es-MX" dirty="0" smtClean="0">
                <a:solidFill>
                  <a:schemeClr val="tx2">
                    <a:satMod val="200000"/>
                  </a:schemeClr>
                </a:solidFill>
              </a:rPr>
              <a:t>Materiales de apoyo</a:t>
            </a:r>
          </a:p>
        </p:txBody>
      </p:sp>
      <p:sp>
        <p:nvSpPr>
          <p:cNvPr id="26627" name="2 Marcador de contenido"/>
          <p:cNvSpPr>
            <a:spLocks noGrp="1"/>
          </p:cNvSpPr>
          <p:nvPr>
            <p:ph idx="1"/>
          </p:nvPr>
        </p:nvSpPr>
        <p:spPr>
          <a:xfrm>
            <a:off x="3707904" y="1628800"/>
            <a:ext cx="4896544" cy="4187952"/>
          </a:xfrm>
        </p:spPr>
        <p:txBody>
          <a:bodyPr>
            <a:normAutofit fontScale="62500" lnSpcReduction="20000"/>
          </a:bodyPr>
          <a:lstStyle/>
          <a:p>
            <a:pPr algn="just"/>
            <a:r>
              <a:rPr lang="es-MX" dirty="0" smtClean="0"/>
              <a:t>Para complementar la información, se sugiere revisar las propuestas de páginas web de los cursos de Adecuación Curricular y Ambientes de Aprendizaje, además de los contenidos de los cursos que conforman el trayecto de preparación para la enseñanza y el aprendizaje.</a:t>
            </a:r>
          </a:p>
          <a:p>
            <a:pPr algn="just"/>
            <a:r>
              <a:rPr lang="es-MX" dirty="0" smtClean="0"/>
              <a:t>Videos sobre ambientes de aprendizaje.</a:t>
            </a:r>
          </a:p>
          <a:p>
            <a:pPr algn="just"/>
            <a:r>
              <a:rPr lang="es-MX" dirty="0" smtClean="0"/>
              <a:t>Registros de observación.</a:t>
            </a:r>
          </a:p>
          <a:p>
            <a:pPr algn="just"/>
            <a:r>
              <a:rPr lang="es-MX" dirty="0" smtClean="0"/>
              <a:t>Testimonios de docentes de educación básica, directivos, alumnos</a:t>
            </a:r>
          </a:p>
          <a:p>
            <a:pPr algn="just"/>
            <a:r>
              <a:rPr lang="es-MX" dirty="0" smtClean="0"/>
              <a:t>Diarios de trabajo docente.</a:t>
            </a:r>
          </a:p>
          <a:p>
            <a:pPr algn="just"/>
            <a:r>
              <a:rPr lang="es-MX" dirty="0" smtClean="0"/>
              <a:t>Videograbaciones.</a:t>
            </a:r>
          </a:p>
          <a:p>
            <a:pPr algn="just"/>
            <a:r>
              <a:rPr lang="es-MX" dirty="0" smtClean="0"/>
              <a:t>Fotografías.</a:t>
            </a:r>
          </a:p>
          <a:p>
            <a:endParaRPr lang="es-MX" dirty="0" smtClean="0"/>
          </a:p>
        </p:txBody>
      </p:sp>
      <p:sp>
        <p:nvSpPr>
          <p:cNvPr id="4" name="3 Rectángulo"/>
          <p:cNvSpPr/>
          <p:nvPr/>
        </p:nvSpPr>
        <p:spPr>
          <a:xfrm>
            <a:off x="539552" y="1412776"/>
            <a:ext cx="3096344" cy="4524315"/>
          </a:xfrm>
          <a:prstGeom prst="rect">
            <a:avLst/>
          </a:prstGeom>
        </p:spPr>
        <p:txBody>
          <a:bodyPr wrap="square">
            <a:spAutoFit/>
          </a:bodyPr>
          <a:lstStyle/>
          <a:p>
            <a:pPr algn="just"/>
            <a:r>
              <a:rPr lang="es-MX" sz="2400" dirty="0" smtClean="0"/>
              <a:t>Programa </a:t>
            </a:r>
          </a:p>
          <a:p>
            <a:pPr algn="just"/>
            <a:r>
              <a:rPr lang="es-MX" sz="2400" dirty="0" smtClean="0"/>
              <a:t>Cuaderno</a:t>
            </a:r>
          </a:p>
          <a:p>
            <a:pPr algn="just"/>
            <a:r>
              <a:rPr lang="es-MX" sz="2400" dirty="0" smtClean="0"/>
              <a:t>Diario de campo </a:t>
            </a:r>
          </a:p>
          <a:p>
            <a:pPr algn="just"/>
            <a:r>
              <a:rPr lang="es-MX" sz="2400" dirty="0" smtClean="0"/>
              <a:t>Antología</a:t>
            </a:r>
          </a:p>
          <a:p>
            <a:pPr algn="just"/>
            <a:r>
              <a:rPr lang="es-MX" sz="2400" dirty="0" smtClean="0"/>
              <a:t>Herramientas tecnológicas ( PC, cañón, cámara de video, cámara fotográfica, etc..)</a:t>
            </a:r>
          </a:p>
          <a:p>
            <a:pPr algn="just"/>
            <a:r>
              <a:rPr lang="es-MX" sz="2400" dirty="0" smtClean="0"/>
              <a:t>Planeaciones </a:t>
            </a:r>
          </a:p>
          <a:p>
            <a:pPr algn="just"/>
            <a:r>
              <a:rPr lang="es-MX" sz="2400" dirty="0" smtClean="0"/>
              <a:t>Guía de indicadores</a:t>
            </a:r>
          </a:p>
          <a:p>
            <a:pPr algn="just"/>
            <a:r>
              <a:rPr lang="es-MX" sz="2400" dirty="0" smtClean="0"/>
              <a:t>Portafolio</a:t>
            </a:r>
            <a:endParaRPr lang="es-MX"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571480"/>
            <a:ext cx="8183880" cy="1051560"/>
          </a:xfrm>
        </p:spPr>
        <p:txBody>
          <a:bodyPr rtlCol="0">
            <a:normAutofit fontScale="90000"/>
          </a:bodyPr>
          <a:lstStyle/>
          <a:p>
            <a:pPr fontAlgn="auto">
              <a:spcAft>
                <a:spcPts val="0"/>
              </a:spcAft>
              <a:defRPr/>
            </a:pPr>
            <a:r>
              <a:rPr lang="es-MX" dirty="0" smtClean="0">
                <a:solidFill>
                  <a:schemeClr val="tx2">
                    <a:satMod val="200000"/>
                  </a:schemeClr>
                </a:solidFill>
              </a:rPr>
              <a:t>Actividades de cierre y producto final</a:t>
            </a:r>
          </a:p>
        </p:txBody>
      </p:sp>
      <p:sp>
        <p:nvSpPr>
          <p:cNvPr id="27651" name="2 Marcador de contenido"/>
          <p:cNvSpPr>
            <a:spLocks noGrp="1"/>
          </p:cNvSpPr>
          <p:nvPr>
            <p:ph idx="1"/>
          </p:nvPr>
        </p:nvSpPr>
        <p:spPr>
          <a:xfrm>
            <a:off x="502920" y="530352"/>
            <a:ext cx="7957512" cy="5470416"/>
          </a:xfrm>
        </p:spPr>
        <p:txBody>
          <a:bodyPr>
            <a:normAutofit fontScale="92500" lnSpcReduction="20000"/>
          </a:bodyPr>
          <a:lstStyle/>
          <a:p>
            <a:endParaRPr lang="es-ES_tradnl" dirty="0" smtClean="0"/>
          </a:p>
          <a:p>
            <a:endParaRPr lang="es-ES_tradnl" dirty="0" smtClean="0"/>
          </a:p>
          <a:p>
            <a:pPr>
              <a:buNone/>
            </a:pPr>
            <a:endParaRPr lang="es-ES_tradnl" dirty="0" smtClean="0"/>
          </a:p>
          <a:p>
            <a:pPr>
              <a:buNone/>
            </a:pPr>
            <a:endParaRPr lang="es-ES_tradnl" dirty="0" smtClean="0"/>
          </a:p>
          <a:p>
            <a:pPr algn="just"/>
            <a:r>
              <a:rPr lang="es-MX" dirty="0" smtClean="0"/>
              <a:t>El diseño de una propuesta de intervención docente fundamentada en el desarrollo de ambientes de aprendizaje y estrategias de enseñanza basadas en diversos aportes teóricos, se caracteriza por el diseño de ambientes de aprendizaje y estrategias de enseñanza centrados en el alumno. </a:t>
            </a:r>
          </a:p>
          <a:p>
            <a:pPr algn="just"/>
            <a:r>
              <a:rPr lang="es-MX" dirty="0" smtClean="0"/>
              <a:t>Escrito donde exponga sus reflexiones, conclusiones, expectativas, respecto al reto  que representa el desempeño profesional de la docencia en un contexto determinado. </a:t>
            </a:r>
            <a:endParaRPr lang="es-ES_tradnl" dirty="0" smtClean="0"/>
          </a:p>
          <a:p>
            <a:pPr>
              <a:buNone/>
            </a:pPr>
            <a:endParaRPr lang="es-E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500034" y="428604"/>
            <a:ext cx="8183880" cy="1051560"/>
          </a:xfrm>
        </p:spPr>
        <p:txBody>
          <a:bodyPr rtlCol="0">
            <a:normAutofit fontScale="90000"/>
          </a:bodyPr>
          <a:lstStyle/>
          <a:p>
            <a:pPr algn="ctr" fontAlgn="auto">
              <a:spcAft>
                <a:spcPts val="0"/>
              </a:spcAft>
              <a:defRPr/>
            </a:pPr>
            <a:r>
              <a:rPr lang="es-MX" b="1" dirty="0" smtClean="0">
                <a:solidFill>
                  <a:schemeClr val="tx2">
                    <a:satMod val="200000"/>
                  </a:schemeClr>
                </a:solidFill>
              </a:rPr>
              <a:t/>
            </a:r>
            <a:br>
              <a:rPr lang="es-MX" b="1" dirty="0" smtClean="0">
                <a:solidFill>
                  <a:schemeClr val="tx2">
                    <a:satMod val="200000"/>
                  </a:schemeClr>
                </a:solidFill>
              </a:rPr>
            </a:br>
            <a:r>
              <a:rPr lang="es-MX" b="1" dirty="0" smtClean="0">
                <a:solidFill>
                  <a:schemeClr val="tx2">
                    <a:satMod val="200000"/>
                  </a:schemeClr>
                </a:solidFill>
              </a:rPr>
              <a:t>EVALUACIÓN</a:t>
            </a:r>
            <a:br>
              <a:rPr lang="es-MX" b="1" dirty="0" smtClean="0">
                <a:solidFill>
                  <a:schemeClr val="tx2">
                    <a:satMod val="200000"/>
                  </a:schemeClr>
                </a:solidFill>
              </a:rPr>
            </a:br>
            <a:endParaRPr lang="es-MX" dirty="0" smtClean="0">
              <a:solidFill>
                <a:schemeClr val="tx2">
                  <a:satMod val="200000"/>
                </a:schemeClr>
              </a:solidFill>
            </a:endParaRPr>
          </a:p>
        </p:txBody>
      </p:sp>
      <p:sp>
        <p:nvSpPr>
          <p:cNvPr id="6" name="5 Marcador de contenido"/>
          <p:cNvSpPr>
            <a:spLocks noGrp="1"/>
          </p:cNvSpPr>
          <p:nvPr>
            <p:ph idx="1"/>
          </p:nvPr>
        </p:nvSpPr>
        <p:spPr>
          <a:xfrm>
            <a:off x="500034" y="1000108"/>
            <a:ext cx="8183880" cy="4830894"/>
          </a:xfrm>
        </p:spPr>
        <p:txBody>
          <a:bodyPr rtlCol="0">
            <a:normAutofit fontScale="55000" lnSpcReduction="20000"/>
          </a:bodyPr>
          <a:lstStyle/>
          <a:p>
            <a:pPr marL="411480" algn="just" fontAlgn="auto">
              <a:spcAft>
                <a:spcPts val="0"/>
              </a:spcAft>
              <a:buFont typeface="Arial" pitchFamily="34" charset="0"/>
              <a:buNone/>
              <a:defRPr/>
            </a:pPr>
            <a:r>
              <a:rPr lang="es-MX" dirty="0" smtClean="0"/>
              <a:t>  </a:t>
            </a:r>
          </a:p>
          <a:p>
            <a:pPr algn="just"/>
            <a:r>
              <a:rPr lang="es-MX" sz="2900" dirty="0" smtClean="0"/>
              <a:t>En congruencia con el enfoque del plan de estudios, se propone que la evaluación sea un proceso permanente que permita valorar de manera gradual cómo los estudiantes movilizan sus conocimientos, ponen en juego sus destrezas y desarrollan nuevas actitudes utilizando los referentes teóricos y </a:t>
            </a:r>
            <a:r>
              <a:rPr lang="es-MX" sz="2900" dirty="0" err="1" smtClean="0"/>
              <a:t>experienciales</a:t>
            </a:r>
            <a:r>
              <a:rPr lang="es-MX" sz="2900" dirty="0" smtClean="0"/>
              <a:t> que el curso propone. </a:t>
            </a:r>
          </a:p>
          <a:p>
            <a:pPr algn="just">
              <a:buNone/>
            </a:pPr>
            <a:r>
              <a:rPr lang="es-MX" sz="2900" dirty="0" smtClean="0"/>
              <a:t>     De ahí que las </a:t>
            </a:r>
            <a:r>
              <a:rPr lang="es-MX" sz="2900" b="1" dirty="0" smtClean="0"/>
              <a:t>evidencias de aprendizaje</a:t>
            </a:r>
            <a:r>
              <a:rPr lang="es-MX" sz="2900" dirty="0" smtClean="0"/>
              <a:t>, se constituyan no sólo en el producto tangible del trabajo que se realiza, sino particularmente en el logro de una </a:t>
            </a:r>
            <a:r>
              <a:rPr lang="es-MX" sz="2900" b="1" dirty="0" smtClean="0"/>
              <a:t>competencia</a:t>
            </a:r>
            <a:r>
              <a:rPr lang="es-MX" sz="2900" dirty="0" smtClean="0"/>
              <a:t> que articula sus tres esferas: </a:t>
            </a:r>
            <a:r>
              <a:rPr lang="es-MX" sz="2900" b="1" dirty="0" smtClean="0"/>
              <a:t>conocimientos, destrezas y actitudes</a:t>
            </a:r>
            <a:r>
              <a:rPr lang="es-MX" sz="2900" dirty="0" smtClean="0"/>
              <a:t>.  </a:t>
            </a:r>
          </a:p>
          <a:p>
            <a:pPr algn="just">
              <a:buNone/>
            </a:pPr>
            <a:r>
              <a:rPr lang="es-MX" sz="2900" dirty="0" smtClean="0"/>
              <a:t>     Así, las actividades propuestas en cada unidad de aprendizaje permiten diversificar las herramientas de evaluación, en este caso particular, se precisan dos tipos de evidencias; por un lado, las que se derivan de la discusión en el seminario, con lo cual arribamos a productos concretos como: </a:t>
            </a:r>
            <a:r>
              <a:rPr lang="es-MX" sz="2900" b="1" dirty="0" smtClean="0"/>
              <a:t>ensayo, debate, presentación de temas o casos</a:t>
            </a:r>
            <a:r>
              <a:rPr lang="es-MX" sz="2900" dirty="0" smtClean="0"/>
              <a:t>; por otro, las que provienen de la experiencia y que corresponden al </a:t>
            </a:r>
            <a:r>
              <a:rPr lang="es-MX" sz="2900" b="1" dirty="0" smtClean="0"/>
              <a:t>diseño de propuestas de trabajo</a:t>
            </a:r>
            <a:r>
              <a:rPr lang="es-MX" sz="2900" dirty="0" smtClean="0"/>
              <a:t> derivadas de la inmersión y ayudantía, éstas pueden considerar </a:t>
            </a:r>
            <a:r>
              <a:rPr lang="es-MX" sz="2900" b="1" dirty="0" smtClean="0"/>
              <a:t>diseños didácticos </a:t>
            </a:r>
            <a:r>
              <a:rPr lang="es-MX" sz="2900" dirty="0" smtClean="0"/>
              <a:t>para hacerse cargo de la conducción de algún o algunos de los contenidos de aprendizaje en el aula de clase, se incluyen también el </a:t>
            </a:r>
            <a:r>
              <a:rPr lang="es-MX" sz="2900" b="1" dirty="0" smtClean="0"/>
              <a:t>análisis y reflexión </a:t>
            </a:r>
            <a:r>
              <a:rPr lang="es-MX" sz="2900" dirty="0" smtClean="0"/>
              <a:t>de las experiencias (con lo cual se puede recurrir a la videograbación, por ejemplo), así como su </a:t>
            </a:r>
            <a:r>
              <a:rPr lang="es-MX" sz="2900" b="1" dirty="0" smtClean="0"/>
              <a:t>explicación argumentada </a:t>
            </a:r>
            <a:r>
              <a:rPr lang="es-MX" sz="2900" dirty="0" smtClean="0"/>
              <a:t>de manera escrita.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a:xfrm>
            <a:off x="500034" y="142852"/>
            <a:ext cx="8183880" cy="1051560"/>
          </a:xfrm>
        </p:spPr>
        <p:txBody>
          <a:bodyPr/>
          <a:lstStyle/>
          <a:p>
            <a:pPr fontAlgn="auto">
              <a:spcAft>
                <a:spcPts val="0"/>
              </a:spcAft>
              <a:defRPr/>
            </a:pPr>
            <a:r>
              <a:rPr lang="es-MX" dirty="0" smtClean="0">
                <a:solidFill>
                  <a:schemeClr val="tx2">
                    <a:satMod val="200000"/>
                  </a:schemeClr>
                </a:solidFill>
              </a:rPr>
              <a:t>Criterios de evaluación </a:t>
            </a:r>
          </a:p>
        </p:txBody>
      </p:sp>
      <p:sp>
        <p:nvSpPr>
          <p:cNvPr id="23555" name="2 Marcador de contenido"/>
          <p:cNvSpPr>
            <a:spLocks noGrp="1"/>
          </p:cNvSpPr>
          <p:nvPr>
            <p:ph idx="1"/>
          </p:nvPr>
        </p:nvSpPr>
        <p:spPr>
          <a:xfrm>
            <a:off x="785786" y="1142984"/>
            <a:ext cx="7772400" cy="5141928"/>
          </a:xfrm>
        </p:spPr>
        <p:txBody>
          <a:bodyPr>
            <a:normAutofit fontScale="70000" lnSpcReduction="20000"/>
          </a:bodyPr>
          <a:lstStyle/>
          <a:p>
            <a:r>
              <a:rPr lang="es-ES" sz="3600" dirty="0" smtClean="0"/>
              <a:t>Exámenes 40%</a:t>
            </a:r>
          </a:p>
          <a:p>
            <a:pPr>
              <a:buNone/>
            </a:pPr>
            <a:r>
              <a:rPr lang="es-ES" sz="2000" dirty="0" smtClean="0"/>
              <a:t>    </a:t>
            </a:r>
            <a:r>
              <a:rPr lang="es-ES" sz="2900" dirty="0" smtClean="0"/>
              <a:t>P</a:t>
            </a:r>
            <a:r>
              <a:rPr lang="es-ES" sz="2600" dirty="0" smtClean="0"/>
              <a:t>arcial (20)</a:t>
            </a:r>
          </a:p>
          <a:p>
            <a:pPr>
              <a:buNone/>
            </a:pPr>
            <a:r>
              <a:rPr lang="es-ES" sz="2600" dirty="0" smtClean="0"/>
              <a:t>   Institucional (20)</a:t>
            </a:r>
          </a:p>
          <a:p>
            <a:pPr>
              <a:buNone/>
            </a:pPr>
            <a:endParaRPr lang="es-ES" sz="2000" dirty="0" smtClean="0"/>
          </a:p>
          <a:p>
            <a:r>
              <a:rPr lang="es-ES" sz="3600" dirty="0" smtClean="0"/>
              <a:t>Trabajos escritos 25%</a:t>
            </a:r>
          </a:p>
          <a:p>
            <a:pPr>
              <a:buNone/>
            </a:pPr>
            <a:r>
              <a:rPr lang="es-ES" dirty="0" smtClean="0"/>
              <a:t>    </a:t>
            </a:r>
            <a:r>
              <a:rPr lang="es-ES" sz="2600" dirty="0" smtClean="0"/>
              <a:t>Evidencias de aprendizaje (15%)</a:t>
            </a:r>
          </a:p>
          <a:p>
            <a:pPr>
              <a:buNone/>
            </a:pPr>
            <a:r>
              <a:rPr lang="es-ES" sz="2600" dirty="0" smtClean="0"/>
              <a:t>    Trabajos escritos (10%)</a:t>
            </a:r>
          </a:p>
          <a:p>
            <a:endParaRPr lang="es-ES" dirty="0" smtClean="0"/>
          </a:p>
          <a:p>
            <a:r>
              <a:rPr lang="es-ES" sz="3600" dirty="0" smtClean="0"/>
              <a:t>Portafolio 15%</a:t>
            </a:r>
          </a:p>
          <a:p>
            <a:pPr>
              <a:buNone/>
            </a:pPr>
            <a:r>
              <a:rPr lang="es-ES" sz="2000" dirty="0" smtClean="0"/>
              <a:t> </a:t>
            </a:r>
          </a:p>
          <a:p>
            <a:r>
              <a:rPr lang="es-ES" sz="3600" dirty="0" smtClean="0"/>
              <a:t>Participaciones, exposiciones y manejo de material 10%</a:t>
            </a:r>
          </a:p>
          <a:p>
            <a:pPr>
              <a:buNone/>
            </a:pPr>
            <a:r>
              <a:rPr lang="es-ES" dirty="0" smtClean="0"/>
              <a:t>    </a:t>
            </a:r>
            <a:r>
              <a:rPr lang="es-ES" sz="2600" dirty="0" smtClean="0"/>
              <a:t>Participaciones</a:t>
            </a:r>
          </a:p>
          <a:p>
            <a:pPr>
              <a:buNone/>
            </a:pPr>
            <a:r>
              <a:rPr lang="es-ES" sz="2600" dirty="0" smtClean="0"/>
              <a:t>    Exposiciones</a:t>
            </a:r>
          </a:p>
          <a:p>
            <a:pPr>
              <a:buNone/>
            </a:pPr>
            <a:r>
              <a:rPr lang="es-ES" sz="2600" dirty="0" smtClean="0"/>
              <a:t>    Manejo de material y </a:t>
            </a:r>
            <a:r>
              <a:rPr lang="es-ES" sz="2600" dirty="0" err="1" smtClean="0"/>
              <a:t>tic´s</a:t>
            </a:r>
            <a:endParaRPr lang="es-ES" sz="2600" dirty="0" smtClean="0"/>
          </a:p>
          <a:p>
            <a:pPr>
              <a:buNone/>
            </a:pPr>
            <a:endParaRPr lang="es-ES" sz="2300" dirty="0" smtClean="0"/>
          </a:p>
          <a:p>
            <a:r>
              <a:rPr lang="es-ES_tradnl" sz="3600" dirty="0" smtClean="0"/>
              <a:t>Observación y práctica 10%</a:t>
            </a:r>
            <a:endParaRPr lang="es-ES" sz="3600" dirty="0" smtClean="0"/>
          </a:p>
          <a:p>
            <a:pPr>
              <a:buNone/>
            </a:pPr>
            <a:r>
              <a:rPr lang="es-ES" sz="2000"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texto"/>
          <p:cNvSpPr>
            <a:spLocks noGrp="1"/>
          </p:cNvSpPr>
          <p:nvPr>
            <p:ph type="body" idx="1"/>
          </p:nvPr>
        </p:nvSpPr>
        <p:spPr>
          <a:xfrm>
            <a:off x="607224" y="579438"/>
            <a:ext cx="7750990" cy="792162"/>
          </a:xfrm>
        </p:spPr>
        <p:txBody>
          <a:bodyPr>
            <a:normAutofit/>
          </a:bodyPr>
          <a:lstStyle/>
          <a:p>
            <a:pPr algn="ctr"/>
            <a:r>
              <a:rPr lang="es-ES_tradnl" sz="3200" dirty="0" smtClean="0"/>
              <a:t>FECHAS DE EVALUACIÓN</a:t>
            </a:r>
            <a:endParaRPr lang="es-ES" sz="3200" dirty="0"/>
          </a:p>
        </p:txBody>
      </p:sp>
      <p:sp>
        <p:nvSpPr>
          <p:cNvPr id="4" name="3 Marcador de texto"/>
          <p:cNvSpPr>
            <a:spLocks noGrp="1"/>
          </p:cNvSpPr>
          <p:nvPr>
            <p:ph type="body" sz="half" idx="3"/>
          </p:nvPr>
        </p:nvSpPr>
        <p:spPr/>
        <p:txBody>
          <a:bodyPr>
            <a:normAutofit/>
          </a:bodyPr>
          <a:lstStyle/>
          <a:p>
            <a:endParaRPr lang="es-ES" dirty="0"/>
          </a:p>
        </p:txBody>
      </p:sp>
      <p:sp>
        <p:nvSpPr>
          <p:cNvPr id="5" name="4 Marcador de contenido"/>
          <p:cNvSpPr>
            <a:spLocks noGrp="1"/>
          </p:cNvSpPr>
          <p:nvPr>
            <p:ph sz="quarter" idx="2"/>
          </p:nvPr>
        </p:nvSpPr>
        <p:spPr>
          <a:xfrm>
            <a:off x="785786" y="1285860"/>
            <a:ext cx="7858180" cy="4410092"/>
          </a:xfrm>
        </p:spPr>
        <p:txBody>
          <a:bodyPr>
            <a:normAutofit fontScale="77500" lnSpcReduction="20000"/>
          </a:bodyPr>
          <a:lstStyle/>
          <a:p>
            <a:endParaRPr lang="es-ES_tradnl" dirty="0" smtClean="0"/>
          </a:p>
          <a:p>
            <a:pPr>
              <a:buNone/>
            </a:pPr>
            <a:r>
              <a:rPr lang="es-ES_tradnl" sz="2800" dirty="0" smtClean="0"/>
              <a:t>EXÁMENES INSTITUCIONALES:</a:t>
            </a:r>
          </a:p>
          <a:p>
            <a:pPr>
              <a:buNone/>
            </a:pPr>
            <a:endParaRPr lang="es-ES_tradnl" sz="2800" dirty="0" smtClean="0"/>
          </a:p>
          <a:p>
            <a:pPr>
              <a:buNone/>
            </a:pPr>
            <a:r>
              <a:rPr lang="es-ES_tradnl" sz="2800" dirty="0" smtClean="0"/>
              <a:t>Diagnóstico: Jueves 12 y viernes13 de septiembre     </a:t>
            </a:r>
          </a:p>
          <a:p>
            <a:pPr>
              <a:buNone/>
            </a:pPr>
            <a:r>
              <a:rPr lang="es-ES_tradnl" sz="2800" dirty="0" smtClean="0"/>
              <a:t>                   de 2013</a:t>
            </a:r>
          </a:p>
          <a:p>
            <a:pPr>
              <a:buNone/>
            </a:pPr>
            <a:endParaRPr lang="es-ES_tradnl" sz="2800" dirty="0" smtClean="0"/>
          </a:p>
          <a:p>
            <a:pPr>
              <a:buNone/>
            </a:pPr>
            <a:r>
              <a:rPr lang="es-ES_tradnl" sz="2800" dirty="0" smtClean="0"/>
              <a:t>Primer periodo: Miércoles 2, jueves 3 y viernes 4                         </a:t>
            </a:r>
          </a:p>
          <a:p>
            <a:pPr>
              <a:buNone/>
            </a:pPr>
            <a:r>
              <a:rPr lang="es-ES_tradnl" sz="2800" dirty="0" smtClean="0"/>
              <a:t>                       de octubre de 2013.</a:t>
            </a:r>
          </a:p>
          <a:p>
            <a:pPr>
              <a:buNone/>
            </a:pPr>
            <a:endParaRPr lang="es-ES_tradnl" sz="2800" dirty="0" smtClean="0"/>
          </a:p>
          <a:p>
            <a:pPr>
              <a:buNone/>
            </a:pPr>
            <a:r>
              <a:rPr lang="es-ES_tradnl" sz="2800" dirty="0" smtClean="0"/>
              <a:t>Segundo periodo: Lunes 11, martes 12 y miércoles </a:t>
            </a:r>
          </a:p>
          <a:p>
            <a:pPr>
              <a:buNone/>
            </a:pPr>
            <a:r>
              <a:rPr lang="es-ES_tradnl" sz="2800" dirty="0" smtClean="0"/>
              <a:t>                          13 de noviembre de 2013.</a:t>
            </a:r>
          </a:p>
          <a:p>
            <a:pPr>
              <a:buNone/>
            </a:pPr>
            <a:endParaRPr lang="es-ES_tradnl" sz="2800" dirty="0" smtClean="0"/>
          </a:p>
          <a:p>
            <a:pPr>
              <a:buNone/>
            </a:pPr>
            <a:r>
              <a:rPr lang="es-ES_tradnl" sz="2800" dirty="0" smtClean="0"/>
              <a:t>Semestral: Lunes 13, martes 14 y miércoles 15 de </a:t>
            </a:r>
          </a:p>
          <a:p>
            <a:pPr>
              <a:buNone/>
            </a:pPr>
            <a:r>
              <a:rPr lang="es-ES_tradnl" sz="2800" dirty="0" smtClean="0"/>
              <a:t>                 enero de 2014.</a:t>
            </a:r>
          </a:p>
          <a:p>
            <a:pPr>
              <a:buNone/>
            </a:pPr>
            <a:endParaRPr lang="es-ES" sz="2800" dirty="0"/>
          </a:p>
        </p:txBody>
      </p:sp>
      <p:sp>
        <p:nvSpPr>
          <p:cNvPr id="6" name="5 Marcador de contenido"/>
          <p:cNvSpPr>
            <a:spLocks noGrp="1"/>
          </p:cNvSpPr>
          <p:nvPr>
            <p:ph sz="quarter" idx="4"/>
          </p:nvPr>
        </p:nvSpPr>
        <p:spPr>
          <a:xfrm flipV="1">
            <a:off x="4652169" y="1402081"/>
            <a:ext cx="3931920" cy="45719"/>
          </a:xfrm>
        </p:spPr>
        <p:txBody>
          <a:bodyPr>
            <a:normAutofit fontScale="25000" lnSpcReduction="20000"/>
          </a:bodyPr>
          <a:lstStyle/>
          <a:p>
            <a:endParaRPr lang="es-ES_tradnl" dirty="0" smtClean="0"/>
          </a:p>
          <a:p>
            <a:endParaRPr lang="es-ES_tradnl" dirty="0" smtClean="0"/>
          </a:p>
          <a:p>
            <a:endParaRPr lang="es-ES_tradnl" dirty="0" smtClean="0"/>
          </a:p>
          <a:p>
            <a:endParaRPr lang="es-ES_tradnl" dirty="0" smtClean="0"/>
          </a:p>
          <a:p>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Título"/>
          <p:cNvSpPr>
            <a:spLocks noGrp="1"/>
          </p:cNvSpPr>
          <p:nvPr>
            <p:ph type="title"/>
          </p:nvPr>
        </p:nvSpPr>
        <p:spPr>
          <a:xfrm>
            <a:off x="500034" y="214290"/>
            <a:ext cx="8183880" cy="1051560"/>
          </a:xfrm>
        </p:spPr>
        <p:txBody>
          <a:bodyPr/>
          <a:lstStyle/>
          <a:p>
            <a:pPr algn="ctr" fontAlgn="auto">
              <a:spcAft>
                <a:spcPts val="0"/>
              </a:spcAft>
              <a:defRPr/>
            </a:pPr>
            <a:r>
              <a:rPr lang="es-MX" dirty="0" smtClean="0">
                <a:solidFill>
                  <a:schemeClr val="tx2">
                    <a:satMod val="200000"/>
                  </a:schemeClr>
                </a:solidFill>
              </a:rPr>
              <a:t>Organización de las visitas  </a:t>
            </a:r>
          </a:p>
        </p:txBody>
      </p:sp>
      <p:sp>
        <p:nvSpPr>
          <p:cNvPr id="5" name="4 Marcador de contenido"/>
          <p:cNvSpPr>
            <a:spLocks noGrp="1"/>
          </p:cNvSpPr>
          <p:nvPr>
            <p:ph sz="half" idx="1"/>
          </p:nvPr>
        </p:nvSpPr>
        <p:spPr>
          <a:xfrm>
            <a:off x="285720" y="857232"/>
            <a:ext cx="3931920" cy="4929222"/>
          </a:xfrm>
        </p:spPr>
        <p:txBody>
          <a:bodyPr rtlCol="0">
            <a:normAutofit fontScale="25000" lnSpcReduction="20000"/>
          </a:bodyPr>
          <a:lstStyle/>
          <a:p>
            <a:pPr marL="411480" fontAlgn="auto">
              <a:spcAft>
                <a:spcPts val="0"/>
              </a:spcAft>
              <a:buFont typeface="Arial" pitchFamily="34" charset="0"/>
              <a:buNone/>
              <a:defRPr/>
            </a:pPr>
            <a:endParaRPr lang="es-MX" dirty="0" smtClean="0"/>
          </a:p>
          <a:p>
            <a:pPr marL="411480" fontAlgn="auto">
              <a:spcAft>
                <a:spcPts val="0"/>
              </a:spcAft>
              <a:buFont typeface="Arial" pitchFamily="34" charset="0"/>
              <a:buNone/>
              <a:defRPr/>
            </a:pPr>
            <a:endParaRPr lang="es-MX" dirty="0" smtClean="0"/>
          </a:p>
          <a:p>
            <a:pPr marL="411480" fontAlgn="auto">
              <a:spcAft>
                <a:spcPts val="0"/>
              </a:spcAft>
              <a:buFont typeface="Arial" pitchFamily="34" charset="0"/>
              <a:buNone/>
              <a:defRPr/>
            </a:pPr>
            <a:r>
              <a:rPr lang="es-MX" sz="4800" dirty="0" smtClean="0"/>
              <a:t>Posibles fechas:</a:t>
            </a:r>
          </a:p>
          <a:p>
            <a:pPr marL="411480" fontAlgn="auto">
              <a:spcAft>
                <a:spcPts val="0"/>
              </a:spcAft>
              <a:buFont typeface="Arial" pitchFamily="34" charset="0"/>
              <a:buNone/>
              <a:defRPr/>
            </a:pPr>
            <a:endParaRPr lang="es-MX" sz="4800" dirty="0" smtClean="0"/>
          </a:p>
          <a:p>
            <a:pPr marL="411480" algn="just">
              <a:buNone/>
              <a:defRPr/>
            </a:pPr>
            <a:r>
              <a:rPr lang="es-MX" sz="4800" dirty="0" smtClean="0"/>
              <a:t>      Para la unidad I se proponen  de dos a tres días de trabajo en el aula de clase en la escuela preescolar/primaria, se sugiere organizar el trabajo de manera colaborativa, particularmente con el curso de Adecuación curricular y de Ambientes de aprendizaje.</a:t>
            </a:r>
          </a:p>
          <a:p>
            <a:pPr marL="411480" algn="just">
              <a:buNone/>
              <a:defRPr/>
            </a:pPr>
            <a:r>
              <a:rPr lang="es-MX" sz="4800" dirty="0" smtClean="0"/>
              <a:t>      </a:t>
            </a:r>
            <a:r>
              <a:rPr lang="es-MX" sz="4800" b="1" dirty="0" smtClean="0"/>
              <a:t>Viernes 20 de septiembre: Visita previa.</a:t>
            </a:r>
          </a:p>
          <a:p>
            <a:pPr marL="411480" algn="just">
              <a:buNone/>
              <a:defRPr/>
            </a:pPr>
            <a:r>
              <a:rPr lang="es-MX" sz="4800" b="1" dirty="0" smtClean="0"/>
              <a:t>      Lunes 23 y martes 24 de septiembre:  Observación</a:t>
            </a:r>
          </a:p>
          <a:p>
            <a:pPr marL="411480" algn="just">
              <a:buNone/>
              <a:defRPr/>
            </a:pPr>
            <a:endParaRPr lang="es-MX" sz="4800" dirty="0" smtClean="0"/>
          </a:p>
          <a:p>
            <a:pPr marL="411480" algn="just">
              <a:buNone/>
              <a:defRPr/>
            </a:pPr>
            <a:r>
              <a:rPr lang="es-MX" sz="4800" dirty="0" smtClean="0"/>
              <a:t>      Para la  segunda unidad se propone considerar de dos a tres días de trabajo en el aula de clase y organizar de manera colaborativa el tipo de acercamiento a la escuela preescolar/primaria, con los docentes de los cursos del trayecto psicopedagógico y de preparación para la enseñanza y el aprendizaje.</a:t>
            </a:r>
          </a:p>
          <a:p>
            <a:pPr marL="411480" algn="just">
              <a:buNone/>
              <a:defRPr/>
            </a:pPr>
            <a:r>
              <a:rPr lang="es-MX" sz="4800" dirty="0" smtClean="0"/>
              <a:t>      </a:t>
            </a:r>
            <a:r>
              <a:rPr lang="es-MX" sz="4800" b="1" dirty="0" smtClean="0"/>
              <a:t>Miércoles   30, jueves 31 de octubre y  viernes 1 de noviembre: Observación y ayudantía.</a:t>
            </a:r>
          </a:p>
          <a:p>
            <a:pPr marL="411480" algn="just">
              <a:buNone/>
              <a:defRPr/>
            </a:pPr>
            <a:endParaRPr lang="es-MX" sz="4800" dirty="0" smtClean="0"/>
          </a:p>
          <a:p>
            <a:pPr marL="411480" algn="just">
              <a:buNone/>
              <a:defRPr/>
            </a:pPr>
            <a:r>
              <a:rPr lang="es-MX" sz="4800" dirty="0" smtClean="0"/>
              <a:t>      Para la última unidad de aprendizaje se proponen cinco días de inmersión en las escuelas de educación preescolar.</a:t>
            </a:r>
          </a:p>
          <a:p>
            <a:pPr marL="411480" algn="just">
              <a:buNone/>
              <a:defRPr/>
            </a:pPr>
            <a:r>
              <a:rPr lang="es-MX" sz="4800" dirty="0" smtClean="0"/>
              <a:t>       </a:t>
            </a:r>
            <a:r>
              <a:rPr lang="es-MX" sz="4800" b="1" dirty="0" smtClean="0"/>
              <a:t>Del lunes </a:t>
            </a:r>
            <a:r>
              <a:rPr lang="es-MX" sz="4800" b="1" dirty="0" smtClean="0"/>
              <a:t>9 </a:t>
            </a:r>
            <a:r>
              <a:rPr lang="es-MX" sz="4800" b="1" dirty="0" smtClean="0"/>
              <a:t>al viernes </a:t>
            </a:r>
            <a:r>
              <a:rPr lang="es-MX" sz="4800" b="1" dirty="0" smtClean="0"/>
              <a:t>13 </a:t>
            </a:r>
            <a:r>
              <a:rPr lang="es-MX" sz="4800" b="1" dirty="0" smtClean="0"/>
              <a:t>de diciembre: Observación y ayudantía 2 días y 3 de intervención.</a:t>
            </a:r>
          </a:p>
          <a:p>
            <a:pPr marL="411480" fontAlgn="auto">
              <a:spcAft>
                <a:spcPts val="0"/>
              </a:spcAft>
              <a:buFont typeface="Arial" pitchFamily="34" charset="0"/>
              <a:buNone/>
              <a:defRPr/>
            </a:pPr>
            <a:endParaRPr lang="es-MX" dirty="0" smtClean="0"/>
          </a:p>
        </p:txBody>
      </p:sp>
      <p:sp>
        <p:nvSpPr>
          <p:cNvPr id="6" name="5 Marcador de contenido"/>
          <p:cNvSpPr>
            <a:spLocks noGrp="1"/>
          </p:cNvSpPr>
          <p:nvPr>
            <p:ph sz="half" idx="2"/>
          </p:nvPr>
        </p:nvSpPr>
        <p:spPr>
          <a:xfrm>
            <a:off x="4427984" y="1484784"/>
            <a:ext cx="3931920" cy="4357718"/>
          </a:xfrm>
        </p:spPr>
        <p:txBody>
          <a:bodyPr rtlCol="0">
            <a:normAutofit fontScale="25000" lnSpcReduction="20000"/>
          </a:bodyPr>
          <a:lstStyle/>
          <a:p>
            <a:pPr>
              <a:buNone/>
            </a:pPr>
            <a:r>
              <a:rPr lang="es-MX" dirty="0" smtClean="0"/>
              <a:t> </a:t>
            </a:r>
            <a:r>
              <a:rPr lang="es-MX" sz="6400" dirty="0" smtClean="0"/>
              <a:t>PROPÓSITO DE LA OBSERVACIÓN:</a:t>
            </a:r>
          </a:p>
          <a:p>
            <a:pPr>
              <a:buNone/>
            </a:pPr>
            <a:endParaRPr lang="es-MX" sz="6400" dirty="0" smtClean="0"/>
          </a:p>
          <a:p>
            <a:pPr algn="just"/>
            <a:r>
              <a:rPr lang="es-MX" sz="6400" dirty="0" smtClean="0"/>
              <a:t> La inmersión y la ayudantía que se realizará en la escuela, permitirá colaborar de manera diferenciada en la institución y en el aula de clase. En cada uno de estos niveles, el estudiante podrá seguir sistematizando sus experiencias, recabando información precisa acerca de cómo es que se materializa el currículum en el aula de clase, cómo es que se promueven y gestan ambientes de aprendizaje, cómo es que se organiza la enseñanza, y de qué manera se conjugan todos estos aspectos en la evaluación y el logro de los aprendizajes.</a:t>
            </a:r>
          </a:p>
        </p:txBody>
      </p:sp>
      <p:sp>
        <p:nvSpPr>
          <p:cNvPr id="7" name="6 Rectángulo"/>
          <p:cNvSpPr/>
          <p:nvPr/>
        </p:nvSpPr>
        <p:spPr>
          <a:xfrm>
            <a:off x="0" y="3071810"/>
            <a:ext cx="4421652" cy="523220"/>
          </a:xfrm>
          <a:prstGeom prst="rect">
            <a:avLst/>
          </a:prstGeom>
        </p:spPr>
        <p:txBody>
          <a:bodyPr wrap="square">
            <a:spAutoFit/>
          </a:bodyPr>
          <a:lstStyle/>
          <a:p>
            <a:pPr marL="411480" algn="just" fontAlgn="auto">
              <a:spcAft>
                <a:spcPts val="0"/>
              </a:spcAft>
              <a:buNone/>
              <a:defRPr/>
            </a:pPr>
            <a:r>
              <a:rPr lang="es-MX" sz="2800" dirty="0" smtClean="0"/>
              <a:t>    </a:t>
            </a:r>
            <a:endParaRPr lang="es-MX"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texto"/>
          <p:cNvSpPr>
            <a:spLocks noGrp="1"/>
          </p:cNvSpPr>
          <p:nvPr>
            <p:ph type="body" idx="1"/>
          </p:nvPr>
        </p:nvSpPr>
        <p:spPr>
          <a:xfrm>
            <a:off x="607224" y="579438"/>
            <a:ext cx="7965304" cy="792162"/>
          </a:xfrm>
        </p:spPr>
        <p:txBody>
          <a:bodyPr>
            <a:normAutofit/>
          </a:bodyPr>
          <a:lstStyle/>
          <a:p>
            <a:r>
              <a:rPr lang="es-MX" sz="3200" dirty="0" smtClean="0"/>
              <a:t>Reglamento y Acuerdos internos </a:t>
            </a:r>
            <a:endParaRPr lang="es-ES" sz="3200" dirty="0"/>
          </a:p>
        </p:txBody>
      </p:sp>
      <p:sp>
        <p:nvSpPr>
          <p:cNvPr id="4" name="3 Marcador de texto"/>
          <p:cNvSpPr>
            <a:spLocks noGrp="1"/>
          </p:cNvSpPr>
          <p:nvPr>
            <p:ph type="body" sz="half" idx="3"/>
          </p:nvPr>
        </p:nvSpPr>
        <p:spPr/>
        <p:txBody>
          <a:bodyPr/>
          <a:lstStyle/>
          <a:p>
            <a:endParaRPr lang="es-ES" dirty="0"/>
          </a:p>
        </p:txBody>
      </p:sp>
      <p:sp>
        <p:nvSpPr>
          <p:cNvPr id="5" name="4 Marcador de contenido"/>
          <p:cNvSpPr>
            <a:spLocks noGrp="1"/>
          </p:cNvSpPr>
          <p:nvPr>
            <p:ph sz="quarter" idx="2"/>
          </p:nvPr>
        </p:nvSpPr>
        <p:spPr>
          <a:xfrm>
            <a:off x="607224" y="1447800"/>
            <a:ext cx="3931920" cy="4410092"/>
          </a:xfrm>
        </p:spPr>
        <p:txBody>
          <a:bodyPr>
            <a:normAutofit fontScale="70000" lnSpcReduction="20000"/>
          </a:bodyPr>
          <a:lstStyle/>
          <a:p>
            <a:pPr algn="just">
              <a:buNone/>
            </a:pPr>
            <a:r>
              <a:rPr lang="es-ES" sz="2900" dirty="0" smtClean="0">
                <a:latin typeface="Arial" pitchFamily="34" charset="0"/>
                <a:cs typeface="Arial" pitchFamily="34" charset="0"/>
              </a:rPr>
              <a:t>Se darán décimas al final de promedio  cuando:</a:t>
            </a:r>
          </a:p>
          <a:p>
            <a:pPr algn="just">
              <a:buNone/>
            </a:pPr>
            <a:r>
              <a:rPr lang="es-ES" sz="2900" dirty="0" smtClean="0">
                <a:latin typeface="Arial" pitchFamily="34" charset="0"/>
                <a:cs typeface="Arial" pitchFamily="34" charset="0"/>
              </a:rPr>
              <a:t>Se  apruebe el examen   bimestral o semestral</a:t>
            </a:r>
          </a:p>
          <a:p>
            <a:pPr algn="just">
              <a:buNone/>
            </a:pPr>
            <a:r>
              <a:rPr lang="es-ES" sz="2900" dirty="0" smtClean="0">
                <a:latin typeface="Arial" pitchFamily="34" charset="0"/>
                <a:cs typeface="Arial" pitchFamily="34" charset="0"/>
              </a:rPr>
              <a:t>Se cumple con todas las tareas, trabajos por equipo  o individuales en el grupo.</a:t>
            </a:r>
          </a:p>
          <a:p>
            <a:pPr algn="just">
              <a:buNone/>
            </a:pPr>
            <a:r>
              <a:rPr lang="es-ES" sz="2900" dirty="0" smtClean="0">
                <a:latin typeface="Arial" pitchFamily="34" charset="0"/>
                <a:cs typeface="Arial" pitchFamily="34" charset="0"/>
              </a:rPr>
              <a:t>Se tiene un  buen  comportamiento y  buena  actitud. </a:t>
            </a:r>
          </a:p>
          <a:p>
            <a:pPr algn="just">
              <a:buNone/>
            </a:pPr>
            <a:r>
              <a:rPr lang="es-ES" sz="2900" dirty="0" smtClean="0">
                <a:latin typeface="Arial" pitchFamily="34" charset="0"/>
                <a:cs typeface="Arial" pitchFamily="34" charset="0"/>
              </a:rPr>
              <a:t>Asiste con regularidad a clase.</a:t>
            </a:r>
          </a:p>
          <a:p>
            <a:pPr algn="just">
              <a:buNone/>
            </a:pPr>
            <a:r>
              <a:rPr lang="es-ES" sz="2900" dirty="0" smtClean="0">
                <a:latin typeface="Arial" pitchFamily="34" charset="0"/>
                <a:cs typeface="Arial" pitchFamily="34" charset="0"/>
              </a:rPr>
              <a:t>Los trabajos se entregan en tiempo y forma señalados por el docente,  de no ser así  será cero la calificación.</a:t>
            </a:r>
          </a:p>
          <a:p>
            <a:endParaRPr lang="es-ES" dirty="0"/>
          </a:p>
        </p:txBody>
      </p:sp>
      <p:sp>
        <p:nvSpPr>
          <p:cNvPr id="6" name="5 Marcador de contenido"/>
          <p:cNvSpPr>
            <a:spLocks noGrp="1"/>
          </p:cNvSpPr>
          <p:nvPr>
            <p:ph sz="quarter" idx="4"/>
          </p:nvPr>
        </p:nvSpPr>
        <p:spPr>
          <a:xfrm>
            <a:off x="4714876" y="1285860"/>
            <a:ext cx="3931920" cy="4267216"/>
          </a:xfrm>
        </p:spPr>
        <p:txBody>
          <a:bodyPr>
            <a:normAutofit fontScale="25000" lnSpcReduction="20000"/>
          </a:bodyPr>
          <a:lstStyle/>
          <a:p>
            <a:pPr lvl="0" algn="just"/>
            <a:endParaRPr lang="es-MX" sz="3600" dirty="0" smtClean="0"/>
          </a:p>
          <a:p>
            <a:pPr algn="just"/>
            <a:r>
              <a:rPr lang="es-ES" sz="7200" dirty="0" smtClean="0"/>
              <a:t>Se tomará  en cuenta la asistencia y puntualidad.</a:t>
            </a:r>
          </a:p>
          <a:p>
            <a:pPr algn="just"/>
            <a:r>
              <a:rPr lang="es-ES" sz="7200" dirty="0" smtClean="0"/>
              <a:t>Presentación de cuaderno, diario, materiales.</a:t>
            </a:r>
          </a:p>
          <a:p>
            <a:pPr algn="just"/>
            <a:r>
              <a:rPr lang="es-ES" sz="7200" dirty="0" smtClean="0"/>
              <a:t>Se manejarán rúbricas.</a:t>
            </a:r>
          </a:p>
          <a:p>
            <a:pPr algn="just"/>
            <a:r>
              <a:rPr lang="es-ES" sz="7200" dirty="0" smtClean="0"/>
              <a:t>No se permiten salidas constantes del salón.</a:t>
            </a:r>
          </a:p>
          <a:p>
            <a:pPr algn="just"/>
            <a:r>
              <a:rPr lang="es-ES" sz="7200" dirty="0" smtClean="0"/>
              <a:t>No se permite uso de celulares  sólo fuera del salón  y no constantes. (No deberá tenerlo en su mesa)</a:t>
            </a:r>
          </a:p>
          <a:p>
            <a:pPr algn="just"/>
            <a:r>
              <a:rPr lang="es-ES" sz="7200" dirty="0" smtClean="0"/>
              <a:t>Uso computadora personal sólo  en casos que sea necesarios y convocados por  el docente. </a:t>
            </a:r>
          </a:p>
          <a:p>
            <a:pPr algn="just"/>
            <a:r>
              <a:rPr lang="es-ES" sz="7200" dirty="0" smtClean="0"/>
              <a:t>Los trabajos que no sean de la materia se recogerán y se entregan al término del bimestre.</a:t>
            </a:r>
          </a:p>
          <a:p>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texto"/>
          <p:cNvSpPr>
            <a:spLocks noGrp="1"/>
          </p:cNvSpPr>
          <p:nvPr>
            <p:ph type="body" idx="1"/>
          </p:nvPr>
        </p:nvSpPr>
        <p:spPr/>
        <p:txBody>
          <a:bodyPr/>
          <a:lstStyle/>
          <a:p>
            <a:endParaRPr lang="es-ES"/>
          </a:p>
        </p:txBody>
      </p:sp>
      <p:sp>
        <p:nvSpPr>
          <p:cNvPr id="4" name="3 Marcador de texto"/>
          <p:cNvSpPr>
            <a:spLocks noGrp="1"/>
          </p:cNvSpPr>
          <p:nvPr>
            <p:ph type="body" sz="half" idx="3"/>
          </p:nvPr>
        </p:nvSpPr>
        <p:spPr>
          <a:xfrm>
            <a:off x="4643438" y="357166"/>
            <a:ext cx="3931920" cy="792162"/>
          </a:xfrm>
        </p:spPr>
        <p:txBody>
          <a:bodyPr/>
          <a:lstStyle/>
          <a:p>
            <a:r>
              <a:rPr lang="es-ES" dirty="0" smtClean="0"/>
              <a:t>Acuerdo en colegiado</a:t>
            </a:r>
            <a:endParaRPr lang="es-ES" dirty="0"/>
          </a:p>
        </p:txBody>
      </p:sp>
      <p:sp>
        <p:nvSpPr>
          <p:cNvPr id="5" name="4 Marcador de contenido"/>
          <p:cNvSpPr>
            <a:spLocks noGrp="1"/>
          </p:cNvSpPr>
          <p:nvPr>
            <p:ph sz="quarter" idx="2"/>
          </p:nvPr>
        </p:nvSpPr>
        <p:spPr>
          <a:xfrm>
            <a:off x="539552" y="1412776"/>
            <a:ext cx="3929090" cy="4595402"/>
          </a:xfrm>
        </p:spPr>
        <p:txBody>
          <a:bodyPr>
            <a:normAutofit fontScale="47500" lnSpcReduction="20000"/>
          </a:bodyPr>
          <a:lstStyle/>
          <a:p>
            <a:pPr algn="just"/>
            <a:r>
              <a:rPr lang="es-ES_tradnl" sz="3800" dirty="0" smtClean="0"/>
              <a:t>Alimentos solamente fuera del salón.</a:t>
            </a:r>
          </a:p>
          <a:p>
            <a:pPr algn="just"/>
            <a:r>
              <a:rPr lang="es-ES_tradnl" sz="3800" dirty="0" smtClean="0"/>
              <a:t>Traer los materiales necesarios a la clase de lo contrario se aplicará falta (antologías, programas, reportes de lectura, etc.)</a:t>
            </a:r>
          </a:p>
          <a:p>
            <a:pPr algn="just"/>
            <a:r>
              <a:rPr lang="es-MX" sz="3800" dirty="0" smtClean="0"/>
              <a:t>Los trabajos para entregar se recogerán en la primer hora clase, si requiere  permiso para imprimir se aplica falta.</a:t>
            </a:r>
          </a:p>
          <a:p>
            <a:pPr algn="just"/>
            <a:r>
              <a:rPr lang="es-MX" sz="3800" dirty="0" smtClean="0"/>
              <a:t>Trabajos duplicados </a:t>
            </a:r>
            <a:r>
              <a:rPr lang="es-MX" sz="3800" smtClean="0"/>
              <a:t>se calificarán </a:t>
            </a:r>
            <a:r>
              <a:rPr lang="es-MX" sz="3800" dirty="0" smtClean="0"/>
              <a:t>con cero.</a:t>
            </a:r>
          </a:p>
          <a:p>
            <a:pPr algn="just"/>
            <a:r>
              <a:rPr lang="es-MX" sz="3800" dirty="0" smtClean="0"/>
              <a:t>Se avanzará con  el programa  aun cuando  haya suspensiones de clase  o  la  profesora  deje trabajo  para el grupo.</a:t>
            </a:r>
          </a:p>
          <a:p>
            <a:endParaRPr lang="es-ES" dirty="0"/>
          </a:p>
        </p:txBody>
      </p:sp>
      <p:sp>
        <p:nvSpPr>
          <p:cNvPr id="6" name="5 Marcador de contenido"/>
          <p:cNvSpPr>
            <a:spLocks noGrp="1"/>
          </p:cNvSpPr>
          <p:nvPr>
            <p:ph sz="quarter" idx="4"/>
          </p:nvPr>
        </p:nvSpPr>
        <p:spPr>
          <a:xfrm flipH="1">
            <a:off x="4643438" y="1000108"/>
            <a:ext cx="4032448" cy="4357464"/>
          </a:xfrm>
        </p:spPr>
        <p:txBody>
          <a:bodyPr>
            <a:noAutofit/>
          </a:bodyPr>
          <a:lstStyle/>
          <a:p>
            <a:pPr algn="just"/>
            <a:r>
              <a:rPr lang="es-MX" sz="1800" dirty="0" smtClean="0">
                <a:latin typeface="Arial" pitchFamily="34" charset="0"/>
                <a:cs typeface="Arial" pitchFamily="34" charset="0"/>
              </a:rPr>
              <a:t>La evaluación final de cada bimestre quedará sujeta a la buena actitud, disposición y respeto en el aula hacia el docente y compañeros, de ser lo contrario automáticamente pasará a una evaluación reprobatoria.</a:t>
            </a:r>
          </a:p>
          <a:p>
            <a:pPr algn="just"/>
            <a:r>
              <a:rPr lang="es-MX" sz="1800" dirty="0" smtClean="0">
                <a:latin typeface="Arial" pitchFamily="34" charset="0"/>
                <a:cs typeface="Arial" pitchFamily="34" charset="0"/>
              </a:rPr>
              <a:t>Será requisito que la alumna presente el examen institucional </a:t>
            </a:r>
            <a:r>
              <a:rPr lang="es-MX" sz="1800" dirty="0" smtClean="0"/>
              <a:t>para tener derecho al promedio bimestral.</a:t>
            </a:r>
            <a:endParaRPr lang="es-ES" sz="1800" dirty="0" smtClean="0">
              <a:latin typeface="Arial" pitchFamily="34" charset="0"/>
              <a:cs typeface="Arial" pitchFamily="34" charset="0"/>
            </a:endParaRPr>
          </a:p>
          <a:p>
            <a:pPr algn="just"/>
            <a:r>
              <a:rPr lang="es-MX" sz="1800" dirty="0" smtClean="0">
                <a:latin typeface="Arial" pitchFamily="34" charset="0"/>
                <a:cs typeface="Arial" pitchFamily="34" charset="0"/>
              </a:rPr>
              <a:t>El maestro de la institución que sea el responsable en las aplicaciones de exámenes institucionales está facultado para suspender el examen y la calificación automáticamente será de cero en el examen correspondiente.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rtlCol="0">
            <a:normAutofit fontScale="90000"/>
          </a:bodyPr>
          <a:lstStyle/>
          <a:p>
            <a:pPr fontAlgn="auto">
              <a:spcAft>
                <a:spcPts val="0"/>
              </a:spcAft>
              <a:defRPr/>
            </a:pPr>
            <a:r>
              <a:rPr lang="es-MX" b="1" dirty="0" smtClean="0">
                <a:solidFill>
                  <a:schemeClr val="tx2">
                    <a:satMod val="200000"/>
                  </a:schemeClr>
                </a:solidFill>
              </a:rPr>
              <a:t/>
            </a:r>
            <a:br>
              <a:rPr lang="es-MX" b="1" dirty="0" smtClean="0">
                <a:solidFill>
                  <a:schemeClr val="tx2">
                    <a:satMod val="200000"/>
                  </a:schemeClr>
                </a:solidFill>
              </a:rPr>
            </a:br>
            <a:r>
              <a:rPr lang="es-MX" b="1" dirty="0" smtClean="0">
                <a:solidFill>
                  <a:schemeClr val="tx2">
                    <a:satMod val="200000"/>
                  </a:schemeClr>
                </a:solidFill>
              </a:rPr>
              <a:t/>
            </a:r>
            <a:br>
              <a:rPr lang="es-MX" b="1" dirty="0" smtClean="0">
                <a:solidFill>
                  <a:schemeClr val="tx2">
                    <a:satMod val="200000"/>
                  </a:schemeClr>
                </a:solidFill>
              </a:rPr>
            </a:br>
            <a:endParaRPr lang="es-MX" dirty="0" smtClean="0">
              <a:solidFill>
                <a:schemeClr val="tx2">
                  <a:satMod val="200000"/>
                </a:schemeClr>
              </a:solidFill>
            </a:endParaRPr>
          </a:p>
        </p:txBody>
      </p:sp>
      <p:sp>
        <p:nvSpPr>
          <p:cNvPr id="9219" name="4 Marcador de contenido"/>
          <p:cNvSpPr>
            <a:spLocks noGrp="1"/>
          </p:cNvSpPr>
          <p:nvPr>
            <p:ph sz="half" idx="1"/>
          </p:nvPr>
        </p:nvSpPr>
        <p:spPr>
          <a:xfrm>
            <a:off x="395536" y="1214422"/>
            <a:ext cx="3672408" cy="4868333"/>
          </a:xfrm>
        </p:spPr>
        <p:txBody>
          <a:bodyPr>
            <a:normAutofit fontScale="47500" lnSpcReduction="20000"/>
          </a:bodyPr>
          <a:lstStyle/>
          <a:p>
            <a:pPr algn="ctr">
              <a:buFont typeface="Arial" charset="0"/>
              <a:buNone/>
            </a:pPr>
            <a:r>
              <a:rPr lang="es-MX" dirty="0" smtClean="0"/>
              <a:t>     </a:t>
            </a:r>
            <a:r>
              <a:rPr lang="es-MX" sz="3800" b="1" dirty="0" smtClean="0"/>
              <a:t>ENFOQUE</a:t>
            </a:r>
          </a:p>
          <a:p>
            <a:pPr algn="just">
              <a:buFont typeface="Arial" charset="0"/>
              <a:buNone/>
            </a:pPr>
            <a:r>
              <a:rPr lang="es-MX" sz="2700" dirty="0" smtClean="0"/>
              <a:t>     Este curso constituye el </a:t>
            </a:r>
            <a:r>
              <a:rPr lang="es-MX" sz="2700" b="1" dirty="0" smtClean="0"/>
              <a:t>primer acercamiento del estudiante normalista al trabajo docente</a:t>
            </a:r>
            <a:r>
              <a:rPr lang="es-MX" sz="2700" dirty="0" smtClean="0"/>
              <a:t>. A través de su inmersión y </a:t>
            </a:r>
            <a:r>
              <a:rPr lang="es-MX" sz="2700" b="1" dirty="0" smtClean="0"/>
              <a:t>participación directa </a:t>
            </a:r>
            <a:r>
              <a:rPr lang="es-MX" sz="2700" dirty="0" smtClean="0"/>
              <a:t>en las actividades que se desarrollan en el aula de clase, levanta evidencias utilizando los registros de observación, entrevistas, diarios, fotografías, videograbaciones para documentar su experiencia y el trabajo que realiza el docente titular del grupo; la información que se recabe permitirá analizar y comprender la manera en que se materializa el currículum en educación básica. De este modo, a partir del </a:t>
            </a:r>
            <a:r>
              <a:rPr lang="es-MX" sz="2700" b="1" dirty="0" smtClean="0"/>
              <a:t>contacto directo </a:t>
            </a:r>
            <a:r>
              <a:rPr lang="es-MX" sz="2700" dirty="0" smtClean="0"/>
              <a:t>el estudiante podrá focalizar aspectos como: la </a:t>
            </a:r>
            <a:r>
              <a:rPr lang="es-MX" sz="2700" b="1" dirty="0" smtClean="0"/>
              <a:t>planificación</a:t>
            </a:r>
            <a:r>
              <a:rPr lang="es-MX" sz="2700" dirty="0" smtClean="0"/>
              <a:t>, los </a:t>
            </a:r>
            <a:r>
              <a:rPr lang="es-MX" sz="2700" b="1" dirty="0" smtClean="0"/>
              <a:t>contenidos disciplinarios</a:t>
            </a:r>
            <a:r>
              <a:rPr lang="es-MX" sz="2700" dirty="0" smtClean="0"/>
              <a:t>, las </a:t>
            </a:r>
            <a:r>
              <a:rPr lang="es-MX" sz="2700" b="1" dirty="0" smtClean="0"/>
              <a:t>relaciones pedagógicas </a:t>
            </a:r>
            <a:r>
              <a:rPr lang="es-MX" sz="2700" dirty="0" smtClean="0"/>
              <a:t>maestro-alumno, la </a:t>
            </a:r>
            <a:r>
              <a:rPr lang="es-MX" sz="2700" b="1" dirty="0" smtClean="0"/>
              <a:t>evaluación</a:t>
            </a:r>
            <a:r>
              <a:rPr lang="es-MX" sz="2700" dirty="0" smtClean="0"/>
              <a:t>, el </a:t>
            </a:r>
            <a:r>
              <a:rPr lang="es-MX" sz="2700" b="1" dirty="0" smtClean="0"/>
              <a:t>uso</a:t>
            </a:r>
            <a:r>
              <a:rPr lang="es-MX" sz="2700" dirty="0" smtClean="0"/>
              <a:t> del </a:t>
            </a:r>
            <a:r>
              <a:rPr lang="es-MX" sz="2700" b="1" dirty="0" smtClean="0"/>
              <a:t>tiempo</a:t>
            </a:r>
            <a:r>
              <a:rPr lang="es-MX" sz="2700" dirty="0" smtClean="0"/>
              <a:t>, la </a:t>
            </a:r>
            <a:r>
              <a:rPr lang="es-MX" sz="2700" b="1" dirty="0" smtClean="0"/>
              <a:t>gestión</a:t>
            </a:r>
            <a:r>
              <a:rPr lang="es-MX" sz="2700" dirty="0" smtClean="0"/>
              <a:t> y </a:t>
            </a:r>
            <a:r>
              <a:rPr lang="es-MX" sz="2700" b="1" dirty="0" smtClean="0"/>
              <a:t>realización administrativa</a:t>
            </a:r>
            <a:r>
              <a:rPr lang="es-MX" sz="2700" dirty="0" smtClean="0"/>
              <a:t>, entre otros, con </a:t>
            </a:r>
            <a:r>
              <a:rPr lang="es-MX" sz="2700" b="1" dirty="0" smtClean="0"/>
              <a:t>fines de análisis, reflexión y diseño de propuestas.</a:t>
            </a:r>
          </a:p>
          <a:p>
            <a:pPr>
              <a:buFont typeface="Arial" charset="0"/>
              <a:buNone/>
            </a:pPr>
            <a:endParaRPr lang="es-MX" b="1" dirty="0" smtClean="0"/>
          </a:p>
        </p:txBody>
      </p:sp>
      <p:sp>
        <p:nvSpPr>
          <p:cNvPr id="9220" name="5 Marcador de contenido"/>
          <p:cNvSpPr>
            <a:spLocks noGrp="1"/>
          </p:cNvSpPr>
          <p:nvPr>
            <p:ph sz="half" idx="2"/>
          </p:nvPr>
        </p:nvSpPr>
        <p:spPr>
          <a:xfrm>
            <a:off x="4211960" y="1484784"/>
            <a:ext cx="4186808" cy="4525963"/>
          </a:xfrm>
        </p:spPr>
        <p:txBody>
          <a:bodyPr>
            <a:normAutofit fontScale="47500" lnSpcReduction="20000"/>
          </a:bodyPr>
          <a:lstStyle/>
          <a:p>
            <a:pPr algn="just">
              <a:buNone/>
            </a:pPr>
            <a:r>
              <a:rPr lang="es-MX" dirty="0" smtClean="0"/>
              <a:t>  </a:t>
            </a:r>
          </a:p>
          <a:p>
            <a:pPr algn="just">
              <a:buNone/>
            </a:pPr>
            <a:r>
              <a:rPr lang="es-MX" dirty="0" smtClean="0"/>
              <a:t>     </a:t>
            </a:r>
            <a:r>
              <a:rPr lang="es-MX" sz="2700" dirty="0" smtClean="0"/>
              <a:t>El estudiante tendrá como </a:t>
            </a:r>
            <a:r>
              <a:rPr lang="es-MX" sz="2700" b="1" dirty="0" smtClean="0"/>
              <a:t>función principal la ayudantía</a:t>
            </a:r>
            <a:r>
              <a:rPr lang="es-MX" sz="2700" dirty="0" smtClean="0"/>
              <a:t>, lo cual implica que colaborará e intervendrá de manera directa o indirecta en las </a:t>
            </a:r>
            <a:r>
              <a:rPr lang="es-MX" sz="2700" b="1" dirty="0" smtClean="0"/>
              <a:t>actividades cotidianas del trabajo docente</a:t>
            </a:r>
            <a:r>
              <a:rPr lang="es-MX" sz="2700" smtClean="0"/>
              <a:t>;  </a:t>
            </a:r>
            <a:r>
              <a:rPr lang="es-MX" sz="2700" dirty="0" smtClean="0"/>
              <a:t>al igual que pueda hacerse cargo de la conducción de un contenido curricular que el docente titular le asigne, de la misma manera realizará tareas colaterales de la docencia como: </a:t>
            </a:r>
            <a:r>
              <a:rPr lang="es-MX" sz="2700" b="1" dirty="0" smtClean="0"/>
              <a:t>organizar al grupo, elaborar materiales didácticos para la clase, revisión de tareas escolares, etc</a:t>
            </a:r>
            <a:r>
              <a:rPr lang="es-MX" sz="2700" dirty="0" smtClean="0"/>
              <a:t>.</a:t>
            </a:r>
          </a:p>
          <a:p>
            <a:pPr algn="just">
              <a:buNone/>
            </a:pPr>
            <a:endParaRPr lang="es-MX" sz="2700" dirty="0" smtClean="0"/>
          </a:p>
          <a:p>
            <a:pPr algn="just">
              <a:buNone/>
            </a:pPr>
            <a:r>
              <a:rPr lang="es-MX" sz="2700" dirty="0" smtClean="0"/>
              <a:t>     Finalmente, este curso ofrecerá </a:t>
            </a:r>
            <a:r>
              <a:rPr lang="es-MX" sz="2700" b="1" dirty="0" smtClean="0"/>
              <a:t>información</a:t>
            </a:r>
            <a:r>
              <a:rPr lang="es-MX" sz="2700" dirty="0" smtClean="0"/>
              <a:t> para </a:t>
            </a:r>
            <a:r>
              <a:rPr lang="es-MX" sz="2700" b="1" dirty="0" smtClean="0"/>
              <a:t>contrastar, analizar, replantear, evaluar y construir estrategias de trabajo</a:t>
            </a:r>
            <a:r>
              <a:rPr lang="es-MX" sz="2700" dirty="0" smtClean="0"/>
              <a:t>, a la luz de los aportes de los otros cursos de la malla curricular, particularmente de los semestres previos y los paralelos que corresponden a los </a:t>
            </a:r>
            <a:r>
              <a:rPr lang="es-MX" sz="2700" b="1" dirty="0" smtClean="0"/>
              <a:t>trayectos de preparación para la enseñanza y el aprendizaje y el psicopedagógico</a:t>
            </a:r>
            <a:r>
              <a:rPr lang="es-MX" sz="2700" dirty="0" smtClean="0"/>
              <a:t>.</a:t>
            </a:r>
          </a:p>
        </p:txBody>
      </p:sp>
      <p:sp>
        <p:nvSpPr>
          <p:cNvPr id="5" name="4 Rectángulo"/>
          <p:cNvSpPr/>
          <p:nvPr/>
        </p:nvSpPr>
        <p:spPr>
          <a:xfrm>
            <a:off x="683568" y="404664"/>
            <a:ext cx="7786742" cy="1661993"/>
          </a:xfrm>
          <a:prstGeom prst="rect">
            <a:avLst/>
          </a:prstGeom>
        </p:spPr>
        <p:txBody>
          <a:bodyPr wrap="square">
            <a:spAutoFit/>
          </a:bodyPr>
          <a:lstStyle/>
          <a:p>
            <a:r>
              <a:rPr lang="es-MX" sz="3000" b="1" dirty="0" smtClean="0">
                <a:solidFill>
                  <a:schemeClr val="tx2">
                    <a:satMod val="200000"/>
                  </a:schemeClr>
                </a:solidFill>
              </a:rPr>
              <a:t>Trayecto Formativo: Práctica profesional    </a:t>
            </a:r>
            <a:r>
              <a:rPr lang="es-MX" sz="2000" b="1" dirty="0" smtClean="0"/>
              <a:t>Horas:  6 a la semana     Créditos 6.75</a:t>
            </a:r>
          </a:p>
          <a:p>
            <a:endParaRPr lang="es-MX" sz="2000" b="1" dirty="0" smtClean="0"/>
          </a:p>
          <a:p>
            <a:endParaRPr lang="es-E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183880" cy="1051560"/>
          </a:xfrm>
        </p:spPr>
        <p:txBody>
          <a:bodyPr/>
          <a:lstStyle/>
          <a:p>
            <a:pPr algn="ctr"/>
            <a:r>
              <a:rPr lang="es-MX" dirty="0" smtClean="0">
                <a:solidFill>
                  <a:schemeClr val="tx1"/>
                </a:solidFill>
              </a:rPr>
              <a:t>PROPÓSITOS DEL CURSO</a:t>
            </a:r>
            <a:endParaRPr lang="es-MX" dirty="0">
              <a:solidFill>
                <a:schemeClr val="tx1"/>
              </a:solidFill>
            </a:endParaRPr>
          </a:p>
        </p:txBody>
      </p:sp>
      <p:sp>
        <p:nvSpPr>
          <p:cNvPr id="3" name="2 Marcador de contenido"/>
          <p:cNvSpPr>
            <a:spLocks noGrp="1"/>
          </p:cNvSpPr>
          <p:nvPr>
            <p:ph idx="1"/>
          </p:nvPr>
        </p:nvSpPr>
        <p:spPr>
          <a:xfrm>
            <a:off x="395536" y="1340768"/>
            <a:ext cx="8219256" cy="4680520"/>
          </a:xfrm>
        </p:spPr>
        <p:txBody>
          <a:bodyPr>
            <a:noAutofit/>
          </a:bodyPr>
          <a:lstStyle/>
          <a:p>
            <a:pPr algn="just">
              <a:buNone/>
            </a:pPr>
            <a:r>
              <a:rPr lang="es-MX" sz="1800" dirty="0" smtClean="0"/>
              <a:t>    GENERAL: Movilizar los conocimientos previos de los estudiantes, enriquecerlos con aportes teóricos que provienen básicamente de los trayectos: formación para la enseñanza y psicopedagógico. Se complementa el aprendizaje de los estudiantes con los productos de investigación que se revisan, y las experiencias de observación y entrevista que se realizan con los distintos actores en el contexto del aula de clase.</a:t>
            </a:r>
          </a:p>
          <a:p>
            <a:pPr algn="just">
              <a:buNone/>
            </a:pPr>
            <a:r>
              <a:rPr lang="es-MX" sz="1800" dirty="0" smtClean="0"/>
              <a:t>   El estudiante reconoce a la escuela como un espacio que contribuye a la apropiación de la cultura escolar y la interiorización por parte de los alumnos de nociones como orden, trabajo, disciplina, conocimiento, evaluación, etc.</a:t>
            </a:r>
          </a:p>
          <a:p>
            <a:pPr algn="just">
              <a:buNone/>
            </a:pPr>
            <a:r>
              <a:rPr lang="es-MX" sz="1800" dirty="0" smtClean="0"/>
              <a:t>- Identificar la manera en que los profesores propician ambientes de aprendizaje en el aula en los cuales se conjugan los aspectos sociales, económicos, ideológicos, culturales, entre otros y conforma por la vía de la observación, la entrevista, el diario del profesor, diversas explicaciones que le permiten valorar la función socioeducativa de la escuela y la importancia del trabajo docente. </a:t>
            </a:r>
            <a:endParaRPr lang="es-MX" sz="1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476251"/>
            <a:ext cx="3683000" cy="5257006"/>
          </a:xfrm>
        </p:spPr>
        <p:txBody>
          <a:bodyPr rtlCol="0">
            <a:normAutofit fontScale="25000" lnSpcReduction="20000"/>
          </a:bodyPr>
          <a:lstStyle/>
          <a:p>
            <a:pPr marL="411480" fontAlgn="auto">
              <a:spcAft>
                <a:spcPts val="0"/>
              </a:spcAft>
              <a:buNone/>
              <a:defRPr/>
            </a:pPr>
            <a:endParaRPr lang="es-MX" sz="2900" dirty="0" smtClean="0"/>
          </a:p>
          <a:p>
            <a:pPr algn="just">
              <a:buNone/>
            </a:pPr>
            <a:r>
              <a:rPr lang="es-MX" sz="3400" dirty="0" smtClean="0"/>
              <a:t>      </a:t>
            </a:r>
            <a:r>
              <a:rPr lang="es-MX" sz="6000" dirty="0" smtClean="0"/>
              <a:t>Se reconoce que en la medida en que el estudiante documenta, analiza y reflexiona acerca de las actividades cotidianas de la docencia, los ambientes de aprendizaje, la planificación, las formas de evaluación, así como los enfoques y características de los planes y programas de estudio, su conocimiento teórico, pedagógico, metodológico y </a:t>
            </a:r>
            <a:r>
              <a:rPr lang="es-MX" sz="6000" dirty="0" err="1" smtClean="0"/>
              <a:t>experiencial</a:t>
            </a:r>
            <a:r>
              <a:rPr lang="es-MX" sz="6000" dirty="0" smtClean="0"/>
              <a:t> se incrementa. Las estrategias de enseñanza que documenta le permiten profundizar acerca de la manera en que se abordan cada una de las asignaturas, su contenido disciplinario y su método. </a:t>
            </a:r>
          </a:p>
          <a:p>
            <a:pPr algn="just">
              <a:buNone/>
            </a:pPr>
            <a:endParaRPr lang="es-MX" sz="6000" dirty="0" smtClean="0"/>
          </a:p>
          <a:p>
            <a:pPr algn="just">
              <a:buNone/>
            </a:pPr>
            <a:endParaRPr lang="es-MX" sz="6000" dirty="0" smtClean="0"/>
          </a:p>
          <a:p>
            <a:pPr algn="just">
              <a:buNone/>
            </a:pPr>
            <a:r>
              <a:rPr lang="es-MX" sz="6000" dirty="0" smtClean="0"/>
              <a:t>- Adquirir herramientas que facilitan el diseño de estrategias didácticas acordes con los enfoques, los contextos, y sobre todo, el tipo de estudiantes con los que interactúa.</a:t>
            </a:r>
          </a:p>
        </p:txBody>
      </p:sp>
      <p:sp>
        <p:nvSpPr>
          <p:cNvPr id="6" name="5 Marcador de contenido"/>
          <p:cNvSpPr>
            <a:spLocks noGrp="1"/>
          </p:cNvSpPr>
          <p:nvPr>
            <p:ph sz="half" idx="2"/>
          </p:nvPr>
        </p:nvSpPr>
        <p:spPr>
          <a:xfrm>
            <a:off x="4355976" y="476672"/>
            <a:ext cx="4172272" cy="5977086"/>
          </a:xfrm>
        </p:spPr>
        <p:txBody>
          <a:bodyPr rtlCol="0">
            <a:noAutofit/>
          </a:bodyPr>
          <a:lstStyle/>
          <a:p>
            <a:pPr algn="just">
              <a:buNone/>
            </a:pPr>
            <a:r>
              <a:rPr lang="es-MX" sz="1700" dirty="0" smtClean="0"/>
              <a:t>   </a:t>
            </a:r>
          </a:p>
          <a:p>
            <a:pPr algn="just">
              <a:buNone/>
            </a:pPr>
            <a:r>
              <a:rPr lang="es-MX" sz="1700" dirty="0" smtClean="0"/>
              <a:t>   - Diseñar estrategias de trabajo docente de uno o algunos de los campos formativos específicos para educación preescolar. Se propone considerar los enfoques y características de los planes y programas de estudio de cada nivel. </a:t>
            </a:r>
          </a:p>
          <a:p>
            <a:pPr algn="just">
              <a:buNone/>
            </a:pPr>
            <a:r>
              <a:rPr lang="es-MX" sz="1700" dirty="0" smtClean="0"/>
              <a:t>   El diseño de propuestas y la realización de algunas de ellas en el aula de clase por parte de los estudiantes permitirá sentar, por un lado, las bases para el cuarto semestre, en el cual, uno de los propósitos fundamentales es el diseño de estrategias de trabajo docente; por otro, contribuirá al ejercicio reflexivo y crítico de la docencia a partir del análisis de la experiencia pedagógica.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571472" y="357166"/>
            <a:ext cx="8183880" cy="1051560"/>
          </a:xfrm>
        </p:spPr>
        <p:txBody>
          <a:bodyPr/>
          <a:lstStyle/>
          <a:p>
            <a:pPr algn="ctr" fontAlgn="auto">
              <a:spcAft>
                <a:spcPts val="0"/>
              </a:spcAft>
              <a:defRPr/>
            </a:pPr>
            <a:r>
              <a:rPr lang="es-MX" b="1" dirty="0" smtClean="0">
                <a:solidFill>
                  <a:schemeClr val="tx2">
                    <a:satMod val="200000"/>
                  </a:schemeClr>
                </a:solidFill>
              </a:rPr>
              <a:t>UNIDADES DE APRENDIZAJE</a:t>
            </a:r>
            <a:endParaRPr lang="es-MX" dirty="0" smtClean="0">
              <a:solidFill>
                <a:schemeClr val="tx2">
                  <a:satMod val="200000"/>
                </a:schemeClr>
              </a:solidFill>
            </a:endParaRPr>
          </a:p>
        </p:txBody>
      </p:sp>
      <p:sp>
        <p:nvSpPr>
          <p:cNvPr id="15363" name="2 Marcador de contenido"/>
          <p:cNvSpPr>
            <a:spLocks noGrp="1"/>
          </p:cNvSpPr>
          <p:nvPr>
            <p:ph idx="1"/>
          </p:nvPr>
        </p:nvSpPr>
        <p:spPr>
          <a:xfrm>
            <a:off x="500034" y="1785926"/>
            <a:ext cx="8183880" cy="4116514"/>
          </a:xfrm>
        </p:spPr>
        <p:txBody>
          <a:bodyPr/>
          <a:lstStyle/>
          <a:p>
            <a:pPr marL="514350" indent="-514350" algn="just">
              <a:buNone/>
            </a:pPr>
            <a:r>
              <a:rPr lang="es-MX" b="1" dirty="0" smtClean="0"/>
              <a:t>I. La función de la escuela y el trabajo del docente: de la socialización a la escolarización.</a:t>
            </a:r>
            <a:endParaRPr lang="es-MX" dirty="0" smtClean="0"/>
          </a:p>
          <a:p>
            <a:pPr algn="just"/>
            <a:r>
              <a:rPr lang="es-MX" dirty="0" smtClean="0"/>
              <a:t>Función social de la escuela.</a:t>
            </a:r>
          </a:p>
          <a:p>
            <a:pPr algn="just"/>
            <a:r>
              <a:rPr lang="es-MX" dirty="0" smtClean="0"/>
              <a:t>La escuela: apropiación de la cultura escolar.</a:t>
            </a:r>
          </a:p>
          <a:p>
            <a:pPr algn="just"/>
            <a:r>
              <a:rPr lang="es-MX" dirty="0" smtClean="0"/>
              <a:t>Ambientes de aprendizaje y adecuaciones curriculares.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4 Marcador de texto"/>
          <p:cNvSpPr>
            <a:spLocks noGrp="1"/>
          </p:cNvSpPr>
          <p:nvPr>
            <p:ph type="body" idx="1"/>
          </p:nvPr>
        </p:nvSpPr>
        <p:spPr>
          <a:xfrm>
            <a:off x="395536" y="332656"/>
            <a:ext cx="4102100" cy="1584325"/>
          </a:xfrm>
        </p:spPr>
        <p:txBody>
          <a:bodyPr>
            <a:normAutofit fontScale="92500" lnSpcReduction="10000"/>
          </a:bodyPr>
          <a:lstStyle/>
          <a:p>
            <a:pPr fontAlgn="auto">
              <a:spcAft>
                <a:spcPts val="0"/>
              </a:spcAft>
              <a:buFont typeface="Wingdings"/>
              <a:buNone/>
              <a:defRPr/>
            </a:pPr>
            <a:endParaRPr lang="es-MX" dirty="0" smtClean="0"/>
          </a:p>
          <a:p>
            <a:pPr>
              <a:defRPr/>
            </a:pPr>
            <a:r>
              <a:rPr lang="es-MX" sz="2800" dirty="0" smtClean="0"/>
              <a:t>ll. Aprendiendo a desarrollar el trabajo docente.</a:t>
            </a:r>
            <a:endParaRPr lang="es-MX" dirty="0" smtClean="0"/>
          </a:p>
        </p:txBody>
      </p:sp>
      <p:sp>
        <p:nvSpPr>
          <p:cNvPr id="6" name="5 Marcador de texto"/>
          <p:cNvSpPr>
            <a:spLocks noGrp="1"/>
          </p:cNvSpPr>
          <p:nvPr>
            <p:ph type="body" sz="half" idx="3"/>
          </p:nvPr>
        </p:nvSpPr>
        <p:spPr>
          <a:xfrm>
            <a:off x="4644008" y="188640"/>
            <a:ext cx="4041775" cy="1728787"/>
          </a:xfrm>
        </p:spPr>
        <p:txBody>
          <a:bodyPr rtlCol="0">
            <a:normAutofit fontScale="92500"/>
          </a:bodyPr>
          <a:lstStyle/>
          <a:p>
            <a:pPr fontAlgn="auto">
              <a:spcAft>
                <a:spcPts val="0"/>
              </a:spcAft>
              <a:buFont typeface="Arial" pitchFamily="34" charset="0"/>
              <a:buNone/>
              <a:defRPr/>
            </a:pPr>
            <a:endParaRPr lang="es-MX" dirty="0" smtClean="0"/>
          </a:p>
          <a:p>
            <a:pPr fontAlgn="auto">
              <a:spcAft>
                <a:spcPts val="0"/>
              </a:spcAft>
              <a:buFont typeface="Arial" pitchFamily="34" charset="0"/>
              <a:buNone/>
              <a:defRPr/>
            </a:pPr>
            <a:r>
              <a:rPr lang="es-MX" sz="2800" dirty="0" err="1" smtClean="0"/>
              <a:t>lll</a:t>
            </a:r>
            <a:r>
              <a:rPr lang="es-MX" sz="2800" dirty="0" smtClean="0"/>
              <a:t>. </a:t>
            </a:r>
            <a:r>
              <a:rPr lang="es-MX" dirty="0" smtClean="0"/>
              <a:t>De la reflexión y el análisis al diseño de propuestas de trabajo.</a:t>
            </a:r>
          </a:p>
        </p:txBody>
      </p:sp>
      <p:sp>
        <p:nvSpPr>
          <p:cNvPr id="16388" name="2 Marcador de contenido"/>
          <p:cNvSpPr>
            <a:spLocks noGrp="1"/>
          </p:cNvSpPr>
          <p:nvPr>
            <p:ph sz="quarter" idx="2"/>
          </p:nvPr>
        </p:nvSpPr>
        <p:spPr>
          <a:xfrm>
            <a:off x="467544" y="2348880"/>
            <a:ext cx="4040188" cy="3344863"/>
          </a:xfrm>
        </p:spPr>
        <p:txBody>
          <a:bodyPr>
            <a:normAutofit lnSpcReduction="10000"/>
          </a:bodyPr>
          <a:lstStyle/>
          <a:p>
            <a:pPr algn="just"/>
            <a:r>
              <a:rPr lang="es-MX" dirty="0" smtClean="0"/>
              <a:t>Los saberes y el conocimiento de los maestros.</a:t>
            </a:r>
          </a:p>
          <a:p>
            <a:pPr algn="just"/>
            <a:r>
              <a:rPr lang="es-MX" dirty="0" smtClean="0"/>
              <a:t>El contenido y los métodos de enseñanza.</a:t>
            </a:r>
          </a:p>
          <a:p>
            <a:pPr algn="just"/>
            <a:r>
              <a:rPr lang="es-MX" dirty="0" smtClean="0"/>
              <a:t>La materialización del currículum en el aula de clase.</a:t>
            </a:r>
          </a:p>
        </p:txBody>
      </p:sp>
      <p:sp>
        <p:nvSpPr>
          <p:cNvPr id="16389" name="6 Marcador de contenido"/>
          <p:cNvSpPr>
            <a:spLocks noGrp="1"/>
          </p:cNvSpPr>
          <p:nvPr>
            <p:ph sz="quarter" idx="4"/>
          </p:nvPr>
        </p:nvSpPr>
        <p:spPr>
          <a:xfrm>
            <a:off x="4644008" y="2348880"/>
            <a:ext cx="4041775" cy="3489325"/>
          </a:xfrm>
        </p:spPr>
        <p:txBody>
          <a:bodyPr>
            <a:normAutofit fontScale="92500" lnSpcReduction="20000"/>
          </a:bodyPr>
          <a:lstStyle/>
          <a:p>
            <a:pPr algn="just"/>
            <a:r>
              <a:rPr lang="es-MX" dirty="0" smtClean="0"/>
              <a:t>Propuestas de ambientes de aprendizaje: su reflexión y análisis.</a:t>
            </a:r>
          </a:p>
          <a:p>
            <a:pPr algn="just"/>
            <a:r>
              <a:rPr lang="es-MX" dirty="0" smtClean="0"/>
              <a:t>Diseño de estrategias de enseñanza: entre la teoría y la práctica.</a:t>
            </a:r>
          </a:p>
          <a:p>
            <a:pPr algn="just"/>
            <a:r>
              <a:rPr lang="es-MX" dirty="0" smtClean="0"/>
              <a:t>Reflexión de la docencia: distanciamiento y problematización.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a:xfrm>
            <a:off x="571472" y="0"/>
            <a:ext cx="8183880" cy="1051560"/>
          </a:xfrm>
        </p:spPr>
        <p:txBody>
          <a:bodyPr/>
          <a:lstStyle/>
          <a:p>
            <a:pPr algn="ctr" fontAlgn="auto">
              <a:spcAft>
                <a:spcPts val="0"/>
              </a:spcAft>
              <a:defRPr/>
            </a:pPr>
            <a:r>
              <a:rPr lang="es-MX" b="1" dirty="0" smtClean="0">
                <a:solidFill>
                  <a:schemeClr val="tx2">
                    <a:satMod val="200000"/>
                  </a:schemeClr>
                </a:solidFill>
              </a:rPr>
              <a:t>PERFIL DE EGRESO </a:t>
            </a:r>
            <a:endParaRPr lang="es-MX" dirty="0" smtClean="0">
              <a:solidFill>
                <a:schemeClr val="tx2">
                  <a:satMod val="200000"/>
                </a:schemeClr>
              </a:solidFill>
            </a:endParaRPr>
          </a:p>
        </p:txBody>
      </p:sp>
      <p:sp>
        <p:nvSpPr>
          <p:cNvPr id="5" name="4 Marcador de texto"/>
          <p:cNvSpPr>
            <a:spLocks noGrp="1"/>
          </p:cNvSpPr>
          <p:nvPr>
            <p:ph type="body" idx="1"/>
          </p:nvPr>
        </p:nvSpPr>
        <p:spPr>
          <a:xfrm>
            <a:off x="500034" y="1214422"/>
            <a:ext cx="3931920" cy="792162"/>
          </a:xfrm>
        </p:spPr>
        <p:txBody>
          <a:bodyPr rtlCol="0">
            <a:normAutofit fontScale="92500" lnSpcReduction="10000"/>
          </a:bodyPr>
          <a:lstStyle/>
          <a:p>
            <a:pPr fontAlgn="auto">
              <a:spcAft>
                <a:spcPts val="0"/>
              </a:spcAft>
              <a:buFont typeface="Arial" pitchFamily="34" charset="0"/>
              <a:buNone/>
              <a:defRPr/>
            </a:pPr>
            <a:r>
              <a:rPr lang="es-MX" dirty="0" smtClean="0"/>
              <a:t>ÁMBITO DE LA FORMACIÓN DOCENTE </a:t>
            </a:r>
          </a:p>
        </p:txBody>
      </p:sp>
      <p:sp>
        <p:nvSpPr>
          <p:cNvPr id="7" name="6 Marcador de texto"/>
          <p:cNvSpPr>
            <a:spLocks noGrp="1"/>
          </p:cNvSpPr>
          <p:nvPr>
            <p:ph type="body" sz="half" idx="3"/>
          </p:nvPr>
        </p:nvSpPr>
        <p:spPr>
          <a:xfrm>
            <a:off x="4644008" y="692696"/>
            <a:ext cx="3931920" cy="792162"/>
          </a:xfrm>
        </p:spPr>
        <p:txBody>
          <a:bodyPr rtlCol="0">
            <a:normAutofit fontScale="40000" lnSpcReduction="20000"/>
          </a:bodyPr>
          <a:lstStyle/>
          <a:p>
            <a:pPr fontAlgn="auto">
              <a:spcAft>
                <a:spcPts val="0"/>
              </a:spcAft>
              <a:buFont typeface="Arial" pitchFamily="34" charset="0"/>
              <a:buNone/>
              <a:defRPr/>
            </a:pPr>
            <a:endParaRPr lang="es-MX" sz="3100" dirty="0" smtClean="0"/>
          </a:p>
          <a:p>
            <a:pPr fontAlgn="auto">
              <a:spcAft>
                <a:spcPts val="0"/>
              </a:spcAft>
              <a:buFont typeface="Arial" pitchFamily="34" charset="0"/>
              <a:buNone/>
              <a:defRPr/>
            </a:pPr>
            <a:r>
              <a:rPr lang="es-MX" sz="3700" dirty="0" smtClean="0"/>
              <a:t>COMPETENCIAS PROFESIONALES </a:t>
            </a:r>
          </a:p>
          <a:p>
            <a:pPr fontAlgn="auto">
              <a:spcAft>
                <a:spcPts val="0"/>
              </a:spcAft>
              <a:buFont typeface="Arial" pitchFamily="34" charset="0"/>
              <a:buNone/>
              <a:defRPr/>
            </a:pPr>
            <a:endParaRPr lang="es-MX" dirty="0" smtClean="0"/>
          </a:p>
        </p:txBody>
      </p:sp>
      <p:sp>
        <p:nvSpPr>
          <p:cNvPr id="13317" name="5 Marcador de contenido"/>
          <p:cNvSpPr>
            <a:spLocks noGrp="1"/>
          </p:cNvSpPr>
          <p:nvPr>
            <p:ph sz="quarter" idx="2"/>
          </p:nvPr>
        </p:nvSpPr>
        <p:spPr>
          <a:xfrm>
            <a:off x="395536" y="2348880"/>
            <a:ext cx="3784504" cy="3489960"/>
          </a:xfrm>
        </p:spPr>
        <p:txBody>
          <a:bodyPr>
            <a:normAutofit fontScale="77500" lnSpcReduction="20000"/>
          </a:bodyPr>
          <a:lstStyle/>
          <a:p>
            <a:pPr algn="just">
              <a:buFont typeface="Arial" charset="0"/>
              <a:buNone/>
            </a:pPr>
            <a:r>
              <a:rPr lang="es-MX" sz="3200" dirty="0" smtClean="0"/>
              <a:t>  - Compromiso y responsabilidad con la profesión.</a:t>
            </a:r>
          </a:p>
          <a:p>
            <a:r>
              <a:rPr lang="es-MX" sz="3200" dirty="0" smtClean="0"/>
              <a:t>Planeación del aprendizaje</a:t>
            </a:r>
          </a:p>
          <a:p>
            <a:pPr lvl="0">
              <a:buNone/>
            </a:pPr>
            <a:r>
              <a:rPr lang="es-MX" sz="3200" dirty="0" smtClean="0"/>
              <a:t>* Organización del ambiente en el aula</a:t>
            </a:r>
          </a:p>
          <a:p>
            <a:pPr>
              <a:buNone/>
            </a:pPr>
            <a:r>
              <a:rPr lang="es-MX" sz="3200" dirty="0" smtClean="0"/>
              <a:t>  - Promoción del aprendizaje de todos los alumnos</a:t>
            </a:r>
          </a:p>
        </p:txBody>
      </p:sp>
      <p:sp>
        <p:nvSpPr>
          <p:cNvPr id="13318" name="7 Marcador de contenido"/>
          <p:cNvSpPr>
            <a:spLocks noGrp="1"/>
          </p:cNvSpPr>
          <p:nvPr>
            <p:ph sz="quarter" idx="4"/>
          </p:nvPr>
        </p:nvSpPr>
        <p:spPr>
          <a:xfrm>
            <a:off x="4716016" y="1196752"/>
            <a:ext cx="3931920" cy="5256584"/>
          </a:xfrm>
        </p:spPr>
        <p:txBody>
          <a:bodyPr>
            <a:noAutofit/>
          </a:bodyPr>
          <a:lstStyle/>
          <a:p>
            <a:pPr algn="just">
              <a:buNone/>
            </a:pPr>
            <a:r>
              <a:rPr lang="es-MX" sz="1400" dirty="0" smtClean="0"/>
              <a:t>- Actúa de manera ética ante la diversidad de situaciones que se presentan en la práctica profesional.</a:t>
            </a:r>
          </a:p>
          <a:p>
            <a:pPr algn="just">
              <a:buNone/>
            </a:pPr>
            <a:r>
              <a:rPr lang="es-MX" sz="1400" dirty="0" smtClean="0"/>
              <a:t>- Utiliza recursos de la investigación educativa para enriquecer la práctica docente, expresando su interés por la ciencia y la propia investigación.</a:t>
            </a:r>
          </a:p>
          <a:p>
            <a:pPr algn="just"/>
            <a:r>
              <a:rPr lang="es-MX" sz="1400" dirty="0" smtClean="0"/>
              <a:t>Diseña planeaciones didácticas, aplicando sus conocimientos pedagógicos y disciplinares para responder a las necesidades del contexto en el marco del plan y programas de estudio de la educación básica.</a:t>
            </a:r>
          </a:p>
          <a:p>
            <a:pPr algn="just">
              <a:buNone/>
            </a:pPr>
            <a:r>
              <a:rPr lang="es-MX" sz="1400" dirty="0" smtClean="0"/>
              <a:t>* Genera ambientes formativos para propiciar la autonomía y promover el desarrollo de las competencias en los alumnos de educación básica.</a:t>
            </a:r>
          </a:p>
          <a:p>
            <a:pPr algn="just">
              <a:buNone/>
            </a:pPr>
            <a:r>
              <a:rPr lang="es-MX" sz="1400" dirty="0" smtClean="0"/>
              <a:t> - Propicia y regula espacios de aprendizaje incluyentes para todos los alumnos, con el fin de promover la convivencia, el respeto y la aceptación.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500034" y="714356"/>
            <a:ext cx="8183880" cy="1051560"/>
          </a:xfrm>
        </p:spPr>
        <p:txBody>
          <a:bodyPr rtlCol="0">
            <a:normAutofit fontScale="90000"/>
          </a:bodyPr>
          <a:lstStyle/>
          <a:p>
            <a:pPr algn="ctr" fontAlgn="auto">
              <a:spcAft>
                <a:spcPts val="0"/>
              </a:spcAft>
              <a:defRPr/>
            </a:pPr>
            <a:r>
              <a:rPr lang="es-MX" b="1" dirty="0" smtClean="0">
                <a:solidFill>
                  <a:schemeClr val="tx2">
                    <a:satMod val="200000"/>
                  </a:schemeClr>
                </a:solidFill>
              </a:rPr>
              <a:t/>
            </a:r>
            <a:br>
              <a:rPr lang="es-MX" b="1" dirty="0" smtClean="0">
                <a:solidFill>
                  <a:schemeClr val="tx2">
                    <a:satMod val="200000"/>
                  </a:schemeClr>
                </a:solidFill>
              </a:rPr>
            </a:br>
            <a:r>
              <a:rPr lang="es-MX" b="1" dirty="0" smtClean="0">
                <a:solidFill>
                  <a:schemeClr val="tx2">
                    <a:satMod val="200000"/>
                  </a:schemeClr>
                </a:solidFill>
              </a:rPr>
              <a:t> COMPETENCIA</a:t>
            </a:r>
            <a:r>
              <a:rPr lang="es-MX" dirty="0" smtClean="0">
                <a:solidFill>
                  <a:schemeClr val="tx2">
                    <a:satMod val="200000"/>
                  </a:schemeClr>
                </a:solidFill>
              </a:rPr>
              <a:t>S DEL CURSO</a:t>
            </a:r>
            <a:r>
              <a:rPr lang="es-MX" b="1" dirty="0" smtClean="0">
                <a:solidFill>
                  <a:schemeClr val="tx2">
                    <a:satMod val="200000"/>
                  </a:schemeClr>
                </a:solidFill>
              </a:rPr>
              <a:t>: </a:t>
            </a:r>
            <a:r>
              <a:rPr lang="es-MX" dirty="0" smtClean="0">
                <a:solidFill>
                  <a:schemeClr val="tx2">
                    <a:satMod val="200000"/>
                  </a:schemeClr>
                </a:solidFill>
              </a:rPr>
              <a:t/>
            </a:r>
            <a:br>
              <a:rPr lang="es-MX" dirty="0" smtClean="0">
                <a:solidFill>
                  <a:schemeClr val="tx2">
                    <a:satMod val="200000"/>
                  </a:schemeClr>
                </a:solidFill>
              </a:rPr>
            </a:br>
            <a:endParaRPr lang="es-MX" dirty="0" smtClean="0">
              <a:solidFill>
                <a:schemeClr val="tx2">
                  <a:satMod val="200000"/>
                </a:schemeClr>
              </a:solidFill>
            </a:endParaRPr>
          </a:p>
        </p:txBody>
      </p:sp>
      <p:sp>
        <p:nvSpPr>
          <p:cNvPr id="8" name="7 Marcador de contenido"/>
          <p:cNvSpPr>
            <a:spLocks noGrp="1"/>
          </p:cNvSpPr>
          <p:nvPr>
            <p:ph idx="1"/>
          </p:nvPr>
        </p:nvSpPr>
        <p:spPr>
          <a:xfrm>
            <a:off x="500034" y="1500174"/>
            <a:ext cx="8183880" cy="4572032"/>
          </a:xfrm>
        </p:spPr>
        <p:txBody>
          <a:bodyPr rtlCol="0">
            <a:normAutofit fontScale="92500"/>
          </a:bodyPr>
          <a:lstStyle/>
          <a:p>
            <a:pPr algn="just"/>
            <a:r>
              <a:rPr lang="es-MX" dirty="0" smtClean="0"/>
              <a:t>Utiliza estrategias didácticas para promover un ambiente propicio para el aprendizaje.</a:t>
            </a:r>
          </a:p>
          <a:p>
            <a:pPr algn="just"/>
            <a:r>
              <a:rPr lang="es-MX" dirty="0" smtClean="0"/>
              <a:t>Promueve un clima de confianza en el aula que permita desarrollar los conocimientos, habilidades, actitudes y valores.</a:t>
            </a:r>
          </a:p>
          <a:p>
            <a:pPr algn="just"/>
            <a:r>
              <a:rPr lang="es-MX" dirty="0" smtClean="0"/>
              <a:t>Favorece el desarrollo de la autonomía de los alumnos en situaciones de aprendizaje.</a:t>
            </a:r>
          </a:p>
          <a:p>
            <a:pPr algn="just"/>
            <a:r>
              <a:rPr lang="es-MX" dirty="0" smtClean="0"/>
              <a:t>Establece relaciones entre los principios, conceptos disciplinarios y contenidos del plan y programas de estudio de educación básica.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5 Marcador de texto"/>
          <p:cNvSpPr>
            <a:spLocks noGrp="1"/>
          </p:cNvSpPr>
          <p:nvPr>
            <p:ph type="body" idx="1"/>
          </p:nvPr>
        </p:nvSpPr>
        <p:spPr>
          <a:xfrm>
            <a:off x="395288" y="476250"/>
            <a:ext cx="4040187" cy="639763"/>
          </a:xfrm>
        </p:spPr>
        <p:txBody>
          <a:bodyPr>
            <a:normAutofit fontScale="85000" lnSpcReduction="10000"/>
          </a:bodyPr>
          <a:lstStyle/>
          <a:p>
            <a:pPr marL="73025"/>
            <a:r>
              <a:rPr lang="es-MX" smtClean="0"/>
              <a:t>Cursos que le anteceden </a:t>
            </a:r>
          </a:p>
        </p:txBody>
      </p:sp>
      <p:sp>
        <p:nvSpPr>
          <p:cNvPr id="8" name="7 Marcador de texto"/>
          <p:cNvSpPr>
            <a:spLocks noGrp="1"/>
          </p:cNvSpPr>
          <p:nvPr>
            <p:ph type="body" sz="half" idx="3"/>
          </p:nvPr>
        </p:nvSpPr>
        <p:spPr>
          <a:xfrm>
            <a:off x="4643438" y="765175"/>
            <a:ext cx="4043362" cy="617538"/>
          </a:xfrm>
        </p:spPr>
        <p:txBody>
          <a:bodyPr rtlCol="0">
            <a:normAutofit fontScale="77500" lnSpcReduction="20000"/>
          </a:bodyPr>
          <a:lstStyle/>
          <a:p>
            <a:pPr fontAlgn="auto">
              <a:spcAft>
                <a:spcPts val="0"/>
              </a:spcAft>
              <a:buFont typeface="Arial" pitchFamily="34" charset="0"/>
              <a:buNone/>
              <a:defRPr/>
            </a:pPr>
            <a:r>
              <a:rPr lang="es-MX" dirty="0" smtClean="0"/>
              <a:t>Relación  con otros del mismo semestre</a:t>
            </a:r>
          </a:p>
        </p:txBody>
      </p:sp>
      <p:sp>
        <p:nvSpPr>
          <p:cNvPr id="4099" name="6 Marcador de contenido"/>
          <p:cNvSpPr>
            <a:spLocks noGrp="1"/>
          </p:cNvSpPr>
          <p:nvPr>
            <p:ph sz="quarter" idx="2"/>
          </p:nvPr>
        </p:nvSpPr>
        <p:spPr>
          <a:xfrm>
            <a:off x="457200" y="1125538"/>
            <a:ext cx="4040188" cy="5000625"/>
          </a:xfrm>
        </p:spPr>
        <p:txBody>
          <a:bodyPr>
            <a:normAutofit fontScale="92500" lnSpcReduction="20000"/>
          </a:bodyPr>
          <a:lstStyle/>
          <a:p>
            <a:pPr marL="411480" algn="just" fontAlgn="auto">
              <a:spcAft>
                <a:spcPts val="0"/>
              </a:spcAft>
              <a:buFont typeface="Arial" charset="0"/>
              <a:buNone/>
              <a:defRPr/>
            </a:pPr>
            <a:r>
              <a:rPr lang="es-MX" dirty="0" smtClean="0"/>
              <a:t/>
            </a:r>
            <a:br>
              <a:rPr lang="es-MX" dirty="0" smtClean="0"/>
            </a:br>
            <a:endParaRPr lang="es-MX" dirty="0" smtClean="0"/>
          </a:p>
          <a:p>
            <a:pPr marL="411480" algn="just" fontAlgn="auto">
              <a:spcAft>
                <a:spcPts val="0"/>
              </a:spcAft>
              <a:buFont typeface="Wingdings"/>
              <a:buChar char=""/>
              <a:defRPr/>
            </a:pPr>
            <a:r>
              <a:rPr lang="es-MX" dirty="0" smtClean="0"/>
              <a:t>Observación y análisis de la práctica escolar.</a:t>
            </a:r>
          </a:p>
          <a:p>
            <a:pPr marL="411480" algn="just" fontAlgn="auto">
              <a:spcAft>
                <a:spcPts val="0"/>
              </a:spcAft>
              <a:buFont typeface="Wingdings"/>
              <a:buChar char=""/>
              <a:defRPr/>
            </a:pPr>
            <a:r>
              <a:rPr lang="es-MX" dirty="0" smtClean="0"/>
              <a:t>Planeación educativa.</a:t>
            </a:r>
          </a:p>
          <a:p>
            <a:pPr marL="411480" algn="just" fontAlgn="auto">
              <a:spcAft>
                <a:spcPts val="0"/>
              </a:spcAft>
              <a:buFont typeface="Wingdings"/>
              <a:buChar char=""/>
              <a:defRPr/>
            </a:pPr>
            <a:endParaRPr lang="es-MX" dirty="0" smtClean="0"/>
          </a:p>
          <a:p>
            <a:pPr marL="411480" algn="just" fontAlgn="auto">
              <a:spcAft>
                <a:spcPts val="0"/>
              </a:spcAft>
              <a:buFont typeface="Arial" charset="0"/>
              <a:buNone/>
              <a:defRPr/>
            </a:pPr>
            <a:endParaRPr lang="es-MX" dirty="0" smtClean="0"/>
          </a:p>
          <a:p>
            <a:pPr marL="411480" algn="just" fontAlgn="auto">
              <a:spcAft>
                <a:spcPts val="0"/>
              </a:spcAft>
              <a:buFont typeface="Arial" charset="0"/>
              <a:buNone/>
              <a:defRPr/>
            </a:pPr>
            <a:endParaRPr lang="es-MX" dirty="0" smtClean="0"/>
          </a:p>
          <a:p>
            <a:pPr marL="411480" algn="just" fontAlgn="auto">
              <a:spcAft>
                <a:spcPts val="0"/>
              </a:spcAft>
              <a:buFont typeface="Arial" charset="0"/>
              <a:buNone/>
              <a:defRPr/>
            </a:pPr>
            <a:endParaRPr lang="es-MX" dirty="0" smtClean="0"/>
          </a:p>
          <a:p>
            <a:pPr marL="411480" algn="just" fontAlgn="auto">
              <a:spcAft>
                <a:spcPts val="0"/>
              </a:spcAft>
              <a:buFont typeface="Arial" charset="0"/>
              <a:buNone/>
              <a:defRPr/>
            </a:pPr>
            <a:r>
              <a:rPr lang="es-MX" b="1" dirty="0" smtClean="0"/>
              <a:t>Cursos  subsecuentes</a:t>
            </a:r>
          </a:p>
          <a:p>
            <a:pPr marL="411480" algn="just" fontAlgn="auto">
              <a:spcAft>
                <a:spcPts val="0"/>
              </a:spcAft>
              <a:buFont typeface="Arial" charset="0"/>
              <a:buNone/>
              <a:defRPr/>
            </a:pPr>
            <a:endParaRPr lang="es-MX" b="1" dirty="0" smtClean="0"/>
          </a:p>
          <a:p>
            <a:pPr marL="411480" algn="just" fontAlgn="auto">
              <a:spcAft>
                <a:spcPts val="0"/>
              </a:spcAft>
              <a:buFont typeface="Wingdings"/>
              <a:buChar char=""/>
              <a:defRPr/>
            </a:pPr>
            <a:r>
              <a:rPr lang="es-MX" dirty="0" smtClean="0"/>
              <a:t>Estrategias de trabajo docente.</a:t>
            </a:r>
            <a:br>
              <a:rPr lang="es-MX" dirty="0" smtClean="0"/>
            </a:br>
            <a:r>
              <a:rPr lang="es-MX" dirty="0" smtClean="0"/>
              <a:t/>
            </a:r>
            <a:br>
              <a:rPr lang="es-MX" dirty="0" smtClean="0"/>
            </a:br>
            <a:r>
              <a:rPr lang="es-MX" dirty="0" smtClean="0"/>
              <a:t/>
            </a:r>
            <a:br>
              <a:rPr lang="es-MX" dirty="0" smtClean="0"/>
            </a:br>
            <a:endParaRPr lang="es-MX" dirty="0" smtClean="0"/>
          </a:p>
        </p:txBody>
      </p:sp>
      <p:sp>
        <p:nvSpPr>
          <p:cNvPr id="10245" name="8 Marcador de contenido"/>
          <p:cNvSpPr>
            <a:spLocks noGrp="1"/>
          </p:cNvSpPr>
          <p:nvPr>
            <p:ph sz="quarter" idx="4"/>
          </p:nvPr>
        </p:nvSpPr>
        <p:spPr>
          <a:xfrm>
            <a:off x="4645025" y="1700213"/>
            <a:ext cx="4041775" cy="4425950"/>
          </a:xfrm>
        </p:spPr>
        <p:txBody>
          <a:bodyPr/>
          <a:lstStyle/>
          <a:p>
            <a:r>
              <a:rPr lang="es-MX" dirty="0" smtClean="0"/>
              <a:t>Adecuación curricular.</a:t>
            </a:r>
          </a:p>
          <a:p>
            <a:r>
              <a:rPr lang="es-MX" dirty="0" smtClean="0"/>
              <a:t>Ambientes de aprendizaje.</a:t>
            </a:r>
          </a:p>
        </p:txBody>
      </p:sp>
      <p:cxnSp>
        <p:nvCxnSpPr>
          <p:cNvPr id="11" name="10 Conector recto"/>
          <p:cNvCxnSpPr/>
          <p:nvPr/>
        </p:nvCxnSpPr>
        <p:spPr>
          <a:xfrm>
            <a:off x="714348" y="3286124"/>
            <a:ext cx="395922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492</TotalTime>
  <Words>2691</Words>
  <Application>Microsoft Office PowerPoint</Application>
  <PresentationFormat>Presentación en pantalla (4:3)</PresentationFormat>
  <Paragraphs>201</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Aspecto</vt:lpstr>
      <vt:lpstr> Iniciación al Trabajo Docente </vt:lpstr>
      <vt:lpstr>  </vt:lpstr>
      <vt:lpstr>PROPÓSITOS DEL CURSO</vt:lpstr>
      <vt:lpstr>Diapositiva 4</vt:lpstr>
      <vt:lpstr>UNIDADES DE APRENDIZAJE</vt:lpstr>
      <vt:lpstr>Diapositiva 6</vt:lpstr>
      <vt:lpstr>PERFIL DE EGRESO </vt:lpstr>
      <vt:lpstr>  COMPETENCIAS DEL CURSO:  </vt:lpstr>
      <vt:lpstr>Diapositiva 9</vt:lpstr>
      <vt:lpstr>Bibliografía </vt:lpstr>
      <vt:lpstr> </vt:lpstr>
      <vt:lpstr>Materiales de apoyo</vt:lpstr>
      <vt:lpstr>Actividades de cierre y producto final</vt:lpstr>
      <vt:lpstr> EVALUACIÓN </vt:lpstr>
      <vt:lpstr>Criterios de evaluación </vt:lpstr>
      <vt:lpstr>Diapositiva 16</vt:lpstr>
      <vt:lpstr>Organización de las visitas  </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Observación y análisis de la práctica escolar</dc:title>
  <dc:creator>Julita</dc:creator>
  <cp:lastModifiedBy>Cristy Reyes</cp:lastModifiedBy>
  <cp:revision>82</cp:revision>
  <dcterms:created xsi:type="dcterms:W3CDTF">2013-02-05T03:19:39Z</dcterms:created>
  <dcterms:modified xsi:type="dcterms:W3CDTF">2013-08-27T22:05:39Z</dcterms:modified>
</cp:coreProperties>
</file>