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1F4C8D5-C3F0-4D25-809F-964CC7BCFD4B}" type="datetimeFigureOut">
              <a:rPr lang="es-MX" smtClean="0"/>
              <a:t>06/10/2014</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789A252-4810-448F-B864-8A4111E3FF2E}" type="slidenum">
              <a:rPr lang="es-MX" smtClean="0"/>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1F4C8D5-C3F0-4D25-809F-964CC7BCFD4B}" type="datetimeFigureOut">
              <a:rPr lang="es-MX" smtClean="0"/>
              <a:t>06/10/2014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1F4C8D5-C3F0-4D25-809F-964CC7BCFD4B}" type="datetimeFigureOut">
              <a:rPr lang="es-MX" smtClean="0"/>
              <a:t>06/10/2014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1F4C8D5-C3F0-4D25-809F-964CC7BCFD4B}" type="datetimeFigureOut">
              <a:rPr lang="es-MX" smtClean="0"/>
              <a:t>06/10/2014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1F4C8D5-C3F0-4D25-809F-964CC7BCFD4B}" type="datetimeFigureOut">
              <a:rPr lang="es-MX" smtClean="0"/>
              <a:t>06/10/2014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71F4C8D5-C3F0-4D25-809F-964CC7BCFD4B}" type="datetimeFigureOut">
              <a:rPr lang="es-MX" smtClean="0"/>
              <a:t>06/10/2014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789A252-4810-448F-B864-8A4111E3FF2E}"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1F4C8D5-C3F0-4D25-809F-964CC7BCFD4B}" type="datetimeFigureOut">
              <a:rPr lang="es-MX" smtClean="0"/>
              <a:t>06/10/2014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1F4C8D5-C3F0-4D25-809F-964CC7BCFD4B}" type="datetimeFigureOut">
              <a:rPr lang="es-MX" smtClean="0"/>
              <a:t>06/10/2014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4C8D5-C3F0-4D25-809F-964CC7BCFD4B}" type="datetimeFigureOut">
              <a:rPr lang="es-MX" smtClean="0"/>
              <a:t>06/10/2014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1F4C8D5-C3F0-4D25-809F-964CC7BCFD4B}" type="datetimeFigureOut">
              <a:rPr lang="es-MX" smtClean="0"/>
              <a:t>06/10/2014</a:t>
            </a:fld>
            <a:endParaRPr lang="es-MX"/>
          </a:p>
        </p:txBody>
      </p:sp>
      <p:sp>
        <p:nvSpPr>
          <p:cNvPr id="7" name="Slide Number Placeholder 6"/>
          <p:cNvSpPr>
            <a:spLocks noGrp="1"/>
          </p:cNvSpPr>
          <p:nvPr>
            <p:ph type="sldNum" sz="quarter" idx="12"/>
          </p:nvPr>
        </p:nvSpPr>
        <p:spPr/>
        <p:txBody>
          <a:bodyPr/>
          <a:lstStyle/>
          <a:p>
            <a:fld id="{0789A252-4810-448F-B864-8A4111E3FF2E}" type="slidenum">
              <a:rPr lang="es-MX" smtClean="0"/>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1F4C8D5-C3F0-4D25-809F-964CC7BCFD4B}" type="datetimeFigureOut">
              <a:rPr lang="es-MX" smtClean="0"/>
              <a:t>06/10/2014</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1F4C8D5-C3F0-4D25-809F-964CC7BCFD4B}" type="datetimeFigureOut">
              <a:rPr lang="es-MX" smtClean="0"/>
              <a:t>06/10/2014</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789A252-4810-448F-B864-8A4111E3FF2E}"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700808"/>
            <a:ext cx="4499992" cy="3785652"/>
          </a:xfrm>
          <a:prstGeom prst="rect">
            <a:avLst/>
          </a:prstGeom>
          <a:noFill/>
        </p:spPr>
        <p:txBody>
          <a:bodyPr wrap="square" rtlCol="0">
            <a:spAutoFit/>
          </a:bodyPr>
          <a:lstStyle/>
          <a:p>
            <a:pPr algn="ctr"/>
            <a:r>
              <a:rPr lang="es-MX" sz="6000" dirty="0" smtClean="0"/>
              <a:t>ENCUADRE </a:t>
            </a:r>
          </a:p>
          <a:p>
            <a:pPr algn="ctr"/>
            <a:r>
              <a:rPr lang="es-MX" sz="6000" dirty="0" smtClean="0"/>
              <a:t>DEL CURSO: INGLES </a:t>
            </a:r>
            <a:r>
              <a:rPr lang="es-MX" sz="6000" dirty="0" smtClean="0"/>
              <a:t>B1</a:t>
            </a:r>
            <a:endParaRPr lang="es-MX" sz="6000" dirty="0"/>
          </a:p>
        </p:txBody>
      </p:sp>
      <p:sp>
        <p:nvSpPr>
          <p:cNvPr id="5" name="4 CuadroTexto"/>
          <p:cNvSpPr txBox="1"/>
          <p:nvPr/>
        </p:nvSpPr>
        <p:spPr>
          <a:xfrm>
            <a:off x="4499992" y="2833590"/>
            <a:ext cx="3316934" cy="1107996"/>
          </a:xfrm>
          <a:prstGeom prst="rect">
            <a:avLst/>
          </a:prstGeom>
          <a:noFill/>
        </p:spPr>
        <p:txBody>
          <a:bodyPr wrap="none" rtlCol="0">
            <a:spAutoFit/>
          </a:bodyPr>
          <a:lstStyle/>
          <a:p>
            <a:r>
              <a:rPr lang="es-MX" sz="2200" dirty="0" err="1" smtClean="0"/>
              <a:t>Teachers</a:t>
            </a:r>
            <a:r>
              <a:rPr lang="es-MX" sz="2200" dirty="0" smtClean="0"/>
              <a:t>:</a:t>
            </a:r>
          </a:p>
          <a:p>
            <a:r>
              <a:rPr lang="es-MX" sz="2200" dirty="0" err="1" smtClean="0"/>
              <a:t>Mayela</a:t>
            </a:r>
            <a:r>
              <a:rPr lang="es-MX" sz="2200" dirty="0" smtClean="0"/>
              <a:t> Gaona </a:t>
            </a:r>
            <a:r>
              <a:rPr lang="es-MX" sz="2200" dirty="0" err="1" smtClean="0"/>
              <a:t>Garcia</a:t>
            </a:r>
            <a:endParaRPr lang="es-MX" sz="2200" dirty="0" smtClean="0"/>
          </a:p>
          <a:p>
            <a:r>
              <a:rPr lang="es-MX" sz="2200" dirty="0" smtClean="0"/>
              <a:t>Marlene </a:t>
            </a:r>
            <a:r>
              <a:rPr lang="es-MX" sz="2200" dirty="0" err="1" smtClean="0"/>
              <a:t>Muzquiz</a:t>
            </a:r>
            <a:r>
              <a:rPr lang="es-MX" sz="2200" dirty="0" smtClean="0"/>
              <a:t> Flores</a:t>
            </a:r>
            <a:endParaRPr lang="es-MX" sz="2200" dirty="0"/>
          </a:p>
        </p:txBody>
      </p:sp>
    </p:spTree>
    <p:extLst>
      <p:ext uri="{BB962C8B-B14F-4D97-AF65-F5344CB8AC3E}">
        <p14:creationId xmlns:p14="http://schemas.microsoft.com/office/powerpoint/2010/main" val="2573963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772850" y="2492896"/>
            <a:ext cx="3360215" cy="369332"/>
          </a:xfrm>
          <a:prstGeom prst="rect">
            <a:avLst/>
          </a:prstGeom>
        </p:spPr>
        <p:txBody>
          <a:bodyPr wrap="none">
            <a:spAutoFit/>
          </a:bodyPr>
          <a:lstStyle/>
          <a:p>
            <a:r>
              <a:rPr lang="es-MX" b="1" dirty="0"/>
              <a:t>PERFIL DE EGRESO PLAN 2012</a:t>
            </a:r>
            <a:endParaRPr lang="es-MX" dirty="0"/>
          </a:p>
        </p:txBody>
      </p:sp>
      <p:sp>
        <p:nvSpPr>
          <p:cNvPr id="5" name="4 Rectángulo"/>
          <p:cNvSpPr/>
          <p:nvPr/>
        </p:nvSpPr>
        <p:spPr>
          <a:xfrm>
            <a:off x="661508" y="1124744"/>
            <a:ext cx="7582900" cy="646331"/>
          </a:xfrm>
          <a:prstGeom prst="rect">
            <a:avLst/>
          </a:prstGeom>
        </p:spPr>
        <p:txBody>
          <a:bodyPr wrap="square">
            <a:spAutoFit/>
          </a:bodyPr>
          <a:lstStyle/>
          <a:p>
            <a:r>
              <a:rPr lang="es-MX" b="1" dirty="0"/>
              <a:t>ÁMBITO DE LA FORMACIÓN DOCENTE: </a:t>
            </a:r>
            <a:r>
              <a:rPr lang="es-ES" dirty="0"/>
              <a:t>Lengua adicional y Tecnologías de la información y la comunicación.</a:t>
            </a:r>
            <a:endParaRPr lang="es-MX" dirty="0"/>
          </a:p>
        </p:txBody>
      </p:sp>
      <p:sp>
        <p:nvSpPr>
          <p:cNvPr id="6" name="5 Rectángulo"/>
          <p:cNvSpPr/>
          <p:nvPr/>
        </p:nvSpPr>
        <p:spPr>
          <a:xfrm>
            <a:off x="635643" y="3140968"/>
            <a:ext cx="7870932" cy="2585323"/>
          </a:xfrm>
          <a:prstGeom prst="rect">
            <a:avLst/>
          </a:prstGeom>
        </p:spPr>
        <p:txBody>
          <a:bodyPr wrap="square">
            <a:spAutoFit/>
          </a:bodyPr>
          <a:lstStyle/>
          <a:p>
            <a:r>
              <a:rPr lang="es-MX" b="1" dirty="0"/>
              <a:t>COMPETENCIAS PROFESIONALES</a:t>
            </a:r>
            <a:r>
              <a:rPr lang="es-MX" b="1" dirty="0" smtClean="0"/>
              <a:t>:</a:t>
            </a:r>
          </a:p>
          <a:p>
            <a:endParaRPr lang="es-MX" dirty="0"/>
          </a:p>
          <a:p>
            <a:pPr marL="285750" lvl="0" indent="-285750">
              <a:buFont typeface="Wingdings" pitchFamily="2" charset="2"/>
              <a:buChar char="q"/>
            </a:pPr>
            <a:r>
              <a:rPr lang="es-ES" dirty="0" smtClean="0"/>
              <a:t>Aplica </a:t>
            </a:r>
            <a:r>
              <a:rPr lang="es-ES" dirty="0"/>
              <a:t>sus habilidades comunicativas en diversos contextos.</a:t>
            </a:r>
            <a:endParaRPr lang="es-MX" dirty="0"/>
          </a:p>
          <a:p>
            <a:pPr marL="285750" indent="-285750">
              <a:buFont typeface="Wingdings" pitchFamily="2" charset="2"/>
              <a:buChar char="q"/>
            </a:pPr>
            <a:r>
              <a:rPr lang="es-ES" dirty="0"/>
              <a:t> </a:t>
            </a:r>
            <a:r>
              <a:rPr lang="es-ES" dirty="0" smtClean="0"/>
              <a:t> </a:t>
            </a:r>
            <a:r>
              <a:rPr lang="es-ES" dirty="0"/>
              <a:t>Desarrolla sus habilidades comunicativas para adquirir nuevos lenguajes.</a:t>
            </a:r>
            <a:endParaRPr lang="es-MX" dirty="0"/>
          </a:p>
          <a:p>
            <a:pPr marL="285750" indent="-285750">
              <a:buFont typeface="Wingdings" pitchFamily="2" charset="2"/>
              <a:buChar char="q"/>
            </a:pPr>
            <a:r>
              <a:rPr lang="es-ES" dirty="0"/>
              <a:t> </a:t>
            </a:r>
            <a:r>
              <a:rPr lang="es-ES" dirty="0" smtClean="0"/>
              <a:t> </a:t>
            </a:r>
            <a:r>
              <a:rPr lang="es-ES" dirty="0"/>
              <a:t>Utiliza una segunda lengua para comunicarse.</a:t>
            </a:r>
            <a:endParaRPr lang="es-MX" dirty="0"/>
          </a:p>
          <a:p>
            <a:pPr lvl="0"/>
            <a:r>
              <a:rPr lang="es-ES" dirty="0"/>
              <a:t>Emplea las tecnologías de la información y la comunicación.</a:t>
            </a:r>
            <a:endParaRPr lang="es-MX" dirty="0"/>
          </a:p>
          <a:p>
            <a:pPr marL="285750" indent="-285750">
              <a:buFont typeface="Wingdings" pitchFamily="2" charset="2"/>
              <a:buChar char="q"/>
            </a:pPr>
            <a:r>
              <a:rPr lang="es-ES" dirty="0"/>
              <a:t> </a:t>
            </a:r>
            <a:r>
              <a:rPr lang="es-ES" dirty="0" smtClean="0"/>
              <a:t> </a:t>
            </a:r>
            <a:r>
              <a:rPr lang="es-ES" dirty="0"/>
              <a:t>Participa en comunidades de trabajo y redes de colaboración a través del uso de la tecnología.</a:t>
            </a:r>
            <a:endParaRPr lang="es-MX" dirty="0"/>
          </a:p>
        </p:txBody>
      </p:sp>
    </p:spTree>
    <p:extLst>
      <p:ext uri="{BB962C8B-B14F-4D97-AF65-F5344CB8AC3E}">
        <p14:creationId xmlns:p14="http://schemas.microsoft.com/office/powerpoint/2010/main" val="1452006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19871" y="404664"/>
            <a:ext cx="8064896" cy="6032421"/>
          </a:xfrm>
          <a:prstGeom prst="rect">
            <a:avLst/>
          </a:prstGeom>
        </p:spPr>
        <p:txBody>
          <a:bodyPr wrap="square">
            <a:spAutoFit/>
          </a:bodyPr>
          <a:lstStyle/>
          <a:p>
            <a:r>
              <a:rPr lang="es-MX" b="1" dirty="0"/>
              <a:t>UNIDAD DE COMPETENCIA</a:t>
            </a:r>
            <a:r>
              <a:rPr lang="es-MX" b="1" dirty="0" smtClean="0"/>
              <a:t>:</a:t>
            </a:r>
          </a:p>
          <a:p>
            <a:endParaRPr lang="es-MX" b="1" dirty="0" smtClean="0"/>
          </a:p>
          <a:p>
            <a:r>
              <a:rPr lang="es-MX" sz="1400" dirty="0" smtClean="0"/>
              <a:t>•Comprende</a:t>
            </a:r>
            <a:r>
              <a:rPr lang="es-MX" sz="1400" dirty="0"/>
              <a:t> preguntas   e instrucciones más complejas en forma oral y escrita   </a:t>
            </a:r>
            <a:endParaRPr lang="es-MX" sz="1400" dirty="0" smtClean="0"/>
          </a:p>
          <a:p>
            <a:r>
              <a:rPr lang="es-MX" sz="1400" dirty="0"/>
              <a:t>    </a:t>
            </a:r>
          </a:p>
          <a:p>
            <a:r>
              <a:rPr lang="es-MX" sz="1400" dirty="0" smtClean="0"/>
              <a:t>•Comprende</a:t>
            </a:r>
            <a:r>
              <a:rPr lang="es-MX" sz="1400" dirty="0"/>
              <a:t> expresiones cotidianas, de uso    frecuente en contextos tales como: familia, restaurantes, tiendas, la ciudad, entorno </a:t>
            </a:r>
            <a:r>
              <a:rPr lang="es-MX" sz="1400" dirty="0" smtClean="0"/>
              <a:t>escolar</a:t>
            </a:r>
            <a:r>
              <a:rPr lang="es-MX" sz="1400" dirty="0"/>
              <a:t> o laboral tanto en forma escrita como oral.    </a:t>
            </a:r>
            <a:r>
              <a:rPr lang="es-MX" sz="1400" b="1" i="1" dirty="0"/>
              <a:t> </a:t>
            </a:r>
            <a:endParaRPr lang="es-MX" sz="1400" b="1" i="1" dirty="0" smtClean="0"/>
          </a:p>
          <a:p>
            <a:endParaRPr lang="es-MX" sz="1400" dirty="0"/>
          </a:p>
          <a:p>
            <a:r>
              <a:rPr lang="es-MX" sz="1400" dirty="0" smtClean="0"/>
              <a:t>•Entiende</a:t>
            </a:r>
            <a:r>
              <a:rPr lang="es-MX" sz="1400" dirty="0"/>
              <a:t> la idea general de programas televisivos, documentales y películas con la ayuda de información </a:t>
            </a:r>
            <a:r>
              <a:rPr lang="es-MX" sz="1400" dirty="0" smtClean="0"/>
              <a:t>visual clara   </a:t>
            </a:r>
            <a:r>
              <a:rPr lang="es-MX" sz="1400" dirty="0"/>
              <a:t> </a:t>
            </a:r>
            <a:endParaRPr lang="es-MX" sz="1400" dirty="0" smtClean="0"/>
          </a:p>
          <a:p>
            <a:endParaRPr lang="es-MX" sz="1400" dirty="0" smtClean="0"/>
          </a:p>
          <a:p>
            <a:r>
              <a:rPr lang="es-MX" sz="1400" dirty="0" smtClean="0"/>
              <a:t>•Sigue</a:t>
            </a:r>
            <a:r>
              <a:rPr lang="es-MX" sz="1400" dirty="0"/>
              <a:t>  presentaciones,  talleres  y conferencias  extrayendo    la    información  general  con  la    ayuda    de  visuales  o información  escrita   relacionada con el tema</a:t>
            </a:r>
            <a:r>
              <a:rPr lang="es-MX" sz="1400" b="1" i="1" dirty="0"/>
              <a:t>    </a:t>
            </a:r>
            <a:endParaRPr lang="es-MX" sz="1400" b="1" i="1" dirty="0" smtClean="0"/>
          </a:p>
          <a:p>
            <a:endParaRPr lang="es-MX" sz="1400" dirty="0"/>
          </a:p>
          <a:p>
            <a:r>
              <a:rPr lang="es-MX" sz="1400" dirty="0" smtClean="0"/>
              <a:t>•Entiende</a:t>
            </a:r>
            <a:r>
              <a:rPr lang="es-MX" sz="1400" dirty="0"/>
              <a:t> los puntos principales    de una conversación dentro de contextos    familiares    (trabajo, diversión, escuela</a:t>
            </a:r>
            <a:r>
              <a:rPr lang="es-MX" sz="1400" dirty="0" smtClean="0"/>
              <a:t>, actividades   </a:t>
            </a:r>
            <a:r>
              <a:rPr lang="es-MX" sz="1400" dirty="0"/>
              <a:t> relacionadas    con el turismo, interés    </a:t>
            </a:r>
            <a:r>
              <a:rPr lang="es-MX" sz="1400" dirty="0" smtClean="0"/>
              <a:t>personales  </a:t>
            </a:r>
            <a:r>
              <a:rPr lang="es-MX" sz="1400" dirty="0"/>
              <a:t> </a:t>
            </a:r>
          </a:p>
          <a:p>
            <a:r>
              <a:rPr lang="es-MX" sz="1400" dirty="0" smtClean="0"/>
              <a:t>•En</a:t>
            </a:r>
            <a:r>
              <a:rPr lang="es-MX" sz="1400" dirty="0"/>
              <a:t> presentaciones y conferencias toma notas sencillas mientras escucha al presentador </a:t>
            </a:r>
            <a:r>
              <a:rPr lang="es-MX" sz="1400" b="1" i="1" dirty="0"/>
              <a:t> </a:t>
            </a:r>
            <a:endParaRPr lang="es-MX" sz="1400" b="1" i="1" dirty="0"/>
          </a:p>
          <a:p>
            <a:endParaRPr lang="es-MX" sz="1400" dirty="0"/>
          </a:p>
          <a:p>
            <a:r>
              <a:rPr lang="es-MX" sz="1400" dirty="0" smtClean="0"/>
              <a:t>•Extrae </a:t>
            </a:r>
            <a:r>
              <a:rPr lang="es-MX" sz="1400" dirty="0"/>
              <a:t> información    general    y   específica de textos más complejos    </a:t>
            </a:r>
            <a:r>
              <a:rPr lang="es-MX" sz="1400" b="1" i="1" dirty="0"/>
              <a:t> </a:t>
            </a:r>
            <a:endParaRPr lang="es-MX" sz="1400" b="1" i="1" dirty="0" smtClean="0"/>
          </a:p>
          <a:p>
            <a:endParaRPr lang="es-MX" sz="1400" dirty="0"/>
          </a:p>
          <a:p>
            <a:r>
              <a:rPr lang="es-MX" sz="1400" dirty="0" smtClean="0"/>
              <a:t>•Comprende</a:t>
            </a:r>
            <a:r>
              <a:rPr lang="es-MX" sz="1400" dirty="0"/>
              <a:t>    textos     objetivos    y    más    complejos    con    hechos    e    información    rutinaria.    Infiere    palabras    desconocidas    en    base    al contexto.    </a:t>
            </a:r>
            <a:r>
              <a:rPr lang="es-MX" sz="1400" b="1" i="1" dirty="0"/>
              <a:t> </a:t>
            </a:r>
            <a:endParaRPr lang="es-MX" sz="1400" b="1" i="1" dirty="0" smtClean="0"/>
          </a:p>
          <a:p>
            <a:endParaRPr lang="es-MX" sz="1400" dirty="0"/>
          </a:p>
          <a:p>
            <a:r>
              <a:rPr lang="es-MX" sz="1400" dirty="0" smtClean="0"/>
              <a:t>•Entiende</a:t>
            </a:r>
            <a:r>
              <a:rPr lang="es-MX" sz="1400" dirty="0"/>
              <a:t> artículos, periódicos, textos en    internet infiriendo el significado de algunas palabras y con    la ayuda de un  diccionario.</a:t>
            </a:r>
            <a:r>
              <a:rPr lang="es-MX" sz="1400" b="1" i="1" dirty="0"/>
              <a:t>    </a:t>
            </a:r>
            <a:endParaRPr lang="es-MX" sz="1400" dirty="0"/>
          </a:p>
          <a:p>
            <a:pPr marL="285750" lvl="0" indent="-285750" algn="just">
              <a:buFont typeface="Wingdings" pitchFamily="2" charset="2"/>
              <a:buChar char="ü"/>
            </a:pPr>
            <a:endParaRPr lang="es-MX" sz="1400" dirty="0"/>
          </a:p>
        </p:txBody>
      </p:sp>
      <p:sp>
        <p:nvSpPr>
          <p:cNvPr id="5" name="4 Rectángulo"/>
          <p:cNvSpPr/>
          <p:nvPr/>
        </p:nvSpPr>
        <p:spPr>
          <a:xfrm>
            <a:off x="4552320" y="-32542"/>
            <a:ext cx="4032448" cy="646331"/>
          </a:xfrm>
          <a:prstGeom prst="rect">
            <a:avLst/>
          </a:prstGeom>
        </p:spPr>
        <p:txBody>
          <a:bodyPr wrap="square">
            <a:spAutoFit/>
          </a:bodyPr>
          <a:lstStyle/>
          <a:p>
            <a:r>
              <a:rPr lang="es-ES" b="1" dirty="0" smtClean="0">
                <a:solidFill>
                  <a:srgbClr val="92D050"/>
                </a:solidFill>
              </a:rPr>
              <a:t>Habilidades receptivas (Compresión lectora y auditiva</a:t>
            </a:r>
            <a:r>
              <a:rPr lang="es-ES" b="1" dirty="0" smtClean="0"/>
              <a:t>)</a:t>
            </a:r>
            <a:endParaRPr lang="es-MX" b="1" dirty="0"/>
          </a:p>
        </p:txBody>
      </p:sp>
    </p:spTree>
    <p:extLst>
      <p:ext uri="{BB962C8B-B14F-4D97-AF65-F5344CB8AC3E}">
        <p14:creationId xmlns:p14="http://schemas.microsoft.com/office/powerpoint/2010/main" val="3153536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620688"/>
            <a:ext cx="8208912" cy="5693866"/>
          </a:xfrm>
          <a:prstGeom prst="rect">
            <a:avLst/>
          </a:prstGeom>
        </p:spPr>
        <p:txBody>
          <a:bodyPr wrap="square">
            <a:spAutoFit/>
          </a:bodyPr>
          <a:lstStyle/>
          <a:p>
            <a:endParaRPr lang="es-MX" sz="1300" dirty="0" smtClean="0"/>
          </a:p>
          <a:p>
            <a:r>
              <a:rPr lang="es-MX" sz="1300" dirty="0" smtClean="0"/>
              <a:t>•Logra    </a:t>
            </a:r>
            <a:r>
              <a:rPr lang="es-MX" sz="1300" dirty="0"/>
              <a:t>una    competencia    lingüística     limitada    pero    eficaz   en una    variedad    de contextos tanto    en forma    oral como    escrita.    </a:t>
            </a:r>
          </a:p>
          <a:p>
            <a:r>
              <a:rPr lang="es-MX" sz="1300" dirty="0" smtClean="0"/>
              <a:t>•Describe </a:t>
            </a:r>
            <a:r>
              <a:rPr lang="es-MX" sz="1300" dirty="0"/>
              <a:t>reacciones, emociones y temas de su interés en forma  eficiente y certera utilizando estructuras y vocabulario sencillos tanto en forma oral como escrita. </a:t>
            </a:r>
            <a:r>
              <a:rPr lang="es-MX" sz="1300" dirty="0" smtClean="0"/>
              <a:t>    </a:t>
            </a:r>
            <a:endParaRPr lang="es-MX" sz="1300" dirty="0"/>
          </a:p>
          <a:p>
            <a:r>
              <a:rPr lang="es-MX" sz="1300" dirty="0" smtClean="0"/>
              <a:t>•Brinda  </a:t>
            </a:r>
            <a:r>
              <a:rPr lang="es-MX" sz="1300" dirty="0"/>
              <a:t>información personal con un buen grado de sofisticación en su uso lingüístico.   </a:t>
            </a:r>
            <a:r>
              <a:rPr lang="es-MX" sz="1300" dirty="0" smtClean="0"/>
              <a:t> </a:t>
            </a:r>
            <a:endParaRPr lang="es-MX" sz="1300" dirty="0"/>
          </a:p>
          <a:p>
            <a:r>
              <a:rPr lang="es-MX" sz="1300" dirty="0" smtClean="0"/>
              <a:t>•Inicia</a:t>
            </a:r>
            <a:r>
              <a:rPr lang="es-MX" sz="1300" dirty="0"/>
              <a:t>,      mantiene     y     concluye     una     conversación     con     algunas     pausas     y     ayuda     de     su     interlocutor     utilizando     colocaciones     más complejas.  </a:t>
            </a:r>
          </a:p>
          <a:p>
            <a:r>
              <a:rPr lang="es-MX" sz="1300" dirty="0" smtClean="0"/>
              <a:t>•Muestra </a:t>
            </a:r>
            <a:r>
              <a:rPr lang="es-MX" sz="1300" dirty="0"/>
              <a:t>habilidad para reparar fallas simples en la comunicación.  </a:t>
            </a:r>
            <a:r>
              <a:rPr lang="es-MX" sz="1300" dirty="0" smtClean="0"/>
              <a:t>  </a:t>
            </a:r>
            <a:endParaRPr lang="es-MX" sz="1300" dirty="0"/>
          </a:p>
          <a:p>
            <a:r>
              <a:rPr lang="es-MX" sz="1300" dirty="0" smtClean="0"/>
              <a:t>•Pronuncia </a:t>
            </a:r>
            <a:r>
              <a:rPr lang="es-MX" sz="1300" dirty="0"/>
              <a:t>sonidos individuales con    entonación    adecuada aún    con    cierta interferencia de su    lengua materna.    </a:t>
            </a:r>
          </a:p>
          <a:p>
            <a:r>
              <a:rPr lang="es-MX" sz="1300" dirty="0" smtClean="0"/>
              <a:t>•Utiliza  </a:t>
            </a:r>
            <a:r>
              <a:rPr lang="es-MX" sz="1300" dirty="0"/>
              <a:t>expresiones cotidianas, de uso frecuente en contextos tales como: familia, restaurantes, tiendas, la ciudad, entorno escolar o    laboral.   Habla de una variedad de lugares y sus características.    </a:t>
            </a:r>
          </a:p>
          <a:p>
            <a:r>
              <a:rPr lang="es-MX" sz="1300" dirty="0" smtClean="0"/>
              <a:t>•Usa </a:t>
            </a:r>
            <a:r>
              <a:rPr lang="es-MX" sz="1300" dirty="0"/>
              <a:t>frases más complejas para satisfacer necesidades inmediatas como solicitar información básica  acerca de     personas, lugares, cosas, costos, localización.       </a:t>
            </a:r>
          </a:p>
          <a:p>
            <a:r>
              <a:rPr lang="es-MX" sz="1300" dirty="0" smtClean="0"/>
              <a:t>•Expresa </a:t>
            </a:r>
            <a:r>
              <a:rPr lang="es-MX" sz="1300" dirty="0"/>
              <a:t>de manera simple sus gustos, opiniones, sentimientos y estados de ánimo.     </a:t>
            </a:r>
          </a:p>
          <a:p>
            <a:r>
              <a:rPr lang="es-MX" sz="1300" dirty="0" smtClean="0"/>
              <a:t>•Interactúa </a:t>
            </a:r>
            <a:r>
              <a:rPr lang="es-MX" sz="1300" dirty="0"/>
              <a:t>con clientes y proporciona información sencilla relacionada con su campo de trabajo.    </a:t>
            </a:r>
          </a:p>
          <a:p>
            <a:r>
              <a:rPr lang="es-MX" sz="1300" dirty="0" smtClean="0"/>
              <a:t>•Toma </a:t>
            </a:r>
            <a:r>
              <a:rPr lang="es-MX" sz="1300" dirty="0"/>
              <a:t>parte en    talleres y discusiones.   Sus aportaciones son cortas, objetivas y    sencillas.     </a:t>
            </a:r>
          </a:p>
          <a:p>
            <a:r>
              <a:rPr lang="es-MX" sz="1300" dirty="0" smtClean="0"/>
              <a:t>•Lidia    </a:t>
            </a:r>
            <a:r>
              <a:rPr lang="es-MX" sz="1300" dirty="0"/>
              <a:t>con situaciones generales que encuentra    al viajar (pregunta    horarios, costos, locación, horarios, etc.).    </a:t>
            </a:r>
          </a:p>
          <a:p>
            <a:r>
              <a:rPr lang="es-MX" sz="1300" dirty="0" smtClean="0"/>
              <a:t>•Construye </a:t>
            </a:r>
            <a:r>
              <a:rPr lang="es-MX" sz="1300" dirty="0"/>
              <a:t>oraciones más largas y complejas lo    mismo    que expresiones formuladas (locuciones adverbiales) sencillas o ensayadas.       </a:t>
            </a:r>
          </a:p>
          <a:p>
            <a:r>
              <a:rPr lang="es-MX" sz="1300" dirty="0" smtClean="0"/>
              <a:t>•Redacta </a:t>
            </a:r>
            <a:r>
              <a:rPr lang="es-MX" sz="1300" dirty="0"/>
              <a:t>textos sencillos como notas, correos electrónicos, mensajes de texto, reportes breves relacionados con su campo de acción       y  cartas formales e    informales con hechos concretos.     </a:t>
            </a:r>
          </a:p>
          <a:p>
            <a:r>
              <a:rPr lang="es-MX" sz="1300" dirty="0" smtClean="0"/>
              <a:t>•Vincula   </a:t>
            </a:r>
            <a:r>
              <a:rPr lang="es-MX" sz="1300" dirty="0"/>
              <a:t>y   contrasta   ideas   conectando   oraciones    simples    y   formando   textos    sencillos    relacionados    con   temas    familiares    ya   sea relacionados    con su campo de trabajo o de interés    personal. </a:t>
            </a:r>
            <a:r>
              <a:rPr lang="es-ES" sz="1300" dirty="0"/>
              <a:t> </a:t>
            </a:r>
            <a:endParaRPr lang="es-MX" sz="1300" dirty="0"/>
          </a:p>
        </p:txBody>
      </p:sp>
      <p:sp>
        <p:nvSpPr>
          <p:cNvPr id="5" name="4 Rectángulo"/>
          <p:cNvSpPr/>
          <p:nvPr/>
        </p:nvSpPr>
        <p:spPr>
          <a:xfrm>
            <a:off x="4572000" y="30079"/>
            <a:ext cx="3528530" cy="369332"/>
          </a:xfrm>
          <a:prstGeom prst="rect">
            <a:avLst/>
          </a:prstGeom>
        </p:spPr>
        <p:txBody>
          <a:bodyPr wrap="none">
            <a:spAutoFit/>
          </a:bodyPr>
          <a:lstStyle/>
          <a:p>
            <a:r>
              <a:rPr lang="es-ES" b="1" i="1" dirty="0" smtClean="0">
                <a:solidFill>
                  <a:srgbClr val="92D050"/>
                </a:solidFill>
              </a:rPr>
              <a:t>(Comunicación oral y escrita)</a:t>
            </a:r>
            <a:endParaRPr lang="es-MX" dirty="0">
              <a:solidFill>
                <a:srgbClr val="92D050"/>
              </a:solidFill>
            </a:endParaRPr>
          </a:p>
        </p:txBody>
      </p:sp>
    </p:spTree>
    <p:extLst>
      <p:ext uri="{BB962C8B-B14F-4D97-AF65-F5344CB8AC3E}">
        <p14:creationId xmlns:p14="http://schemas.microsoft.com/office/powerpoint/2010/main" val="3764088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1412776"/>
            <a:ext cx="8136904" cy="4524315"/>
          </a:xfrm>
          <a:prstGeom prst="rect">
            <a:avLst/>
          </a:prstGeom>
        </p:spPr>
        <p:txBody>
          <a:bodyPr wrap="square">
            <a:spAutoFit/>
          </a:bodyPr>
          <a:lstStyle/>
          <a:p>
            <a:pPr algn="just"/>
            <a:r>
              <a:rPr lang="es-MX" dirty="0"/>
              <a:t>P</a:t>
            </a:r>
            <a:r>
              <a:rPr lang="es-ES" dirty="0" err="1"/>
              <a:t>roveer</a:t>
            </a:r>
            <a:r>
              <a:rPr lang="es-ES" dirty="0"/>
              <a:t> a los estudiantes normalistas de las herramientas necesarias para desarrollar sus competencias comunicativas en el área de inglés. Esto, a través del trabajo de sistemas (estructuras y funciones gramaticales, vocablos y fonética) y habilidades de la lengua (comprensiones lectora y auditiva, redacción y expresión oral).</a:t>
            </a:r>
            <a:endParaRPr lang="es-MX" dirty="0"/>
          </a:p>
          <a:p>
            <a:pPr algn="just"/>
            <a:r>
              <a:rPr lang="es-ES" dirty="0"/>
              <a:t>Estas competencias comunicativas están enfocadas en que los estudiantes adquieran un nivel de dominio de la lengua Inglesa correspondiente al usuario básico nivel A1 del Marco Común Europeo de Referencia para las Lenguas (CEFR por sus siglas en inglés). Este nivel implica un conocimiento básico de la lengua que permite al estudiante comunicarse de manera sencilla tanto en forma oral como escrita en contextos familiares y cercanos a su entorno personal. El estudiante deberá ser capaz de intercambiar información en Inglés, oralmente y por escrito, sobre sus ocupaciones, intereses actividades, gustos, y comunicarse acerca de su perfil personal, costumbres y vida diaria.</a:t>
            </a:r>
            <a:endParaRPr lang="es-MX" dirty="0"/>
          </a:p>
        </p:txBody>
      </p:sp>
      <p:sp>
        <p:nvSpPr>
          <p:cNvPr id="5" name="4 CuadroTexto"/>
          <p:cNvSpPr txBox="1"/>
          <p:nvPr/>
        </p:nvSpPr>
        <p:spPr>
          <a:xfrm>
            <a:off x="948229" y="827420"/>
            <a:ext cx="4241867" cy="523220"/>
          </a:xfrm>
          <a:prstGeom prst="rect">
            <a:avLst/>
          </a:prstGeom>
          <a:noFill/>
        </p:spPr>
        <p:txBody>
          <a:bodyPr wrap="none" rtlCol="0">
            <a:spAutoFit/>
          </a:bodyPr>
          <a:lstStyle/>
          <a:p>
            <a:r>
              <a:rPr lang="es-MX" sz="2800" dirty="0" smtClean="0"/>
              <a:t>PROPOSITO DEL CURSO</a:t>
            </a:r>
            <a:endParaRPr lang="es-MX" sz="2800" dirty="0"/>
          </a:p>
        </p:txBody>
      </p:sp>
    </p:spTree>
    <p:extLst>
      <p:ext uri="{BB962C8B-B14F-4D97-AF65-F5344CB8AC3E}">
        <p14:creationId xmlns:p14="http://schemas.microsoft.com/office/powerpoint/2010/main" val="835607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9837" y="588744"/>
            <a:ext cx="8352928" cy="3416320"/>
          </a:xfrm>
          <a:prstGeom prst="rect">
            <a:avLst/>
          </a:prstGeom>
        </p:spPr>
        <p:txBody>
          <a:bodyPr wrap="square">
            <a:spAutoFit/>
          </a:bodyPr>
          <a:lstStyle/>
          <a:p>
            <a:r>
              <a:rPr lang="es-ES" b="1" dirty="0"/>
              <a:t>Unidad de aprendizaje 1</a:t>
            </a:r>
            <a:r>
              <a:rPr lang="es-ES" b="1" i="1" dirty="0"/>
              <a:t>. </a:t>
            </a:r>
            <a:r>
              <a:rPr lang="es-ES" b="1" dirty="0"/>
              <a:t>Sistemas del lenguaje: estructuras y funciones</a:t>
            </a:r>
            <a:endParaRPr lang="es-MX" dirty="0"/>
          </a:p>
          <a:p>
            <a:pPr marL="285750" lvl="0" indent="-285750">
              <a:buFont typeface="Arial" pitchFamily="34" charset="0"/>
              <a:buChar char="•"/>
            </a:pPr>
            <a:r>
              <a:rPr lang="es-ES" dirty="0"/>
              <a:t>Reconoce y comprende un limitado rango de estructuras gramaticales y funciones de la lengua tanto en forma oral como escrita.</a:t>
            </a:r>
            <a:endParaRPr lang="es-MX" dirty="0"/>
          </a:p>
          <a:p>
            <a:pPr marL="285750" lvl="0" indent="-285750">
              <a:buFont typeface="Arial" pitchFamily="34" charset="0"/>
              <a:buChar char="•"/>
            </a:pPr>
            <a:r>
              <a:rPr lang="es-ES" dirty="0"/>
              <a:t>Produce un limitado rango de estructuras gramaticales, funciones de la lengua. Hay interferencia con su lengua materna.</a:t>
            </a:r>
            <a:endParaRPr lang="es-MX" dirty="0"/>
          </a:p>
          <a:p>
            <a:pPr marL="285750" lvl="0" indent="-285750">
              <a:buFont typeface="Arial" pitchFamily="34" charset="0"/>
              <a:buChar char="•"/>
            </a:pPr>
            <a:r>
              <a:rPr lang="es-ES" dirty="0"/>
              <a:t>Comprende y produce expresiones cotidianas, de uso frecuente en contextos tales como: familia, restaurantes, tiendas, la ciudad, entorno escolar o laboral.</a:t>
            </a:r>
            <a:endParaRPr lang="es-MX" dirty="0"/>
          </a:p>
          <a:p>
            <a:pPr marL="285750" lvl="0" indent="-285750">
              <a:buFont typeface="Arial" pitchFamily="34" charset="0"/>
              <a:buChar char="•"/>
            </a:pPr>
            <a:r>
              <a:rPr lang="es-ES" dirty="0"/>
              <a:t>Emplea las tecnologías de la información y la comunicación como herramienta de aprendizaje</a:t>
            </a:r>
            <a:endParaRPr lang="es-MX" dirty="0"/>
          </a:p>
          <a:p>
            <a:r>
              <a:rPr lang="es-ES" b="1" dirty="0"/>
              <a:t> </a:t>
            </a:r>
            <a:endParaRPr lang="es-MX" dirty="0"/>
          </a:p>
        </p:txBody>
      </p:sp>
      <p:sp>
        <p:nvSpPr>
          <p:cNvPr id="5" name="4 Rectángulo"/>
          <p:cNvSpPr/>
          <p:nvPr/>
        </p:nvSpPr>
        <p:spPr>
          <a:xfrm>
            <a:off x="467544" y="3717032"/>
            <a:ext cx="8280920" cy="2862322"/>
          </a:xfrm>
          <a:prstGeom prst="rect">
            <a:avLst/>
          </a:prstGeom>
        </p:spPr>
        <p:txBody>
          <a:bodyPr wrap="square">
            <a:spAutoFit/>
          </a:bodyPr>
          <a:lstStyle/>
          <a:p>
            <a:r>
              <a:rPr lang="es-ES" b="1" dirty="0"/>
              <a:t>Unidad de aprendizaje 2. Sistemas del lenguaje: vocablos, fonética y fonología</a:t>
            </a:r>
            <a:endParaRPr lang="es-MX" dirty="0"/>
          </a:p>
          <a:p>
            <a:pPr marL="285750" lvl="0" indent="-285750">
              <a:buFont typeface="Arial" pitchFamily="34" charset="0"/>
              <a:buChar char="•"/>
            </a:pPr>
            <a:r>
              <a:rPr lang="es-ES" dirty="0"/>
              <a:t>Reconoce y comprende un limitado rango de vocablos tanto en forma oral como escrita.</a:t>
            </a:r>
            <a:endParaRPr lang="es-MX" dirty="0"/>
          </a:p>
          <a:p>
            <a:pPr marL="285750" lvl="0" indent="-285750">
              <a:buFont typeface="Arial" pitchFamily="34" charset="0"/>
              <a:buChar char="•"/>
            </a:pPr>
            <a:r>
              <a:rPr lang="es-ES" dirty="0"/>
              <a:t>Produce y pronuncia correctamente palabras aisladas conociendo su significado.</a:t>
            </a:r>
            <a:endParaRPr lang="es-MX" dirty="0"/>
          </a:p>
          <a:p>
            <a:pPr marL="285750" lvl="0" indent="-285750">
              <a:buFont typeface="Arial" pitchFamily="34" charset="0"/>
              <a:buChar char="•"/>
            </a:pPr>
            <a:r>
              <a:rPr lang="es-ES" dirty="0"/>
              <a:t>Usa diferentes patrones de entonación para oraciones afirmativas, negativas e interrogativas.</a:t>
            </a:r>
            <a:endParaRPr lang="es-MX" dirty="0"/>
          </a:p>
          <a:p>
            <a:pPr marL="285750" indent="-285750">
              <a:buFont typeface="Arial" pitchFamily="34" charset="0"/>
              <a:buChar char="•"/>
            </a:pPr>
            <a:r>
              <a:rPr lang="es-ES" dirty="0"/>
              <a:t>Emplea las tecnologías de la información y la comunicación como herramienta de aprendizaje</a:t>
            </a:r>
            <a:endParaRPr lang="es-MX" dirty="0"/>
          </a:p>
        </p:txBody>
      </p:sp>
    </p:spTree>
    <p:extLst>
      <p:ext uri="{BB962C8B-B14F-4D97-AF65-F5344CB8AC3E}">
        <p14:creationId xmlns:p14="http://schemas.microsoft.com/office/powerpoint/2010/main" val="105645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03742" y="764704"/>
            <a:ext cx="8280920" cy="4524315"/>
          </a:xfrm>
          <a:prstGeom prst="rect">
            <a:avLst/>
          </a:prstGeom>
        </p:spPr>
        <p:txBody>
          <a:bodyPr wrap="square">
            <a:spAutoFit/>
          </a:bodyPr>
          <a:lstStyle/>
          <a:p>
            <a:r>
              <a:rPr lang="es-ES" b="1" dirty="0"/>
              <a:t>Unidad de aprendizaje 3. Desarrollo de habilidades receptivas (comprensión auditiva y lectora</a:t>
            </a:r>
            <a:r>
              <a:rPr lang="es-ES" b="1" dirty="0" smtClean="0"/>
              <a:t>)</a:t>
            </a:r>
          </a:p>
          <a:p>
            <a:endParaRPr lang="es-MX" dirty="0"/>
          </a:p>
          <a:p>
            <a:pPr marL="285750" lvl="0" indent="-285750">
              <a:buFont typeface="Arial" pitchFamily="34" charset="0"/>
              <a:buChar char="•"/>
            </a:pPr>
            <a:r>
              <a:rPr lang="es-ES" dirty="0"/>
              <a:t>Utiliza una segunda lengua para comunicarse.</a:t>
            </a:r>
            <a:endParaRPr lang="es-MX" dirty="0"/>
          </a:p>
          <a:p>
            <a:pPr marL="285750" lvl="0" indent="-285750">
              <a:buFont typeface="Arial" pitchFamily="34" charset="0"/>
              <a:buChar char="•"/>
            </a:pPr>
            <a:r>
              <a:rPr lang="es-ES" dirty="0"/>
              <a:t>Comprende y extrae información general y específica de conversaciones y textos escritos simples relacionados con temas familiares o de su entorno de trabajo.</a:t>
            </a:r>
            <a:endParaRPr lang="es-MX" dirty="0"/>
          </a:p>
          <a:p>
            <a:pPr marL="285750" lvl="0" indent="-285750">
              <a:buFont typeface="Arial" pitchFamily="34" charset="0"/>
              <a:buChar char="•"/>
            </a:pPr>
            <a:r>
              <a:rPr lang="es-ES" dirty="0"/>
              <a:t>Entiende un mensaje en forma oral pero requiere que el interlocutor hable pausadamente, utilizando lenguaje sencillo, parafraseando y repitiendo algunas palabras para asegurar la transmisión de dicho mensaje.</a:t>
            </a:r>
            <a:endParaRPr lang="es-MX" dirty="0"/>
          </a:p>
          <a:p>
            <a:pPr marL="285750" lvl="0" indent="-285750">
              <a:buFont typeface="Arial" pitchFamily="34" charset="0"/>
              <a:buChar char="•"/>
            </a:pPr>
            <a:r>
              <a:rPr lang="es-ES" dirty="0"/>
              <a:t>Comprende un mensaje en forma escrita pero requiere que el lenguaje sea sencillo. También en ocasiones requiere re-leer el texto para su total compresión.</a:t>
            </a:r>
            <a:endParaRPr lang="es-MX" dirty="0"/>
          </a:p>
          <a:p>
            <a:pPr marL="285750" lvl="0" indent="-285750">
              <a:buFont typeface="Arial" pitchFamily="34" charset="0"/>
              <a:buChar char="•"/>
            </a:pPr>
            <a:r>
              <a:rPr lang="es-ES" dirty="0"/>
              <a:t>Emplea las tecnologías de la información y la comunicación como herramienta de aprendizaje</a:t>
            </a:r>
            <a:endParaRPr lang="es-MX" dirty="0"/>
          </a:p>
        </p:txBody>
      </p:sp>
    </p:spTree>
    <p:extLst>
      <p:ext uri="{BB962C8B-B14F-4D97-AF65-F5344CB8AC3E}">
        <p14:creationId xmlns:p14="http://schemas.microsoft.com/office/powerpoint/2010/main" val="2295149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1124744"/>
            <a:ext cx="8280920" cy="3416320"/>
          </a:xfrm>
          <a:prstGeom prst="rect">
            <a:avLst/>
          </a:prstGeom>
        </p:spPr>
        <p:txBody>
          <a:bodyPr wrap="square">
            <a:spAutoFit/>
          </a:bodyPr>
          <a:lstStyle/>
          <a:p>
            <a:r>
              <a:rPr lang="es-ES" b="1" dirty="0"/>
              <a:t>Unidad de aprendizaje 4. Desarrollo de habilidades productivas (comunicación oral y escrita)</a:t>
            </a:r>
            <a:endParaRPr lang="es-MX" dirty="0"/>
          </a:p>
          <a:p>
            <a:pPr marL="285750" lvl="0" indent="-285750">
              <a:buFont typeface="Arial" pitchFamily="34" charset="0"/>
              <a:buChar char="•"/>
            </a:pPr>
            <a:r>
              <a:rPr lang="es-ES" dirty="0"/>
              <a:t>Utiliza una segunda lengua para comunicarse.</a:t>
            </a:r>
            <a:endParaRPr lang="es-MX" dirty="0"/>
          </a:p>
          <a:p>
            <a:pPr marL="285750" lvl="0" indent="-285750">
              <a:buFont typeface="Arial" pitchFamily="34" charset="0"/>
              <a:buChar char="•"/>
            </a:pPr>
            <a:r>
              <a:rPr lang="es-ES" dirty="0"/>
              <a:t>Habla pausadamente usando frases sencillas para satisfacer necesidades inmediatas, como solicitar información básica acerca de personas, lugares, cosas, costos y brinda información personal básica en forma oral y escrita.</a:t>
            </a:r>
            <a:endParaRPr lang="es-MX" dirty="0"/>
          </a:p>
          <a:p>
            <a:pPr marL="285750" lvl="0" indent="-285750">
              <a:buFont typeface="Arial" pitchFamily="34" charset="0"/>
              <a:buChar char="•"/>
            </a:pPr>
            <a:r>
              <a:rPr lang="es-ES" dirty="0"/>
              <a:t>Expresa de manera simple gustos opinión, sentimientos, estados de ánimo y actividades cotidianas en forma oral y escrita.</a:t>
            </a:r>
            <a:endParaRPr lang="es-MX" dirty="0"/>
          </a:p>
          <a:p>
            <a:pPr marL="285750" lvl="0" indent="-285750">
              <a:buFont typeface="Arial" pitchFamily="34" charset="0"/>
              <a:buChar char="•"/>
            </a:pPr>
            <a:r>
              <a:rPr lang="es-ES" dirty="0"/>
              <a:t>Escribe oraciones simples y desarrolla textos muy cortos y sencillos.</a:t>
            </a:r>
            <a:endParaRPr lang="es-MX" dirty="0"/>
          </a:p>
          <a:p>
            <a:pPr marL="285750" lvl="0" indent="-285750">
              <a:buFont typeface="Arial" pitchFamily="34" charset="0"/>
              <a:buChar char="•"/>
            </a:pPr>
            <a:r>
              <a:rPr lang="es-ES" dirty="0"/>
              <a:t>Emplea las tecnologías de la información y la comunicación como herramienta de aprendizaje</a:t>
            </a:r>
            <a:endParaRPr lang="es-MX" dirty="0"/>
          </a:p>
        </p:txBody>
      </p:sp>
    </p:spTree>
    <p:extLst>
      <p:ext uri="{BB962C8B-B14F-4D97-AF65-F5344CB8AC3E}">
        <p14:creationId xmlns:p14="http://schemas.microsoft.com/office/powerpoint/2010/main" val="164858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457436646"/>
              </p:ext>
            </p:extLst>
          </p:nvPr>
        </p:nvGraphicFramePr>
        <p:xfrm>
          <a:off x="827584" y="1700808"/>
          <a:ext cx="6912768" cy="3129262"/>
        </p:xfrm>
        <a:graphic>
          <a:graphicData uri="http://schemas.openxmlformats.org/drawingml/2006/table">
            <a:tbl>
              <a:tblPr firstRow="1" firstCol="1" bandRow="1">
                <a:tableStyleId>{5C22544A-7EE6-4342-B048-85BDC9FD1C3A}</a:tableStyleId>
              </a:tblPr>
              <a:tblGrid>
                <a:gridCol w="5645914"/>
                <a:gridCol w="1266854"/>
              </a:tblGrid>
              <a:tr h="987298">
                <a:tc>
                  <a:txBody>
                    <a:bodyPr/>
                    <a:lstStyle/>
                    <a:p>
                      <a:pPr>
                        <a:lnSpc>
                          <a:spcPct val="115000"/>
                        </a:lnSpc>
                        <a:spcAft>
                          <a:spcPts val="0"/>
                        </a:spcAft>
                      </a:pPr>
                      <a:r>
                        <a:rPr lang="es-ES" sz="1100" dirty="0">
                          <a:effectLst/>
                        </a:rPr>
                        <a:t>EXAMENES</a:t>
                      </a:r>
                      <a:endParaRPr lang="es-MX" sz="1100" dirty="0">
                        <a:effectLst/>
                      </a:endParaRPr>
                    </a:p>
                    <a:p>
                      <a:pPr>
                        <a:lnSpc>
                          <a:spcPct val="115000"/>
                        </a:lnSpc>
                        <a:spcAft>
                          <a:spcPts val="0"/>
                        </a:spcAft>
                      </a:pPr>
                      <a:r>
                        <a:rPr lang="es-ES" sz="1100" dirty="0">
                          <a:effectLst/>
                        </a:rPr>
                        <a:t>1°  2°y  3° Bimestre </a:t>
                      </a:r>
                      <a:endParaRPr lang="es-MX" sz="1100" dirty="0">
                        <a:effectLst/>
                      </a:endParaRPr>
                    </a:p>
                    <a:p>
                      <a:pPr>
                        <a:lnSpc>
                          <a:spcPct val="115000"/>
                        </a:lnSpc>
                        <a:spcAft>
                          <a:spcPts val="0"/>
                        </a:spcAft>
                      </a:pPr>
                      <a:r>
                        <a:rPr lang="es-ES" sz="1100" dirty="0">
                          <a:effectLst/>
                        </a:rPr>
                        <a:t> parcial (20%) y institucional (20%)</a:t>
                      </a:r>
                      <a:endParaRPr lang="es-MX" sz="1100" dirty="0">
                        <a:effectLst/>
                        <a:latin typeface="Calibri"/>
                        <a:ea typeface="Calibri"/>
                        <a:cs typeface="Times New Roman"/>
                      </a:endParaRPr>
                    </a:p>
                  </a:txBody>
                  <a:tcPr marL="68580" marR="68580" marT="0" marB="0"/>
                </a:tc>
                <a:tc>
                  <a:txBody>
                    <a:bodyPr/>
                    <a:lstStyle/>
                    <a:p>
                      <a:pPr>
                        <a:lnSpc>
                          <a:spcPct val="115000"/>
                        </a:lnSpc>
                        <a:spcAft>
                          <a:spcPts val="1000"/>
                        </a:spcAft>
                      </a:pPr>
                      <a:r>
                        <a:rPr lang="es-MX" sz="1100">
                          <a:effectLst/>
                        </a:rPr>
                        <a:t>40%</a:t>
                      </a:r>
                      <a:endParaRPr lang="es-MX" sz="1100">
                        <a:effectLst/>
                        <a:latin typeface="Calibri"/>
                        <a:ea typeface="Calibri"/>
                        <a:cs typeface="Times New Roman"/>
                      </a:endParaRPr>
                    </a:p>
                  </a:txBody>
                  <a:tcPr marL="68580" marR="68580" marT="0" marB="0" anchor="ctr"/>
                </a:tc>
              </a:tr>
              <a:tr h="1217321">
                <a:tc>
                  <a:txBody>
                    <a:bodyPr/>
                    <a:lstStyle/>
                    <a:p>
                      <a:pPr>
                        <a:lnSpc>
                          <a:spcPct val="115000"/>
                        </a:lnSpc>
                        <a:spcAft>
                          <a:spcPts val="0"/>
                        </a:spcAft>
                      </a:pPr>
                      <a:r>
                        <a:rPr lang="es-ES" sz="1100">
                          <a:effectLst/>
                        </a:rPr>
                        <a:t>TRABAJOS ESCRITOS</a:t>
                      </a:r>
                      <a:endParaRPr lang="es-MX" sz="1100">
                        <a:effectLst/>
                      </a:endParaRPr>
                    </a:p>
                    <a:p>
                      <a:pPr>
                        <a:lnSpc>
                          <a:spcPct val="115000"/>
                        </a:lnSpc>
                        <a:spcAft>
                          <a:spcPts val="0"/>
                        </a:spcAft>
                      </a:pPr>
                      <a:r>
                        <a:rPr lang="es-ES" sz="1100">
                          <a:effectLst/>
                        </a:rPr>
                        <a:t>1°, 2° Y 3° Bimestre </a:t>
                      </a:r>
                      <a:endParaRPr lang="es-MX" sz="1100">
                        <a:effectLst/>
                      </a:endParaRPr>
                    </a:p>
                    <a:p>
                      <a:pPr>
                        <a:lnSpc>
                          <a:spcPct val="115000"/>
                        </a:lnSpc>
                        <a:spcAft>
                          <a:spcPts val="0"/>
                        </a:spcAft>
                      </a:pPr>
                      <a:r>
                        <a:rPr lang="es-ES" sz="1100">
                          <a:effectLst/>
                        </a:rPr>
                        <a:t>Evidencias de aprendizaje (Proyecto) </a:t>
                      </a:r>
                      <a:endParaRPr lang="es-MX" sz="1100">
                        <a:effectLst/>
                        <a:latin typeface="Calibri"/>
                        <a:ea typeface="Calibri"/>
                        <a:cs typeface="Times New Roman"/>
                      </a:endParaRPr>
                    </a:p>
                  </a:txBody>
                  <a:tcPr marL="68580" marR="68580" marT="0" marB="0"/>
                </a:tc>
                <a:tc>
                  <a:txBody>
                    <a:bodyPr/>
                    <a:lstStyle/>
                    <a:p>
                      <a:pPr>
                        <a:lnSpc>
                          <a:spcPct val="115000"/>
                        </a:lnSpc>
                        <a:spcAft>
                          <a:spcPts val="1000"/>
                        </a:spcAft>
                      </a:pPr>
                      <a:r>
                        <a:rPr lang="es-MX" sz="1100" dirty="0" smtClean="0">
                          <a:effectLst/>
                        </a:rPr>
                        <a:t>25% </a:t>
                      </a:r>
                      <a:endParaRPr lang="es-MX" sz="1100" dirty="0">
                        <a:effectLst/>
                        <a:latin typeface="Calibri"/>
                        <a:ea typeface="Calibri"/>
                        <a:cs typeface="Times New Roman"/>
                      </a:endParaRPr>
                    </a:p>
                  </a:txBody>
                  <a:tcPr marL="68580" marR="68580" marT="0" marB="0" anchor="ctr"/>
                </a:tc>
              </a:tr>
              <a:tr h="435764">
                <a:tc>
                  <a:txBody>
                    <a:bodyPr/>
                    <a:lstStyle/>
                    <a:p>
                      <a:pPr>
                        <a:lnSpc>
                          <a:spcPct val="115000"/>
                        </a:lnSpc>
                        <a:spcAft>
                          <a:spcPts val="0"/>
                        </a:spcAft>
                      </a:pPr>
                      <a:r>
                        <a:rPr lang="es-ES" sz="1100">
                          <a:effectLst/>
                        </a:rPr>
                        <a:t> PARTICIPACIÓN</a:t>
                      </a:r>
                      <a:endParaRPr lang="es-MX" sz="1100">
                        <a:effectLst/>
                        <a:latin typeface="Calibri"/>
                        <a:ea typeface="Calibri"/>
                        <a:cs typeface="Times New Roman"/>
                      </a:endParaRPr>
                    </a:p>
                  </a:txBody>
                  <a:tcPr marL="68580" marR="68580" marT="0" marB="0"/>
                </a:tc>
                <a:tc>
                  <a:txBody>
                    <a:bodyPr/>
                    <a:lstStyle/>
                    <a:p>
                      <a:pPr>
                        <a:lnSpc>
                          <a:spcPct val="115000"/>
                        </a:lnSpc>
                        <a:spcAft>
                          <a:spcPts val="1000"/>
                        </a:spcAft>
                      </a:pPr>
                      <a:r>
                        <a:rPr lang="es-MX" sz="1100" smtClean="0">
                          <a:effectLst/>
                        </a:rPr>
                        <a:t>20%</a:t>
                      </a:r>
                      <a:endParaRPr lang="es-MX" sz="1100">
                        <a:effectLst/>
                        <a:latin typeface="Calibri"/>
                        <a:ea typeface="Calibri"/>
                        <a:cs typeface="Times New Roman"/>
                      </a:endParaRPr>
                    </a:p>
                  </a:txBody>
                  <a:tcPr marL="68580" marR="68580" marT="0" marB="0" anchor="ctr"/>
                </a:tc>
              </a:tr>
              <a:tr h="488879">
                <a:tc>
                  <a:txBody>
                    <a:bodyPr/>
                    <a:lstStyle/>
                    <a:p>
                      <a:pPr>
                        <a:lnSpc>
                          <a:spcPct val="115000"/>
                        </a:lnSpc>
                        <a:spcAft>
                          <a:spcPts val="0"/>
                        </a:spcAft>
                      </a:pPr>
                      <a:r>
                        <a:rPr lang="es-ES" sz="1100" dirty="0">
                          <a:effectLst/>
                        </a:rPr>
                        <a:t>PORTAFOLIO SEMESTRAL </a:t>
                      </a:r>
                      <a:endParaRPr lang="es-MX" sz="1100" dirty="0">
                        <a:effectLst/>
                        <a:latin typeface="Calibri"/>
                        <a:ea typeface="Calibri"/>
                        <a:cs typeface="Times New Roman"/>
                      </a:endParaRPr>
                    </a:p>
                  </a:txBody>
                  <a:tcPr marL="68580" marR="68580" marT="0" marB="0"/>
                </a:tc>
                <a:tc>
                  <a:txBody>
                    <a:bodyPr/>
                    <a:lstStyle/>
                    <a:p>
                      <a:pPr>
                        <a:lnSpc>
                          <a:spcPct val="115000"/>
                        </a:lnSpc>
                        <a:spcAft>
                          <a:spcPts val="1000"/>
                        </a:spcAft>
                      </a:pPr>
                      <a:r>
                        <a:rPr lang="es-MX" sz="1100" dirty="0">
                          <a:effectLst/>
                        </a:rPr>
                        <a:t>15%</a:t>
                      </a:r>
                      <a:endParaRPr lang="es-MX" sz="1100" dirty="0">
                        <a:effectLst/>
                        <a:latin typeface="Calibri"/>
                        <a:ea typeface="Calibri"/>
                        <a:cs typeface="Times New Roman"/>
                      </a:endParaRPr>
                    </a:p>
                  </a:txBody>
                  <a:tcPr marL="68580" marR="68580" marT="0" marB="0" anchor="ctr"/>
                </a:tc>
              </a:tr>
            </a:tbl>
          </a:graphicData>
        </a:graphic>
      </p:graphicFrame>
      <p:sp>
        <p:nvSpPr>
          <p:cNvPr id="5" name="4 CuadroTexto"/>
          <p:cNvSpPr txBox="1"/>
          <p:nvPr/>
        </p:nvSpPr>
        <p:spPr>
          <a:xfrm>
            <a:off x="1619672" y="836712"/>
            <a:ext cx="1747594" cy="369332"/>
          </a:xfrm>
          <a:prstGeom prst="rect">
            <a:avLst/>
          </a:prstGeom>
          <a:noFill/>
        </p:spPr>
        <p:txBody>
          <a:bodyPr wrap="none" rtlCol="0">
            <a:spAutoFit/>
          </a:bodyPr>
          <a:lstStyle/>
          <a:p>
            <a:r>
              <a:rPr lang="es-MX" dirty="0" smtClean="0"/>
              <a:t>EVALUACIÓN:</a:t>
            </a:r>
            <a:endParaRPr lang="es-MX" dirty="0"/>
          </a:p>
        </p:txBody>
      </p:sp>
    </p:spTree>
    <p:extLst>
      <p:ext uri="{BB962C8B-B14F-4D97-AF65-F5344CB8AC3E}">
        <p14:creationId xmlns:p14="http://schemas.microsoft.com/office/powerpoint/2010/main" val="23521512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45</TotalTime>
  <Words>1027</Words>
  <Application>Microsoft Office PowerPoint</Application>
  <PresentationFormat>Presentación en pantalla (4:3)</PresentationFormat>
  <Paragraphs>90</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Austin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toshiba</dc:creator>
  <cp:lastModifiedBy>toshiba</cp:lastModifiedBy>
  <cp:revision>10</cp:revision>
  <dcterms:created xsi:type="dcterms:W3CDTF">2014-09-01T19:16:04Z</dcterms:created>
  <dcterms:modified xsi:type="dcterms:W3CDTF">2014-10-06T14:32:05Z</dcterms:modified>
</cp:coreProperties>
</file>