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B15B-96B0-4C0E-8DCF-FFF565E3D914}" type="datetimeFigureOut">
              <a:rPr lang="es-ES" smtClean="0"/>
              <a:pPr/>
              <a:t>02/10/2014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A86A-D7EF-4ECF-9198-B4DE7A2A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B15B-96B0-4C0E-8DCF-FFF565E3D914}" type="datetimeFigureOut">
              <a:rPr lang="es-ES" smtClean="0"/>
              <a:pPr/>
              <a:t>02/10/2014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A86A-D7EF-4ECF-9198-B4DE7A2A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B15B-96B0-4C0E-8DCF-FFF565E3D914}" type="datetimeFigureOut">
              <a:rPr lang="es-ES" smtClean="0"/>
              <a:pPr/>
              <a:t>02/10/2014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A86A-D7EF-4ECF-9198-B4DE7A2A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B15B-96B0-4C0E-8DCF-FFF565E3D914}" type="datetimeFigureOut">
              <a:rPr lang="es-ES" smtClean="0"/>
              <a:pPr/>
              <a:t>02/10/2014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A86A-D7EF-4ECF-9198-B4DE7A2A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B15B-96B0-4C0E-8DCF-FFF565E3D914}" type="datetimeFigureOut">
              <a:rPr lang="es-ES" smtClean="0"/>
              <a:pPr/>
              <a:t>02/10/2014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A86A-D7EF-4ECF-9198-B4DE7A2A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B15B-96B0-4C0E-8DCF-FFF565E3D914}" type="datetimeFigureOut">
              <a:rPr lang="es-ES" smtClean="0"/>
              <a:pPr/>
              <a:t>02/10/2014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A86A-D7EF-4ECF-9198-B4DE7A2A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B15B-96B0-4C0E-8DCF-FFF565E3D914}" type="datetimeFigureOut">
              <a:rPr lang="es-ES" smtClean="0"/>
              <a:pPr/>
              <a:t>02/10/2014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A86A-D7EF-4ECF-9198-B4DE7A2A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B15B-96B0-4C0E-8DCF-FFF565E3D914}" type="datetimeFigureOut">
              <a:rPr lang="es-ES" smtClean="0"/>
              <a:pPr/>
              <a:t>02/10/2014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A86A-D7EF-4ECF-9198-B4DE7A2A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B15B-96B0-4C0E-8DCF-FFF565E3D914}" type="datetimeFigureOut">
              <a:rPr lang="es-ES" smtClean="0"/>
              <a:pPr/>
              <a:t>02/10/2014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A86A-D7EF-4ECF-9198-B4DE7A2A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B15B-96B0-4C0E-8DCF-FFF565E3D914}" type="datetimeFigureOut">
              <a:rPr lang="es-ES" smtClean="0"/>
              <a:pPr/>
              <a:t>02/10/2014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A86A-D7EF-4ECF-9198-B4DE7A2ABCA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B15B-96B0-4C0E-8DCF-FFF565E3D914}" type="datetimeFigureOut">
              <a:rPr lang="es-ES" smtClean="0"/>
              <a:pPr/>
              <a:t>02/10/2014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B1A86A-D7EF-4ECF-9198-B4DE7A2ABCA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FB1A86A-D7EF-4ECF-9198-B4DE7A2ABCA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1ECB15B-96B0-4C0E-8DCF-FFF565E3D914}" type="datetimeFigureOut">
              <a:rPr lang="es-ES" smtClean="0"/>
              <a:pPr/>
              <a:t>02/10/2014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512" y="1916832"/>
            <a:ext cx="5472608" cy="2016224"/>
          </a:xfrm>
        </p:spPr>
        <p:txBody>
          <a:bodyPr>
            <a:normAutofit fontScale="90000"/>
          </a:bodyPr>
          <a:lstStyle/>
          <a:p>
            <a:r>
              <a:rPr lang="es-ES_tradnl" sz="6000" dirty="0" smtClean="0"/>
              <a:t>TRABAJO DOCENTE </a:t>
            </a:r>
            <a:br>
              <a:rPr lang="es-ES_tradnl" sz="6000" dirty="0" smtClean="0"/>
            </a:br>
            <a:r>
              <a:rPr lang="es-ES_tradnl" sz="6000" dirty="0" smtClean="0"/>
              <a:t>E INNOVACIÓN</a:t>
            </a:r>
            <a:endParaRPr lang="es-ES" sz="6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06447" y="4365104"/>
            <a:ext cx="5616624" cy="2664296"/>
          </a:xfrm>
        </p:spPr>
        <p:txBody>
          <a:bodyPr>
            <a:normAutofit/>
          </a:bodyPr>
          <a:lstStyle/>
          <a:p>
            <a:pPr algn="ctr"/>
            <a:r>
              <a:rPr lang="es-ES_tradnl" sz="1800" b="1" dirty="0" smtClean="0"/>
              <a:t>Docentes: </a:t>
            </a:r>
            <a:endParaRPr lang="es-ES_tradnl" sz="1800" b="1" dirty="0" smtClean="0"/>
          </a:p>
          <a:p>
            <a:pPr algn="ctr"/>
            <a:r>
              <a:rPr lang="es-ES_tradnl" sz="1800" b="1" dirty="0" smtClean="0"/>
              <a:t>Rosa </a:t>
            </a:r>
            <a:r>
              <a:rPr lang="es-ES_tradnl" sz="1800" b="1" dirty="0" err="1" smtClean="0"/>
              <a:t>Velia</a:t>
            </a:r>
            <a:r>
              <a:rPr lang="es-ES_tradnl" sz="1800" b="1" dirty="0" smtClean="0"/>
              <a:t> Del Rio Tijerina </a:t>
            </a:r>
            <a:endParaRPr lang="es-ES_tradnl" sz="18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1001890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4000" dirty="0" smtClean="0"/>
              <a:t>Fechas de Jornadas de Observación y Práctica Docente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17 Primera visita previa </a:t>
            </a:r>
            <a:endParaRPr lang="es-ES" dirty="0" smtClean="0"/>
          </a:p>
          <a:p>
            <a:r>
              <a:rPr lang="es-MX" dirty="0" smtClean="0"/>
              <a:t>5 noviembre SEGUNDA  visita previa</a:t>
            </a:r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dirty="0" smtClean="0"/>
              <a:t>6 AL 17 OCT RPIMERA PRACTICA </a:t>
            </a:r>
          </a:p>
          <a:p>
            <a:r>
              <a:rPr lang="es-MX" dirty="0" smtClean="0"/>
              <a:t>24 noviembre al 5 de diciembre </a:t>
            </a:r>
            <a:r>
              <a:rPr lang="es-MX" dirty="0" smtClean="0"/>
              <a:t> SEGUNDO PERIODO DE PRACTICA 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813940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Criterios de Evaluación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TRABAJO </a:t>
            </a:r>
          </a:p>
          <a:p>
            <a:r>
              <a:rPr lang="es-ES_tradnl" dirty="0" smtClean="0"/>
              <a:t>PLANEACION </a:t>
            </a:r>
          </a:p>
          <a:p>
            <a:r>
              <a:rPr lang="es-ES_tradnl" dirty="0" smtClean="0"/>
              <a:t>PARTICIPACION </a:t>
            </a:r>
          </a:p>
          <a:p>
            <a:r>
              <a:rPr lang="es-ES_tradnl" dirty="0" smtClean="0"/>
              <a:t>EXAMENES </a:t>
            </a:r>
          </a:p>
          <a:p>
            <a:r>
              <a:rPr lang="es-ES_tradnl" dirty="0" smtClean="0"/>
              <a:t>EXPOSICIONES 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820291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Exámenes Institucionales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dirty="0" smtClean="0"/>
              <a:t>21 AL 24 DE OCTUBRE </a:t>
            </a:r>
          </a:p>
          <a:p>
            <a:r>
              <a:rPr lang="es-ES_tradnl" dirty="0" smtClean="0"/>
              <a:t>18 AL 20 DE NOVIEMBRE</a:t>
            </a:r>
          </a:p>
          <a:p>
            <a:r>
              <a:rPr lang="es-MX" dirty="0" smtClean="0"/>
              <a:t>19 al 21 de enero</a:t>
            </a:r>
            <a:r>
              <a:rPr lang="es-ES_tradnl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757620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Periodos de Evaluación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r>
              <a:rPr lang="es-MX" dirty="0" smtClean="0"/>
              <a:t>8 al 10 de octubre</a:t>
            </a:r>
            <a:endParaRPr lang="es-ES_tradnl" dirty="0" smtClean="0"/>
          </a:p>
          <a:p>
            <a:r>
              <a:rPr lang="es-MX" b="1" dirty="0" smtClean="0"/>
              <a:t>20 -21 de </a:t>
            </a:r>
            <a:r>
              <a:rPr lang="es-MX" b="1" dirty="0" smtClean="0"/>
              <a:t>NOVIEMBRE </a:t>
            </a:r>
            <a:endParaRPr lang="es-ES_tradnl" dirty="0" smtClean="0"/>
          </a:p>
          <a:p>
            <a:r>
              <a:rPr lang="es-MX" b="1" dirty="0" smtClean="0"/>
              <a:t>21-23 de enero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405867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Acuerdos de Grupo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RESPETO </a:t>
            </a:r>
          </a:p>
          <a:p>
            <a:r>
              <a:rPr lang="es-ES_tradnl" dirty="0" smtClean="0"/>
              <a:t>COMPROMISO </a:t>
            </a:r>
          </a:p>
          <a:p>
            <a:r>
              <a:rPr lang="es-ES_tradnl" dirty="0" smtClean="0"/>
              <a:t>ENTREGA DE TRABAJO Y ELEMENTOS DE EVALUACION </a:t>
            </a:r>
          </a:p>
          <a:p>
            <a:r>
              <a:rPr lang="es-ES_tradnl" dirty="0" smtClean="0"/>
              <a:t>RESPONSABILIDAD EN ASISTENCIA 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406037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Trabajo Docente e Innovación</a:t>
            </a:r>
            <a:br>
              <a:rPr lang="es-ES_tradnl" dirty="0" smtClean="0"/>
            </a:br>
            <a:r>
              <a:rPr lang="es-ES_tradnl" sz="2000" dirty="0" smtClean="0"/>
              <a:t>Quinto Semestre</a:t>
            </a:r>
            <a:endParaRPr lang="es-ES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Créditos: 6.75.</a:t>
            </a:r>
          </a:p>
          <a:p>
            <a:r>
              <a:rPr lang="es-ES_tradnl" dirty="0" smtClean="0"/>
              <a:t>Horas: 6 por semana.</a:t>
            </a:r>
          </a:p>
          <a:p>
            <a:r>
              <a:rPr lang="es-MX" dirty="0" smtClean="0"/>
              <a:t>Trayecto Formativo: </a:t>
            </a:r>
            <a:r>
              <a:rPr lang="es-MX" dirty="0"/>
              <a:t>Práctica </a:t>
            </a:r>
            <a:r>
              <a:rPr lang="es-MX" dirty="0" smtClean="0"/>
              <a:t>profesional.</a:t>
            </a:r>
          </a:p>
          <a:p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8909596"/>
              </p:ext>
            </p:extLst>
          </p:nvPr>
        </p:nvGraphicFramePr>
        <p:xfrm>
          <a:off x="457200" y="3036571"/>
          <a:ext cx="7499176" cy="3645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2752"/>
                <a:gridCol w="5476424"/>
              </a:tblGrid>
              <a:tr h="1372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6500" algn="l"/>
                        </a:tabLst>
                      </a:pPr>
                      <a:r>
                        <a:rPr lang="es-MX" sz="2000" b="0" dirty="0">
                          <a:solidFill>
                            <a:schemeClr val="tx1"/>
                          </a:solidFill>
                          <a:effectLst/>
                        </a:rPr>
                        <a:t>CURSO / ASIGNATURA ANTECEDENTE</a:t>
                      </a:r>
                      <a:endParaRPr lang="es-ES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25" marR="682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Observación y análisis de la práctica educativa</a:t>
                      </a:r>
                      <a:endParaRPr lang="es-E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Observación y análisis de la práctica escolar</a:t>
                      </a:r>
                      <a:endParaRPr lang="es-E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Iniciación al trabajo docente</a:t>
                      </a:r>
                      <a:endParaRPr lang="es-E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Estrategias de trabajo docente</a:t>
                      </a:r>
                      <a:endParaRPr lang="es-E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25" marR="68225" marT="0" marB="0" anchor="ctr"/>
                </a:tc>
              </a:tr>
              <a:tr h="2116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6500" algn="l"/>
                        </a:tabLst>
                      </a:pPr>
                      <a:r>
                        <a:rPr lang="es-MX" sz="2000" b="0">
                          <a:solidFill>
                            <a:schemeClr val="tx1"/>
                          </a:solidFill>
                          <a:effectLst/>
                        </a:rPr>
                        <a:t>CURSO / ASIGNATURA CONSECUENTE</a:t>
                      </a:r>
                      <a:endParaRPr lang="es-ES" sz="2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25" marR="682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Proyectos de intervención socioeducativa</a:t>
                      </a:r>
                      <a:endParaRPr lang="es-E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Práctica profesional</a:t>
                      </a:r>
                      <a:endParaRPr lang="es-E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El curso de TRABAJO DOCENTE E INNOVACIÓN tiene una relación estrecha con los cursos de los trayectos Psicopedagógico y de Preparación para la enseñanza y el aprendizaje.  </a:t>
                      </a:r>
                      <a:endParaRPr lang="es-E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25" marR="6822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04043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Propósitos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s-ES" sz="2400" dirty="0"/>
              <a:t>O</a:t>
            </a:r>
            <a:r>
              <a:rPr lang="es-ES" sz="2400" dirty="0" smtClean="0"/>
              <a:t>frecer </a:t>
            </a:r>
            <a:r>
              <a:rPr lang="es-ES" sz="2400" dirty="0"/>
              <a:t>elementos conceptuales y metodológicos para la innovación en educación y contribuye al diseño de estrategias que permitan mejorar algunos aspectos de la práctica docente, en particular los que se refieren a problemas y dificultades de aprendizaje que enfrentan los alumnos de educación básica; del mismo modo potencia el uso de diagnósticos, seguimientos y evaluaciones, así como la experiencia obtenida por los estudiantes en los semestres anteriores para identificarlos. </a:t>
            </a:r>
          </a:p>
        </p:txBody>
      </p:sp>
    </p:spTree>
    <p:extLst>
      <p:ext uri="{BB962C8B-B14F-4D97-AF65-F5344CB8AC3E}">
        <p14:creationId xmlns="" xmlns:p14="http://schemas.microsoft.com/office/powerpoint/2010/main" val="418294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/>
              <a:t>Propósitos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400" dirty="0"/>
              <a:t>El estudiante normalista elaborará diferentes y variadas estrategias haciendo uso de las TIC, la investigación, los avances en el desarrollo de la ciencias de la educación, la psicopedagogía y la didáctica, para que a partir del contexto, el tipo de alumnos, las modelos, los enfoques y las distintas áreas de conocimiento pueda innovar en aspectos como: planificación, estrategias de enseñanza, de aprendizaje, evaluación, recursos didácticos, entre otros. </a:t>
            </a:r>
            <a:r>
              <a:rPr lang="es-MX" sz="2400" dirty="0" smtClean="0"/>
              <a:t>Ello </a:t>
            </a:r>
            <a:r>
              <a:rPr lang="es-MX" sz="2400" dirty="0"/>
              <a:t>contribuirá al desarrollo de un pensamiento y docencia crítica-reflexiva en el que los conocimientos y experiencias obtenidas en los semestres anteriores sirvan de referente para la mejora en la práctica. </a:t>
            </a:r>
            <a:endParaRPr lang="es-ES" sz="2400" dirty="0"/>
          </a:p>
          <a:p>
            <a:pPr marL="114300" indent="0" algn="just"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="" xmlns:p14="http://schemas.microsoft.com/office/powerpoint/2010/main" val="89627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 smtClean="0"/>
              <a:t>COMPETENCIAS </a:t>
            </a:r>
            <a:r>
              <a:rPr lang="es-ES" sz="2800" dirty="0"/>
              <a:t>DEL PERFIL DE EGRESO A LAS QUE CONTRIBUYE ESTE </a:t>
            </a:r>
            <a:r>
              <a:rPr lang="es-ES" sz="2800" dirty="0" smtClean="0"/>
              <a:t>CURSO</a:t>
            </a:r>
            <a:r>
              <a:rPr lang="es-ES" sz="4000" dirty="0"/>
              <a:t/>
            </a:r>
            <a:br>
              <a:rPr lang="es-ES" sz="4000" dirty="0"/>
            </a:b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Diseña </a:t>
            </a:r>
            <a:r>
              <a:rPr lang="es-MX" dirty="0"/>
              <a:t>planeaciones didácticas, aplicando sus conocimientos pedagógicos y disciplinares para responder a las necesidades del contexto en el marco del plan y programas de estudio de educación básica.  </a:t>
            </a:r>
            <a:endParaRPr lang="es-ES" dirty="0"/>
          </a:p>
          <a:p>
            <a:pPr lvl="0"/>
            <a:r>
              <a:rPr lang="es-MX" dirty="0"/>
              <a:t>Aplica críticamente el plan y programas de estudio de la educación básica para alcanzar los propósitos educativos y contribuir al pleno desenvolvimiento de las capacidades de los alumnos del nivel escolar. </a:t>
            </a:r>
            <a:endParaRPr lang="es-ES" dirty="0"/>
          </a:p>
          <a:p>
            <a:pPr lvl="0"/>
            <a:r>
              <a:rPr lang="es-MX" dirty="0" smtClean="0"/>
              <a:t>Usa </a:t>
            </a:r>
            <a:r>
              <a:rPr lang="es-MX" dirty="0"/>
              <a:t>las TIC como herramienta de enseñanza y aprendizaje. </a:t>
            </a:r>
            <a:endParaRPr lang="es-ES" dirty="0"/>
          </a:p>
          <a:p>
            <a:pPr lvl="0"/>
            <a:r>
              <a:rPr lang="es-MX" dirty="0" smtClean="0"/>
              <a:t>Emplea </a:t>
            </a:r>
            <a:r>
              <a:rPr lang="es-MX" dirty="0"/>
              <a:t>la evaluación para intervenir en los diferentes ámbitos y momentos de la tarea educativa.</a:t>
            </a:r>
            <a:endParaRPr lang="es-ES" dirty="0"/>
          </a:p>
          <a:p>
            <a:pPr lvl="0"/>
            <a:r>
              <a:rPr lang="es-MX" dirty="0" smtClean="0"/>
              <a:t>Utiliza </a:t>
            </a:r>
            <a:r>
              <a:rPr lang="es-MX" dirty="0"/>
              <a:t>recursos de la investigación educativa para enriquecer la práctica docente, expresando su interés por la ciencia y la propia investigación. 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966820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000" dirty="0"/>
              <a:t>COMPETENCIAS DEL </a:t>
            </a:r>
            <a:r>
              <a:rPr lang="es-ES" sz="4000" dirty="0" smtClean="0"/>
              <a:t>CURSO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>
            <a:noAutofit/>
          </a:bodyPr>
          <a:lstStyle/>
          <a:p>
            <a:pPr lvl="0"/>
            <a:r>
              <a:rPr lang="es-MX" sz="1700" dirty="0"/>
              <a:t>Realiza diagnósticos de los intereses, motivaciones y necesidades formativas de los alumnos para organizar las actividades de aprendizaje. </a:t>
            </a:r>
            <a:endParaRPr lang="es-ES" sz="1700" dirty="0"/>
          </a:p>
          <a:p>
            <a:pPr lvl="0"/>
            <a:r>
              <a:rPr lang="es-MX" sz="1700" dirty="0"/>
              <a:t>Elabora proyectos que articulan diversos campos disciplinares para desarrollar un conocimiento integrado en los alumnos. </a:t>
            </a:r>
            <a:endParaRPr lang="es-ES" sz="1700" dirty="0"/>
          </a:p>
          <a:p>
            <a:pPr lvl="0"/>
            <a:r>
              <a:rPr lang="es-MX" sz="1700" dirty="0"/>
              <a:t>Diseña estrategias de aprendizaje basadas en las tecnologías de la información y la comunicación de acuerdo con el nivel escolar de los alumnos. </a:t>
            </a:r>
            <a:endParaRPr lang="es-ES" sz="1700" dirty="0"/>
          </a:p>
          <a:p>
            <a:pPr lvl="0"/>
            <a:r>
              <a:rPr lang="es-MX" sz="1700" dirty="0"/>
              <a:t>Aplica metodologías situadas para el aprendizaje significativo de las diferentes áreas disciplinarias o campos formativos. </a:t>
            </a:r>
            <a:endParaRPr lang="es-ES" sz="1700" dirty="0"/>
          </a:p>
          <a:p>
            <a:pPr lvl="0"/>
            <a:r>
              <a:rPr lang="es-MX" sz="1700" dirty="0"/>
              <a:t>Aplica estrategias de aprendizaje basadas en el uso de las tecnologías de la información y la comunicación de acuerdo con el nivel escolar de los alumnos.  o Usa los recursos de la tecnología para crear ambientes de aprendizaje. </a:t>
            </a:r>
            <a:endParaRPr lang="es-ES" sz="1700" dirty="0"/>
          </a:p>
          <a:p>
            <a:pPr lvl="0"/>
            <a:r>
              <a:rPr lang="es-MX" sz="1700" dirty="0"/>
              <a:t>Utiliza la evaluación diagnóstica, formativa y </a:t>
            </a:r>
            <a:r>
              <a:rPr lang="es-MX" sz="1700" dirty="0" err="1"/>
              <a:t>sumativa</a:t>
            </a:r>
            <a:r>
              <a:rPr lang="es-MX" sz="1700" dirty="0"/>
              <a:t>, de carácter cuantitativo y cualitativo, con base en teorías de evaluación para el aprendizaje. </a:t>
            </a:r>
            <a:endParaRPr lang="es-ES" sz="1700" dirty="0"/>
          </a:p>
          <a:p>
            <a:pPr lvl="0"/>
            <a:r>
              <a:rPr lang="es-MX" sz="1700" dirty="0"/>
              <a:t>Interpreta los resultados de las evaluaciones para realizar ajustes curriculares y estrategias de aprendizaje. </a:t>
            </a:r>
            <a:endParaRPr lang="es-ES" sz="1700" dirty="0"/>
          </a:p>
          <a:p>
            <a:r>
              <a:rPr lang="es-MX" sz="1700" dirty="0"/>
              <a:t>Aplica resultados de investigación para profundizar en el conocimiento de sus alumnos e intervenir en sus procesos de desarrollo. </a:t>
            </a:r>
            <a:r>
              <a:rPr lang="es-MX" sz="1700" dirty="0" smtClean="0"/>
              <a:t> </a:t>
            </a:r>
            <a:endParaRPr lang="es-ES" sz="1700" dirty="0"/>
          </a:p>
        </p:txBody>
      </p:sp>
    </p:spTree>
    <p:extLst>
      <p:ext uri="{BB962C8B-B14F-4D97-AF65-F5344CB8AC3E}">
        <p14:creationId xmlns="" xmlns:p14="http://schemas.microsoft.com/office/powerpoint/2010/main" val="156179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76314764"/>
              </p:ext>
            </p:extLst>
          </p:nvPr>
        </p:nvGraphicFramePr>
        <p:xfrm>
          <a:off x="107505" y="116632"/>
          <a:ext cx="8280918" cy="6623746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213319"/>
                <a:gridCol w="1749579"/>
                <a:gridCol w="746866"/>
                <a:gridCol w="2557223"/>
                <a:gridCol w="2013931"/>
              </a:tblGrid>
              <a:tr h="59016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NOMBRE  DE LA UNIDAD DE APRENDIZAJE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3574" marR="43574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Unidad l. Innovar para mejorar en el trabajo docente: </a:t>
                      </a:r>
                      <a:endParaRPr lang="es-MX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focalizar</a:t>
                      </a:r>
                      <a:r>
                        <a:rPr lang="es-MX" sz="1400" dirty="0">
                          <a:effectLst/>
                        </a:rPr>
                        <a:t>, </a:t>
                      </a:r>
                      <a:r>
                        <a:rPr lang="es-MX" sz="1400" dirty="0" smtClean="0">
                          <a:effectLst/>
                        </a:rPr>
                        <a:t>diagnosticar </a:t>
                      </a:r>
                      <a:r>
                        <a:rPr lang="es-MX" sz="1400" dirty="0">
                          <a:effectLst/>
                        </a:rPr>
                        <a:t>y </a:t>
                      </a:r>
                      <a:r>
                        <a:rPr lang="es-MX" sz="1400" dirty="0" smtClean="0">
                          <a:effectLst/>
                        </a:rPr>
                        <a:t>diseñar</a:t>
                      </a:r>
                      <a:endParaRPr lang="es-E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3574" marR="43574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907877">
                <a:tc gridSpan="5"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Conocer el concepto de innovación como base para proponer nuevas formas de trabajo para mejorar el trabajo docente partiendo de una evaluación diagnóstica</a:t>
                      </a:r>
                      <a:r>
                        <a:rPr lang="es-MX" sz="1200" dirty="0">
                          <a:effectLst/>
                        </a:rPr>
                        <a:t> </a:t>
                      </a:r>
                      <a:r>
                        <a:rPr lang="es-MX" sz="1100" dirty="0">
                          <a:effectLst/>
                        </a:rPr>
                        <a:t>para fortalecer de manera sistemática el desarrollo y proceso de aprendizaje de los niños</a:t>
                      </a:r>
                      <a:r>
                        <a:rPr lang="es-MX" sz="1100" dirty="0" smtClean="0">
                          <a:effectLst/>
                        </a:rPr>
                        <a:t>.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74" marR="43574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309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PROPOSITOS:</a:t>
                      </a:r>
                      <a:endParaRPr lang="es-ES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4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3574" marR="43574" marT="0" marB="0" anchor="ctr"/>
                </a:tc>
                <a:tc gridSpan="4"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MX" sz="1100" dirty="0">
                          <a:effectLst/>
                        </a:rPr>
                        <a:t>Implementar la innovación en el aula de clase para mejorar a través de la evaluación permanente transformando los procesos de aprendizaje.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3574" marR="43574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852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COMPETENCIAS DE LA </a:t>
                      </a:r>
                      <a:r>
                        <a:rPr lang="es-MX" sz="1200" u="sng">
                          <a:effectLst/>
                        </a:rPr>
                        <a:t>UNIDAD DE APRENDIZAJE</a:t>
                      </a:r>
                      <a:r>
                        <a:rPr lang="es-MX" sz="1200">
                          <a:effectLst/>
                        </a:rPr>
                        <a:t> (Plan 2012)</a:t>
                      </a:r>
                      <a:endParaRPr lang="es-ES" sz="14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3574" marR="43574" marT="0" marB="0" anchor="ctr"/>
                </a:tc>
                <a:tc gridSpan="4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100" dirty="0">
                          <a:effectLst/>
                        </a:rPr>
                        <a:t>Realiza diagnósticos de los intereses, motivaciones y necesidades formativas de los alumnos para organizar las actividades de aprendizaje.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100" dirty="0">
                          <a:effectLst/>
                        </a:rPr>
                        <a:t>Diseña estrategias de aprendizaje basadas en las tecnologías de la información y la comunicación de acuerdo con el nivel escolar de los alumnos.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100" dirty="0">
                          <a:effectLst/>
                        </a:rPr>
                        <a:t>Aplica metodologías situadas para el aprendizaje significativo de las diferentes áreas disciplinarias o campos formativos. 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100" dirty="0">
                          <a:effectLst/>
                        </a:rPr>
                        <a:t>Utiliza la evaluación diagnóstica, formativa y </a:t>
                      </a:r>
                      <a:r>
                        <a:rPr lang="es-MX" sz="1100" dirty="0" err="1">
                          <a:effectLst/>
                        </a:rPr>
                        <a:t>sumativa</a:t>
                      </a:r>
                      <a:r>
                        <a:rPr lang="es-MX" sz="1100" dirty="0">
                          <a:effectLst/>
                        </a:rPr>
                        <a:t>, de carácter cuantitativo y cualitativo, con base en teorías de evaluación para el aprendizaje. 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100" dirty="0">
                          <a:effectLst/>
                        </a:rPr>
                        <a:t>Interpreta los resultados de las evaluaciones para realizar ajustes curriculares y estrategias de aprendizaje.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3574" marR="43574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631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RECURSOS A MOVILIZAR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74" marR="4357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SABERES</a:t>
                      </a:r>
                      <a:endParaRPr lang="es-ES" sz="14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3574" marR="43574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HABILIDADES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3574" marR="435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ACTITUDES</a:t>
                      </a:r>
                      <a:endParaRPr lang="es-ES" sz="14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3574" marR="43574" marT="0" marB="0" anchor="ctr"/>
                </a:tc>
              </a:tr>
              <a:tr h="129791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-Concepto y significado de innovación</a:t>
                      </a:r>
                      <a:endParaRPr lang="es-ES" sz="14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-Uso de la evaluación como proceso de formación y aprendizaje..</a:t>
                      </a:r>
                      <a:endParaRPr lang="es-ES" sz="14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ES" sz="14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3574" marR="43574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-Mejorar el trabajo docente a través de propuesta de innovación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-Diseño de estrategias de aprendizaje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3574" marR="435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Investigadora</a:t>
                      </a:r>
                      <a:endParaRPr lang="es-ES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Observador</a:t>
                      </a:r>
                      <a:endParaRPr lang="es-ES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Participativo</a:t>
                      </a:r>
                      <a:endParaRPr lang="es-ES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Analítico</a:t>
                      </a:r>
                      <a:endParaRPr lang="es-ES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Responsable</a:t>
                      </a:r>
                      <a:endParaRPr lang="es-ES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Receptivo</a:t>
                      </a:r>
                      <a:endParaRPr lang="es-ES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Reflexivo</a:t>
                      </a:r>
                      <a:endParaRPr lang="es-ES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Colaborativa </a:t>
                      </a:r>
                      <a:endParaRPr lang="es-ES" sz="14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3574" marR="43574" marT="0" marB="0" anchor="ctr"/>
                </a:tc>
              </a:tr>
              <a:tr h="10420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INDICADORES DE APRENDIZAJE</a:t>
                      </a:r>
                      <a:endParaRPr lang="es-ES" sz="14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3574" marR="43574" marT="0" marB="0" anchor="ctr"/>
                </a:tc>
                <a:tc gridSpan="4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100" dirty="0">
                          <a:effectLst/>
                        </a:rPr>
                        <a:t>Identifica el concepto de innovación.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100" dirty="0">
                          <a:effectLst/>
                        </a:rPr>
                        <a:t>Reconoce la evaluación como proceso de aprendizaje.</a:t>
                      </a:r>
                      <a:r>
                        <a:rPr lang="es-MX" sz="1400" dirty="0">
                          <a:effectLst/>
                        </a:rPr>
                        <a:t> 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100" dirty="0">
                          <a:effectLst/>
                        </a:rPr>
                        <a:t>Identifica necesidades formativas al aplicar la evaluación diagnostica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100" dirty="0">
                          <a:effectLst/>
                        </a:rPr>
                        <a:t>Utiliza los aspectos teórico-metodológicos al realizar ejercicios de observación y diagnóstico.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100" dirty="0">
                          <a:effectLst/>
                        </a:rPr>
                        <a:t>Utiliza elementos teóricos para crear y diseñar propuestas de aprendizajes significativos.</a:t>
                      </a:r>
                      <a:endParaRPr lang="es-ES" sz="1400" dirty="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3574" marR="43574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3903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62243778"/>
              </p:ext>
            </p:extLst>
          </p:nvPr>
        </p:nvGraphicFramePr>
        <p:xfrm>
          <a:off x="179512" y="133825"/>
          <a:ext cx="8136904" cy="6619151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192343"/>
                <a:gridCol w="2309960"/>
                <a:gridCol w="114854"/>
                <a:gridCol w="2215491"/>
                <a:gridCol w="2304256"/>
              </a:tblGrid>
              <a:tr h="48037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NOMBRE  DE LA UNIDAD DE APRENDIZAJE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4469" marR="44469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 </a:t>
                      </a:r>
                      <a:endParaRPr lang="es-ES" sz="11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II. El trabajo docente: de las propuestas de innovación a su implementación en el aula</a:t>
                      </a:r>
                      <a:endParaRPr lang="es-ES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4469" marR="44469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22043"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Propone elaborar proyectos que articulen los diferentes campos formativos, diseñando estrategias de aprendizaje en las que además se incluyan recursos tecnológicos, partiendo de una evaluación diagnóstica que permita la sistematización e interpretación de la información con la finalidad de realizar ajustes y tomar decisiones pertinentes en los procesos de aprendizaje de los niños.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69" marR="44469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8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PROPOSITOS:</a:t>
                      </a:r>
                      <a:endParaRPr lang="es-E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ES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4469" marR="44469" marT="0" marB="0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Aplicar proyecto de innovación como propuesta de mejora educativa  en el aula escolar durante el trabajo docente.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69" marR="44469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397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COMPETENCIAS DE LA </a:t>
                      </a:r>
                      <a:r>
                        <a:rPr lang="es-MX" sz="1100" u="sng" dirty="0">
                          <a:effectLst/>
                        </a:rPr>
                        <a:t>UNIDAD DE APRENDIZAJE</a:t>
                      </a:r>
                      <a:r>
                        <a:rPr lang="es-MX" sz="1100" dirty="0">
                          <a:effectLst/>
                        </a:rPr>
                        <a:t> (Plan 2012)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69" marR="44469" marT="0" marB="0" anchor="ctr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Elabora proyectos que articulan diversos campos disciplinares para desarrollar un conocimiento integrado en los alumnos. 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Diseña estrategias de aprendizaje basadas en las tecnologías de la información y la comunicación de acuerdo con el nivel escolar de los alumnos. 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Aplica estrategias de aprendizaje basadas en el uso de las tecnologías de la información y la comunicación de acuerdo con el nivel escolar de los alumnos.  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Usa los recursos de la tecnología para crear ambientes de aprendizaje. 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Utiliza la evaluación diagnóstica, formativa y </a:t>
                      </a:r>
                      <a:r>
                        <a:rPr lang="es-MX" sz="1050" dirty="0" err="1">
                          <a:effectLst/>
                        </a:rPr>
                        <a:t>sumativa</a:t>
                      </a:r>
                      <a:r>
                        <a:rPr lang="es-MX" sz="1050" dirty="0">
                          <a:effectLst/>
                        </a:rPr>
                        <a:t>, de carácter cuantitativo y cualitativo, con base en teorías de evaluación para el aprendizaje. 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Interpreta los resultados de las evaluaciones para realizar ajustes curriculares y estrategias de aprendizaje.  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Aplica resultados de investigación para profundizar en el conocimiento de sus alumnos e intervenir en sus procesos de desarrollo.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4469" marR="44469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2173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RECURSOS A MOVILIZAR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69" marR="4446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SABERES</a:t>
                      </a:r>
                      <a:endParaRPr lang="es-ES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4469" marR="44469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HABILIDADES</a:t>
                      </a:r>
                      <a:endParaRPr lang="es-ES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4469" marR="444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ACTITUDES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4469" marR="44469" marT="0" marB="0" anchor="ctr"/>
                </a:tc>
              </a:tr>
              <a:tr h="141893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-Elabora proyectos que articulan diferentes disciplinas  hacia un desarrollo integral.</a:t>
                      </a:r>
                      <a:endParaRPr lang="es-ES" sz="120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ES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4469" marR="44469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-Interpreta los resultados de las evaluaciones.</a:t>
                      </a:r>
                      <a:endParaRPr lang="es-ES" sz="160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-Aplica resultados de investigación para intervenir en los procesos de desarrollo de los niños</a:t>
                      </a:r>
                      <a:endParaRPr lang="es-ES" sz="160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 </a:t>
                      </a:r>
                      <a:endParaRPr lang="es-ES" sz="160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6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4469" marR="4446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Investigadora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Observador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Participativo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Analítico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Responsable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Receptivo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Reflexivo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Colaborativa 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4469" marR="44469" marT="0" marB="0" anchor="ctr"/>
                </a:tc>
              </a:tr>
              <a:tr h="1092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INDICADORES DE APRENDIZAJE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4469" marR="44469" marT="0" marB="0" anchor="ctr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Partir de la evaluación diagnóstica del grupo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Recupera información teórica relevante para el diseño del proyecto educativo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diagnostico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Sistematizar la información recabada de la investigación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050" dirty="0">
                          <a:effectLst/>
                        </a:rPr>
                        <a:t>Ajustar la propuesta del proyecto de acuerdo a la información recabada</a:t>
                      </a:r>
                      <a:r>
                        <a:rPr lang="es-MX" sz="1050" dirty="0" smtClean="0">
                          <a:effectLst/>
                        </a:rPr>
                        <a:t>.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4469" marR="44469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67496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90066"/>
          </a:xfrm>
        </p:spPr>
        <p:txBody>
          <a:bodyPr/>
          <a:lstStyle/>
          <a:p>
            <a:pPr algn="ctr"/>
            <a:r>
              <a:rPr lang="es-ES_tradnl" sz="4400" dirty="0" smtClean="0"/>
              <a:t>Evidencias para Portafolio</a:t>
            </a:r>
            <a:endParaRPr lang="es-ES" sz="44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64393519"/>
              </p:ext>
            </p:extLst>
          </p:nvPr>
        </p:nvGraphicFramePr>
        <p:xfrm>
          <a:off x="467544" y="1052736"/>
          <a:ext cx="7620000" cy="277368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851660"/>
                <a:gridCol w="3573780"/>
                <a:gridCol w="2194560"/>
              </a:tblGrid>
              <a:tr h="27114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EVALUACIÓN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UNIDAD</a:t>
                      </a:r>
                      <a:r>
                        <a:rPr lang="es-MX" sz="1100" baseline="0" dirty="0" smtClean="0">
                          <a:effectLst/>
                        </a:rPr>
                        <a:t> 1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EVIDENCIAS DE APRENDIZAJE DE LA UNIDAD/ MÓDULO/ BLOQUE PARA EL PORTAFOLIO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CRITERIOS DE DESEMPEÑO</a:t>
                      </a:r>
                      <a:endParaRPr lang="es-ES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RECURSOS DE EVALAUCIÓN</a:t>
                      </a:r>
                      <a:endParaRPr lang="es-ES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6153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ES" sz="1200" u="none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000" u="none" dirty="0" smtClean="0">
                          <a:effectLst/>
                        </a:rPr>
                        <a:t>Elaboración</a:t>
                      </a:r>
                      <a:r>
                        <a:rPr lang="es-MX" sz="1000" u="none" baseline="0" dirty="0" smtClean="0">
                          <a:effectLst/>
                        </a:rPr>
                        <a:t> y Estructuración de un </a:t>
                      </a:r>
                      <a:r>
                        <a:rPr lang="es-MX" sz="1000" u="none" dirty="0" smtClean="0">
                          <a:effectLst/>
                        </a:rPr>
                        <a:t> </a:t>
                      </a:r>
                      <a:r>
                        <a:rPr lang="es-MX" sz="1000" u="none" dirty="0">
                          <a:effectLst/>
                        </a:rPr>
                        <a:t>Proyecto de mejora</a:t>
                      </a:r>
                      <a:endParaRPr lang="es-ES" sz="1200" u="none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a). </a:t>
                      </a:r>
                      <a:r>
                        <a:rPr lang="es-MX" sz="1000" dirty="0" smtClean="0">
                          <a:effectLst/>
                        </a:rPr>
                        <a:t> Mapa Conceptual:</a:t>
                      </a:r>
                      <a:r>
                        <a:rPr lang="es-MX" sz="1000" baseline="0" dirty="0" smtClean="0">
                          <a:effectLst/>
                        </a:rPr>
                        <a:t> </a:t>
                      </a:r>
                      <a:r>
                        <a:rPr lang="es-MX" sz="1000" dirty="0" smtClean="0">
                          <a:effectLst/>
                        </a:rPr>
                        <a:t>Esquema </a:t>
                      </a:r>
                      <a:r>
                        <a:rPr lang="es-MX" sz="1000" dirty="0">
                          <a:effectLst/>
                        </a:rPr>
                        <a:t>que permite  representar  las nociones que el estudiante construyó sobre innovación y las experiencias en relación a la planificación</a:t>
                      </a:r>
                      <a:endParaRPr lang="es-ES" sz="1200" dirty="0">
                        <a:effectLst/>
                      </a:endParaRP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b). Cuadro de evaluación de experiencias didácticas u  organizador gráfico que muestre los aciertos y áreas de oportunidad así como la propuesta de proyecto de ruta de mejora educativa.</a:t>
                      </a:r>
                      <a:endParaRPr lang="es-ES" sz="1200" dirty="0">
                        <a:effectLst/>
                      </a:endParaRP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MX" sz="1000" u="sng" dirty="0">
                          <a:effectLst/>
                        </a:rPr>
                        <a:t>d) Diseño de proyecto de mejora educativa para el jardín de práctica</a:t>
                      </a:r>
                      <a:endParaRPr lang="es-ES" sz="1200" dirty="0">
                        <a:effectLst/>
                      </a:endParaRP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Rúbricas  de acuerdo  al   trabajo  solicitado.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76747551"/>
              </p:ext>
            </p:extLst>
          </p:nvPr>
        </p:nvGraphicFramePr>
        <p:xfrm>
          <a:off x="467544" y="3933056"/>
          <a:ext cx="7620000" cy="237626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851660"/>
                <a:gridCol w="3573780"/>
                <a:gridCol w="2194560"/>
              </a:tblGrid>
              <a:tr h="39604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EVALUACIÓN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UNIDAD</a:t>
                      </a:r>
                      <a:r>
                        <a:rPr lang="es-MX" sz="1100" baseline="0" dirty="0" smtClean="0">
                          <a:effectLst/>
                        </a:rPr>
                        <a:t> 2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EVIDENCIAS DE APRENDIZAJE DE LA UNIDAD/ MÓDULO/ BLOQUE PARA EL PORTAFOLIO</a:t>
                      </a:r>
                      <a:endParaRPr lang="es-ES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CRITERIOS DE DESEMPEÑO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RECURSOS DE EVALAUCIÓN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440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0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</a:rPr>
                        <a:t>E</a:t>
                      </a:r>
                      <a:r>
                        <a:rPr lang="es-ES" sz="1000" dirty="0" smtClean="0">
                          <a:effectLst/>
                        </a:rPr>
                        <a:t>scrito</a:t>
                      </a:r>
                      <a:r>
                        <a:rPr lang="es-ES" sz="1000" baseline="0" dirty="0" smtClean="0">
                          <a:effectLst/>
                        </a:rPr>
                        <a:t> </a:t>
                      </a:r>
                      <a:r>
                        <a:rPr lang="es-ES" sz="1000" dirty="0" smtClean="0">
                          <a:effectLst/>
                        </a:rPr>
                        <a:t>que detalle el diseño y aplicación del proyecto de innovación hacia la mejora educativa. 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ES" sz="1000" u="none" strike="noStrike" dirty="0" smtClean="0">
                          <a:effectLst/>
                        </a:rPr>
                        <a:t>a).</a:t>
                      </a:r>
                      <a:r>
                        <a:rPr lang="es-ES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es-ES" sz="1000" u="none" strike="noStrike" dirty="0" smtClean="0">
                          <a:effectLst/>
                        </a:rPr>
                        <a:t>Organiza en categorías de análisis las pautas de acción.</a:t>
                      </a: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endParaRPr lang="es-ES" sz="1000" u="none" strike="noStrike" dirty="0" smtClean="0">
                        <a:effectLst/>
                      </a:endParaRP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ES" sz="1000" u="none" strike="noStrike" dirty="0" smtClean="0">
                          <a:effectLst/>
                        </a:rPr>
                        <a:t>b). organización temática que oriente la redacción de un escrito </a:t>
                      </a:r>
                      <a:endParaRPr lang="es-ES" sz="1200" dirty="0">
                        <a:effectLst/>
                      </a:endParaRP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MX" sz="1000" u="sng" strike="noStrike" dirty="0">
                          <a:effectLst/>
                        </a:rPr>
                        <a:t> </a:t>
                      </a:r>
                      <a:endParaRPr lang="es-MX" sz="1000" u="sng" strike="noStrike" dirty="0" smtClean="0">
                        <a:effectLst/>
                      </a:endParaRPr>
                    </a:p>
                    <a:p>
                      <a:pPr marL="107950" algn="just">
                        <a:spcAft>
                          <a:spcPts val="0"/>
                        </a:spcAft>
                      </a:pPr>
                      <a:r>
                        <a:rPr lang="es-MX" sz="1000" u="sng" strike="noStrike" dirty="0" smtClean="0">
                          <a:effectLst/>
                        </a:rPr>
                        <a:t>c). </a:t>
                      </a:r>
                      <a:r>
                        <a:rPr lang="es-ES" sz="1000" u="sng" strike="noStrike" dirty="0" smtClean="0">
                          <a:effectLst/>
                        </a:rPr>
                        <a:t>Escrito que detalle el diseño y aplicación del proyecto de innovación hacia la mejora educativa. </a:t>
                      </a:r>
                      <a:endParaRPr lang="es-ES" sz="1200" u="sng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Rúbricas  de acuerdo  al   trabajo  solicitado.</a:t>
                      </a:r>
                      <a:endParaRPr lang="es-ES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115278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58</TotalTime>
  <Words>1306</Words>
  <Application>Microsoft Office PowerPoint</Application>
  <PresentationFormat>Presentación en pantalla (4:3)</PresentationFormat>
  <Paragraphs>192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Adyacencia</vt:lpstr>
      <vt:lpstr>TRABAJO DOCENTE  E INNOVACIÓN</vt:lpstr>
      <vt:lpstr>Trabajo Docente e Innovación Quinto Semestre</vt:lpstr>
      <vt:lpstr>Propósitos</vt:lpstr>
      <vt:lpstr>Propósitos</vt:lpstr>
      <vt:lpstr> COMPETENCIAS DEL PERFIL DE EGRESO A LAS QUE CONTRIBUYE ESTE CURSO </vt:lpstr>
      <vt:lpstr>COMPETENCIAS DEL CURSO</vt:lpstr>
      <vt:lpstr>Diapositiva 7</vt:lpstr>
      <vt:lpstr>Diapositiva 8</vt:lpstr>
      <vt:lpstr>Evidencias para Portafolio</vt:lpstr>
      <vt:lpstr>Fechas de Jornadas de Observación y Práctica Docente</vt:lpstr>
      <vt:lpstr>Criterios de Evaluación</vt:lpstr>
      <vt:lpstr>Exámenes Institucionales</vt:lpstr>
      <vt:lpstr>Periodos de Evaluación</vt:lpstr>
      <vt:lpstr>Acuerdos de Grupo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DOCENTE  E INNOVACIÓN</dc:title>
  <dc:creator>Profen2</dc:creator>
  <cp:lastModifiedBy>Usuario</cp:lastModifiedBy>
  <cp:revision>8</cp:revision>
  <dcterms:created xsi:type="dcterms:W3CDTF">2014-08-13T14:50:48Z</dcterms:created>
  <dcterms:modified xsi:type="dcterms:W3CDTF">2014-10-02T17:15:37Z</dcterms:modified>
</cp:coreProperties>
</file>