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295" r:id="rId3"/>
    <p:sldId id="296" r:id="rId4"/>
    <p:sldId id="297" r:id="rId5"/>
    <p:sldId id="298" r:id="rId6"/>
    <p:sldId id="300" r:id="rId7"/>
    <p:sldId id="302" r:id="rId8"/>
    <p:sldId id="301" r:id="rId9"/>
    <p:sldId id="303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B72808-202B-4800-A60D-5C40F23DCCB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D5E352C-95A7-40C8-A482-26BEDE070A4B}">
      <dgm:prSet phldrT="[Texto]"/>
      <dgm:spPr>
        <a:noFill/>
      </dgm:spPr>
      <dgm:t>
        <a:bodyPr/>
        <a:lstStyle/>
        <a:p>
          <a:pPr algn="l"/>
          <a:r>
            <a:rPr lang="es-MX" b="1" dirty="0" smtClean="0">
              <a:solidFill>
                <a:schemeClr val="tx1"/>
              </a:solidFill>
            </a:rPr>
            <a:t>JORNADAS DE OBSERVACIÓN Y PRÁCTICA</a:t>
          </a:r>
        </a:p>
        <a:p>
          <a:pPr algn="l"/>
          <a:r>
            <a:rPr lang="es-MX" b="1" dirty="0" smtClean="0">
              <a:solidFill>
                <a:schemeClr val="tx1"/>
              </a:solidFill>
            </a:rPr>
            <a:t>Visita previa  14 de marzo</a:t>
          </a:r>
        </a:p>
        <a:p>
          <a:pPr algn="l"/>
          <a:r>
            <a:rPr lang="es-MX" b="1" dirty="0" smtClean="0">
              <a:solidFill>
                <a:schemeClr val="tx1"/>
              </a:solidFill>
            </a:rPr>
            <a:t>Observación con ayudantía</a:t>
          </a:r>
        </a:p>
        <a:p>
          <a:pPr algn="l"/>
          <a:r>
            <a:rPr lang="es-MX" b="1" dirty="0" smtClean="0">
              <a:solidFill>
                <a:schemeClr val="tx1"/>
              </a:solidFill>
            </a:rPr>
            <a:t>27, 28 y 29 de marzo </a:t>
          </a:r>
        </a:p>
        <a:p>
          <a:pPr algn="l"/>
          <a:endParaRPr lang="es-MX" b="1" dirty="0" smtClean="0">
            <a:solidFill>
              <a:schemeClr val="tx1"/>
            </a:solidFill>
          </a:endParaRPr>
        </a:p>
        <a:p>
          <a:pPr algn="l"/>
          <a:r>
            <a:rPr lang="es-MX" b="1" dirty="0" smtClean="0">
              <a:solidFill>
                <a:schemeClr val="tx1"/>
              </a:solidFill>
            </a:rPr>
            <a:t>Visita previa 18 de mayo</a:t>
          </a:r>
        </a:p>
        <a:p>
          <a:pPr algn="l"/>
          <a:r>
            <a:rPr lang="es-MX" b="1" dirty="0" smtClean="0">
              <a:solidFill>
                <a:schemeClr val="tx1"/>
              </a:solidFill>
            </a:rPr>
            <a:t>Jornada de Observación y Práctica: 28 de mayo al 1 de junio de 2012</a:t>
          </a:r>
        </a:p>
        <a:p>
          <a:pPr algn="l"/>
          <a:endParaRPr lang="es-MX" b="1" dirty="0">
            <a:solidFill>
              <a:schemeClr val="tx1"/>
            </a:solidFill>
          </a:endParaRPr>
        </a:p>
      </dgm:t>
    </dgm:pt>
    <dgm:pt modelId="{23758854-9181-43FE-AC2A-9477FC866258}" type="parTrans" cxnId="{254873EB-8427-4203-AF87-8D384645AF7B}">
      <dgm:prSet/>
      <dgm:spPr/>
      <dgm:t>
        <a:bodyPr/>
        <a:lstStyle/>
        <a:p>
          <a:endParaRPr lang="es-MX"/>
        </a:p>
      </dgm:t>
    </dgm:pt>
    <dgm:pt modelId="{F97F75D8-8989-4E8D-8163-1B814DD99725}" type="sibTrans" cxnId="{254873EB-8427-4203-AF87-8D384645AF7B}">
      <dgm:prSet/>
      <dgm:spPr/>
      <dgm:t>
        <a:bodyPr/>
        <a:lstStyle/>
        <a:p>
          <a:endParaRPr lang="es-MX"/>
        </a:p>
      </dgm:t>
    </dgm:pt>
    <dgm:pt modelId="{A4C95BFC-466F-4A4B-A50A-C1293F998EBA}" type="pres">
      <dgm:prSet presAssocID="{45B72808-202B-4800-A60D-5C40F23DCC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1001596-01AD-42F9-9EB6-CEE6076E45C5}" type="pres">
      <dgm:prSet presAssocID="{5D5E352C-95A7-40C8-A482-26BEDE070A4B}" presName="node" presStyleLbl="node1" presStyleIdx="0" presStyleCnt="1" custScaleX="186182" custScaleY="197232" custLinFactNeighborX="31504" custLinFactNeighborY="-437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54873EB-8427-4203-AF87-8D384645AF7B}" srcId="{45B72808-202B-4800-A60D-5C40F23DCCBB}" destId="{5D5E352C-95A7-40C8-A482-26BEDE070A4B}" srcOrd="0" destOrd="0" parTransId="{23758854-9181-43FE-AC2A-9477FC866258}" sibTransId="{F97F75D8-8989-4E8D-8163-1B814DD99725}"/>
    <dgm:cxn modelId="{9BAB4C4E-33AF-4610-B77C-BDE8C4EA3829}" type="presOf" srcId="{45B72808-202B-4800-A60D-5C40F23DCCBB}" destId="{A4C95BFC-466F-4A4B-A50A-C1293F998EBA}" srcOrd="0" destOrd="0" presId="urn:microsoft.com/office/officeart/2005/8/layout/default"/>
    <dgm:cxn modelId="{69666148-D1A9-4158-9D65-0CB54ED811AE}" type="presOf" srcId="{5D5E352C-95A7-40C8-A482-26BEDE070A4B}" destId="{01001596-01AD-42F9-9EB6-CEE6076E45C5}" srcOrd="0" destOrd="0" presId="urn:microsoft.com/office/officeart/2005/8/layout/default"/>
    <dgm:cxn modelId="{911EBF48-9577-41B0-8C15-2BD11B54205C}" type="presParOf" srcId="{A4C95BFC-466F-4A4B-A50A-C1293F998EBA}" destId="{01001596-01AD-42F9-9EB6-CEE6076E45C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001596-01AD-42F9-9EB6-CEE6076E45C5}">
      <dsp:nvSpPr>
        <dsp:cNvPr id="0" name=""/>
        <dsp:cNvSpPr/>
      </dsp:nvSpPr>
      <dsp:spPr>
        <a:xfrm>
          <a:off x="13870" y="0"/>
          <a:ext cx="7618977" cy="4842700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solidFill>
                <a:schemeClr val="tx1"/>
              </a:solidFill>
            </a:rPr>
            <a:t>JORNADAS DE OBSERVACIÓN Y PRÁCTICA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solidFill>
                <a:schemeClr val="tx1"/>
              </a:solidFill>
            </a:rPr>
            <a:t>Visita previa  14 de marzo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solidFill>
                <a:schemeClr val="tx1"/>
              </a:solidFill>
            </a:rPr>
            <a:t>Observación con ayudantía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solidFill>
                <a:schemeClr val="tx1"/>
              </a:solidFill>
            </a:rPr>
            <a:t>27, 28 y 29 de marzo 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b="1" kern="1200" dirty="0" smtClean="0">
            <a:solidFill>
              <a:schemeClr val="tx1"/>
            </a:solidFill>
          </a:endParaRP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solidFill>
                <a:schemeClr val="tx1"/>
              </a:solidFill>
            </a:rPr>
            <a:t>Visita previa 18 de mayo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solidFill>
                <a:schemeClr val="tx1"/>
              </a:solidFill>
            </a:rPr>
            <a:t>Jornada de Observación y Práctica: 28 de mayo al 1 de junio de 2012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b="1" kern="1200" dirty="0">
            <a:solidFill>
              <a:schemeClr val="tx1"/>
            </a:solidFill>
          </a:endParaRPr>
        </a:p>
      </dsp:txBody>
      <dsp:txXfrm>
        <a:off x="13870" y="0"/>
        <a:ext cx="7618977" cy="4842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998F70C-6FDF-42E8-B827-FF47EA41CD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2FA8A-6AC9-433A-8202-5298F767F3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1DF1C-638B-467F-BD72-EFE8952B57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1C35A-3938-4EB0-A743-3FD7259C20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A38B2-93DF-45B2-B83A-7A23BF7BF0A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802FC-0201-4512-B3F2-1AE5D588ED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2E53-A085-4603-A565-D7C0B98DE8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586AE-32CB-492A-8E73-B448894B8F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67809-7308-471E-B802-53ED5D0941F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20D9D-5A6F-42A5-AE05-BF8A41932B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8512E-5E2E-49D2-AFA8-6CF79C91EB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D5064-1D1E-4C9D-BFE6-358EF175EA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C424EBD-3FD3-4922-BB32-CF038B01CB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763713" y="1628775"/>
            <a:ext cx="7667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 dirty="0"/>
              <a:t>ESCUELA NORMAL DE </a:t>
            </a:r>
            <a:r>
              <a:rPr lang="es-MX" sz="2000" b="1" dirty="0" smtClean="0"/>
              <a:t>EDUCACIÓN </a:t>
            </a:r>
            <a:r>
              <a:rPr lang="es-MX" sz="2000" b="1" dirty="0"/>
              <a:t>PREESCOLAR</a:t>
            </a:r>
            <a:endParaRPr lang="es-ES" sz="2000" b="1" dirty="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916238" y="4149725"/>
            <a:ext cx="583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 dirty="0"/>
              <a:t>PROFRA: ROSA ELIA RAMOS TREVIÑO</a:t>
            </a:r>
            <a:endParaRPr lang="es-ES" sz="2000" b="1" dirty="0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250825" y="1196975"/>
            <a:ext cx="12969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0" y="908720"/>
            <a:ext cx="864791" cy="93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899592" y="1340768"/>
            <a:ext cx="7848872" cy="4114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Comic Sans MS" pitchFamily="66" charset="0"/>
              </a:rPr>
              <a:t>PROPÓSITOS GENERALES DEL CURSO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Comic Sans MS" pitchFamily="66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s-MX" dirty="0">
                <a:latin typeface="Comic Sans MS" pitchFamily="66" charset="0"/>
              </a:rPr>
              <a:t>Conozcan los procesos a través de los cuales los niños adquieren y desarrollan sus capacidades de comunicación por medio del lenguaje.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Comic Sans MS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latin typeface="Comic Sans MS" pitchFamily="66" charset="0"/>
              </a:rPr>
              <a:t>2. Reflexionen sobre el papel que tienen los factores sociales, culturales, familiares y las variantes individuales, en la adquisición y desenvolvimiento del lenguaje de los niños.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Comic Sans MS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latin typeface="Comic Sans MS" pitchFamily="66" charset="0"/>
              </a:rPr>
              <a:t>3. Analicen los procesos de desarrollo del lenguaje oral en los componentes: fonológico, léxico-semántico, morfosintáctico y pragmático, para comprender las necesidades de aprendizaje que presentan los niños del grupo.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0" y="1"/>
            <a:ext cx="899592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0" y="692696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400" dirty="0">
                <a:latin typeface="Comic Sans MS" pitchFamily="66" charset="0"/>
              </a:rPr>
              <a:t>4. Reconozcan las distintas necesidades </a:t>
            </a:r>
            <a:r>
              <a:rPr lang="en-US" sz="2400" dirty="0" err="1">
                <a:latin typeface="Comic Sans MS" pitchFamily="66" charset="0"/>
              </a:rPr>
              <a:t>que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pueden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presentar</a:t>
            </a:r>
            <a:r>
              <a:rPr lang="en-US" sz="2400" dirty="0">
                <a:latin typeface="Comic Sans MS" pitchFamily="66" charset="0"/>
              </a:rPr>
              <a:t> los </a:t>
            </a:r>
            <a:r>
              <a:rPr lang="en-US" sz="2400" dirty="0" err="1">
                <a:latin typeface="Comic Sans MS" pitchFamily="66" charset="0"/>
              </a:rPr>
              <a:t>niños</a:t>
            </a:r>
            <a:r>
              <a:rPr lang="en-US" sz="2400" dirty="0">
                <a:latin typeface="Comic Sans MS" pitchFamily="66" charset="0"/>
              </a:rPr>
              <a:t> al </a:t>
            </a:r>
            <a:r>
              <a:rPr lang="en-US" sz="2400" dirty="0" err="1">
                <a:latin typeface="Comic Sans MS" pitchFamily="66" charset="0"/>
              </a:rPr>
              <a:t>ingresar</a:t>
            </a:r>
            <a:r>
              <a:rPr lang="en-US" sz="2400" dirty="0">
                <a:latin typeface="Comic Sans MS" pitchFamily="66" charset="0"/>
              </a:rPr>
              <a:t> al </a:t>
            </a:r>
            <a:r>
              <a:rPr lang="en-US" sz="2400" dirty="0" err="1">
                <a:latin typeface="Comic Sans MS" pitchFamily="66" charset="0"/>
              </a:rPr>
              <a:t>jardín</a:t>
            </a:r>
            <a:r>
              <a:rPr lang="en-US" sz="2400" dirty="0">
                <a:latin typeface="Comic Sans MS" pitchFamily="66" charset="0"/>
              </a:rPr>
              <a:t>, en los </a:t>
            </a:r>
            <a:r>
              <a:rPr lang="en-US" sz="2400" dirty="0" err="1">
                <a:latin typeface="Comic Sans MS" pitchFamily="66" charset="0"/>
              </a:rPr>
              <a:t>concerniente</a:t>
            </a:r>
            <a:r>
              <a:rPr lang="en-US" sz="2400" dirty="0">
                <a:latin typeface="Comic Sans MS" pitchFamily="66" charset="0"/>
              </a:rPr>
              <a:t> al </a:t>
            </a:r>
            <a:r>
              <a:rPr lang="en-US" sz="2400" dirty="0" err="1">
                <a:latin typeface="Comic Sans MS" pitchFamily="66" charset="0"/>
              </a:rPr>
              <a:t>desarrollo</a:t>
            </a:r>
            <a:r>
              <a:rPr lang="en-US" sz="2400" dirty="0">
                <a:latin typeface="Comic Sans MS" pitchFamily="66" charset="0"/>
              </a:rPr>
              <a:t> del </a:t>
            </a:r>
            <a:r>
              <a:rPr lang="en-US" sz="2400" dirty="0" err="1">
                <a:latin typeface="Comic Sans MS" pitchFamily="66" charset="0"/>
              </a:rPr>
              <a:t>lenguaje</a:t>
            </a:r>
            <a:r>
              <a:rPr lang="en-US" sz="2400" dirty="0">
                <a:latin typeface="Comic Sans MS" pitchFamily="66" charset="0"/>
              </a:rPr>
              <a:t> oral, y </a:t>
            </a:r>
            <a:r>
              <a:rPr lang="en-US" sz="2400" dirty="0" err="1">
                <a:latin typeface="Comic Sans MS" pitchFamily="66" charset="0"/>
              </a:rPr>
              <a:t>reflexionen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cual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</a:t>
            </a:r>
            <a:r>
              <a:rPr lang="en-US" sz="2400" dirty="0">
                <a:latin typeface="Comic Sans MS" pitchFamily="66" charset="0"/>
              </a:rPr>
              <a:t> la </a:t>
            </a:r>
            <a:r>
              <a:rPr lang="en-US" sz="2400" dirty="0" err="1">
                <a:latin typeface="Comic Sans MS" pitchFamily="66" charset="0"/>
              </a:rPr>
              <a:t>intervención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educativa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pertinente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favorecer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habilidades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comunicativas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>
                <a:latin typeface="Comic Sans MS" pitchFamily="66" charset="0"/>
              </a:rPr>
              <a:t>5. </a:t>
            </a:r>
            <a:r>
              <a:rPr lang="en-US" sz="2400" dirty="0" err="1">
                <a:latin typeface="Comic Sans MS" pitchFamily="66" charset="0"/>
              </a:rPr>
              <a:t>Comprendan</a:t>
            </a:r>
            <a:r>
              <a:rPr lang="en-US" sz="2400" dirty="0">
                <a:latin typeface="Comic Sans MS" pitchFamily="66" charset="0"/>
              </a:rPr>
              <a:t> la </a:t>
            </a:r>
            <a:r>
              <a:rPr lang="en-US" sz="2400" dirty="0" err="1">
                <a:latin typeface="Comic Sans MS" pitchFamily="66" charset="0"/>
              </a:rPr>
              <a:t>relación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que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existe</a:t>
            </a:r>
            <a:r>
              <a:rPr lang="en-US" sz="2400" dirty="0">
                <a:latin typeface="Comic Sans MS" pitchFamily="66" charset="0"/>
              </a:rPr>
              <a:t> en el </a:t>
            </a:r>
            <a:r>
              <a:rPr lang="en-US" sz="2400" dirty="0" err="1">
                <a:latin typeface="Comic Sans MS" pitchFamily="66" charset="0"/>
              </a:rPr>
              <a:t>desarrollo</a:t>
            </a:r>
            <a:r>
              <a:rPr lang="en-US" sz="2400" dirty="0">
                <a:latin typeface="Comic Sans MS" pitchFamily="66" charset="0"/>
              </a:rPr>
              <a:t> del </a:t>
            </a:r>
            <a:r>
              <a:rPr lang="en-US" sz="2400" dirty="0" err="1">
                <a:latin typeface="Comic Sans MS" pitchFamily="66" charset="0"/>
              </a:rPr>
              <a:t>lenguaje</a:t>
            </a:r>
            <a:r>
              <a:rPr lang="en-US" sz="2400" dirty="0">
                <a:latin typeface="Comic Sans MS" pitchFamily="66" charset="0"/>
              </a:rPr>
              <a:t> y el </a:t>
            </a:r>
            <a:r>
              <a:rPr lang="en-US" sz="2400" dirty="0" err="1">
                <a:latin typeface="Comic Sans MS" pitchFamily="66" charset="0"/>
              </a:rPr>
              <a:t>pensamiento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como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procesos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interdependientes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mediados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por</a:t>
            </a:r>
            <a:r>
              <a:rPr lang="en-US" sz="2400" dirty="0">
                <a:latin typeface="Comic Sans MS" pitchFamily="66" charset="0"/>
              </a:rPr>
              <a:t> la </a:t>
            </a:r>
            <a:r>
              <a:rPr lang="en-US" sz="2400" dirty="0" err="1">
                <a:latin typeface="Comic Sans MS" pitchFamily="66" charset="0"/>
              </a:rPr>
              <a:t>experiencias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familiares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sociales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culturales</a:t>
            </a:r>
            <a:r>
              <a:rPr lang="en-US" sz="2400" dirty="0">
                <a:latin typeface="Comic Sans MS" pitchFamily="66" charset="0"/>
              </a:rPr>
              <a:t> y </a:t>
            </a:r>
            <a:r>
              <a:rPr lang="en-US" sz="2400" dirty="0" err="1">
                <a:latin typeface="Comic Sans MS" pitchFamily="66" charset="0"/>
              </a:rPr>
              <a:t>escolares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que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viven</a:t>
            </a:r>
            <a:r>
              <a:rPr lang="en-US" sz="2400" dirty="0">
                <a:latin typeface="Comic Sans MS" pitchFamily="66" charset="0"/>
              </a:rPr>
              <a:t> los </a:t>
            </a:r>
            <a:r>
              <a:rPr lang="en-US" sz="2400" dirty="0" err="1">
                <a:latin typeface="Comic Sans MS" pitchFamily="66" charset="0"/>
              </a:rPr>
              <a:t>niños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s-MX" sz="2400" dirty="0">
                <a:latin typeface="Comic Sans MS" pitchFamily="66" charset="0"/>
              </a:rPr>
              <a:t>6. Analicen la influencia de los medios de comunicación -especialmente la televisión- en el desarrollo del lenguaje de los niños.</a:t>
            </a:r>
          </a:p>
          <a:p>
            <a:endParaRPr lang="es-MX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0" y="908721"/>
            <a:ext cx="1259631" cy="165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1331640" y="1196752"/>
            <a:ext cx="727261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Comic Sans MS" pitchFamily="66" charset="0"/>
              </a:rPr>
              <a:t>ASIGNATURAS QUE LE ANTECEDEN</a:t>
            </a:r>
          </a:p>
          <a:p>
            <a:pPr algn="ctr"/>
            <a:endParaRPr lang="es-MX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sz="2000" dirty="0" smtClean="0">
                <a:latin typeface="Comic Sans MS" pitchFamily="66" charset="0"/>
              </a:rPr>
              <a:t>  </a:t>
            </a:r>
            <a:r>
              <a:rPr lang="es-MX" dirty="0" smtClean="0">
                <a:latin typeface="Comic Sans MS" pitchFamily="66" charset="0"/>
              </a:rPr>
              <a:t>PROPÓSITOS </a:t>
            </a:r>
            <a:r>
              <a:rPr lang="es-MX" dirty="0">
                <a:latin typeface="Comic Sans MS" pitchFamily="66" charset="0"/>
              </a:rPr>
              <a:t>Y CONTENIDOS DE LA </a:t>
            </a:r>
            <a:r>
              <a:rPr lang="es-MX" dirty="0" smtClean="0">
                <a:latin typeface="Comic Sans MS" pitchFamily="66" charset="0"/>
              </a:rPr>
              <a:t>EDUCACIÓN</a:t>
            </a:r>
          </a:p>
          <a:p>
            <a:r>
              <a:rPr lang="es-MX" dirty="0" smtClean="0">
                <a:latin typeface="Comic Sans MS" pitchFamily="66" charset="0"/>
              </a:rPr>
              <a:t>    PREESCOLAR</a:t>
            </a:r>
            <a:endParaRPr lang="es-MX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DESARROLLO </a:t>
            </a:r>
            <a:r>
              <a:rPr lang="es-MX" dirty="0">
                <a:latin typeface="Comic Sans MS" pitchFamily="66" charset="0"/>
              </a:rPr>
              <a:t>INFANTIL </a:t>
            </a:r>
            <a:r>
              <a:rPr lang="es-MX" dirty="0" smtClean="0">
                <a:latin typeface="Comic Sans MS" pitchFamily="66" charset="0"/>
              </a:rPr>
              <a:t>I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ESTRATEGIAS </a:t>
            </a:r>
            <a:r>
              <a:rPr lang="es-MX" dirty="0">
                <a:latin typeface="Comic Sans MS" pitchFamily="66" charset="0"/>
              </a:rPr>
              <a:t>PARA EL ESTUDIO Y </a:t>
            </a:r>
            <a:r>
              <a:rPr lang="es-MX" dirty="0" smtClean="0">
                <a:latin typeface="Comic Sans MS" pitchFamily="66" charset="0"/>
              </a:rPr>
              <a:t>LA </a:t>
            </a:r>
            <a:r>
              <a:rPr lang="es-MX" dirty="0">
                <a:latin typeface="Comic Sans MS" pitchFamily="66" charset="0"/>
              </a:rPr>
              <a:t>COMUNICACIÓN </a:t>
            </a:r>
            <a:r>
              <a:rPr lang="es-MX" dirty="0" smtClean="0">
                <a:latin typeface="Comic Sans MS" pitchFamily="66" charset="0"/>
              </a:rPr>
              <a:t> I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ESCUELA Y CONTEXTO SOCIAL</a:t>
            </a:r>
            <a:endParaRPr lang="es-MX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endParaRPr lang="es-MX" sz="2000" dirty="0" smtClean="0">
              <a:latin typeface="Comic Sans MS" pitchFamily="66" charset="0"/>
            </a:endParaRPr>
          </a:p>
          <a:p>
            <a:pPr algn="ctr"/>
            <a:r>
              <a:rPr lang="es-MX" sz="2000" b="1" dirty="0" smtClean="0">
                <a:latin typeface="Comic Sans MS" pitchFamily="66" charset="0"/>
              </a:rPr>
              <a:t>ASIGNATURAS </a:t>
            </a:r>
            <a:r>
              <a:rPr lang="es-MX" sz="2000" b="1" dirty="0">
                <a:latin typeface="Comic Sans MS" pitchFamily="66" charset="0"/>
              </a:rPr>
              <a:t>SUBSECUENTES</a:t>
            </a:r>
          </a:p>
          <a:p>
            <a:pPr algn="ctr">
              <a:buFont typeface="Wingdings" pitchFamily="2" charset="2"/>
              <a:buChar char="§"/>
            </a:pPr>
            <a:endParaRPr lang="es-MX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ADQUISICION </a:t>
            </a:r>
            <a:r>
              <a:rPr lang="es-MX" dirty="0">
                <a:latin typeface="Comic Sans MS" pitchFamily="66" charset="0"/>
              </a:rPr>
              <a:t>Y DESNVOLVIMENTO DEL </a:t>
            </a:r>
            <a:r>
              <a:rPr lang="es-MX" dirty="0" smtClean="0">
                <a:latin typeface="Comic Sans MS" pitchFamily="66" charset="0"/>
              </a:rPr>
              <a:t>LENGUAJE    II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DESARROLLO FÍSICO Y PSICOMOTOR 11</a:t>
            </a:r>
            <a:endParaRPr lang="es-MX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EXPRESIÓN </a:t>
            </a:r>
            <a:r>
              <a:rPr lang="es-MX" dirty="0">
                <a:latin typeface="Comic Sans MS" pitchFamily="66" charset="0"/>
              </a:rPr>
              <a:t>Y APRECIACIÓN ARTISTICAS  I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SOCIALIZACIÓN </a:t>
            </a:r>
            <a:r>
              <a:rPr lang="es-MX" dirty="0">
                <a:latin typeface="Comic Sans MS" pitchFamily="66" charset="0"/>
              </a:rPr>
              <a:t>Y AFECTIVIDAD  EN EL NIÑO I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Comic Sans MS" pitchFamily="66" charset="0"/>
              </a:rPr>
              <a:t>  OBSERVACIÓN </a:t>
            </a:r>
            <a:r>
              <a:rPr lang="es-MX" dirty="0">
                <a:latin typeface="Comic Sans MS" pitchFamily="66" charset="0"/>
              </a:rPr>
              <a:t>Y PRÁCTICA DOCENTE I</a:t>
            </a:r>
          </a:p>
          <a:p>
            <a:pPr>
              <a:buFont typeface="Wingdings" pitchFamily="2" charset="2"/>
              <a:buChar char="§"/>
            </a:pPr>
            <a:endParaRPr lang="es-MX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250825" y="1196975"/>
            <a:ext cx="12969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619672" y="764704"/>
            <a:ext cx="7200800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>ORGANIZACIÓN </a:t>
            </a:r>
            <a:r>
              <a:rPr lang="es-MX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>POR BLOQUES</a:t>
            </a:r>
            <a:br>
              <a:rPr lang="es-MX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</a:br>
            <a: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/>
            </a:r>
            <a:b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</a:br>
            <a: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>BLOQUE I</a:t>
            </a:r>
            <a:b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</a:br>
            <a: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/>
            </a:r>
            <a:b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</a:br>
            <a:r>
              <a:rPr lang="es-MX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>La etapa inicial en la adquisición del  lenguaje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cap="all" dirty="0">
              <a:ln w="0"/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  <a:t/>
            </a:r>
            <a:br>
              <a:rPr lang="es-MX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  <a:cs typeface="+mn-cs"/>
              </a:rPr>
            </a:br>
            <a:endParaRPr lang="es-MX" dirty="0">
              <a:latin typeface="Comic Sans MS" pitchFamily="66" charset="0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2564904"/>
            <a:ext cx="8064895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  <a:cs typeface="+mn-cs"/>
              </a:rPr>
              <a:t>           </a:t>
            </a:r>
            <a:r>
              <a:rPr lang="es-MX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  <a:cs typeface="+mn-cs"/>
              </a:rPr>
              <a:t>BLOQUE </a:t>
            </a:r>
            <a:r>
              <a:rPr lang="es-MX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  <a:cs typeface="+mn-cs"/>
              </a:rPr>
              <a:t>II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 smtClean="0"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>
                <a:latin typeface="Comic Sans MS" pitchFamily="66" charset="0"/>
                <a:cs typeface="+mn-cs"/>
              </a:rPr>
              <a:t>EL </a:t>
            </a:r>
            <a:r>
              <a:rPr lang="es-MX" b="1" dirty="0">
                <a:latin typeface="Comic Sans MS" pitchFamily="66" charset="0"/>
                <a:cs typeface="+mn-cs"/>
              </a:rPr>
              <a:t>DESARROLLO DEL LENGUAJE HASTA LA EDAD PREESCOLAR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Comic Sans MS" pitchFamily="66" charset="0"/>
              <a:cs typeface="+mn-cs"/>
            </a:endParaRPr>
          </a:p>
        </p:txBody>
      </p:sp>
      <p:sp>
        <p:nvSpPr>
          <p:cNvPr id="7" name="7 Rectángulo"/>
          <p:cNvSpPr>
            <a:spLocks noChangeArrowheads="1"/>
          </p:cNvSpPr>
          <p:nvPr/>
        </p:nvSpPr>
        <p:spPr bwMode="auto">
          <a:xfrm>
            <a:off x="251520" y="3718679"/>
            <a:ext cx="849694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latin typeface="Comic Sans MS" pitchFamily="66" charset="0"/>
              </a:rPr>
              <a:t>              </a:t>
            </a:r>
            <a:r>
              <a:rPr lang="es-MX" b="1" dirty="0" smtClean="0">
                <a:latin typeface="Comic Sans MS" pitchFamily="66" charset="0"/>
              </a:rPr>
              <a:t>BLOQUE</a:t>
            </a:r>
            <a:r>
              <a:rPr lang="es-MX" dirty="0" smtClean="0">
                <a:latin typeface="Comic Sans MS" pitchFamily="66" charset="0"/>
              </a:rPr>
              <a:t>       </a:t>
            </a:r>
            <a:r>
              <a:rPr lang="es-MX" b="1" dirty="0">
                <a:latin typeface="Comic Sans MS" pitchFamily="66" charset="0"/>
              </a:rPr>
              <a:t>III</a:t>
            </a:r>
          </a:p>
          <a:p>
            <a:endParaRPr lang="es-MX" sz="1600" b="1" dirty="0" smtClean="0">
              <a:latin typeface="Comic Sans MS" pitchFamily="66" charset="0"/>
            </a:endParaRPr>
          </a:p>
          <a:p>
            <a:r>
              <a:rPr lang="es-MX" sz="1600" b="1" dirty="0" smtClean="0">
                <a:latin typeface="Comic Sans MS" pitchFamily="66" charset="0"/>
              </a:rPr>
              <a:t>EL </a:t>
            </a:r>
            <a:r>
              <a:rPr lang="es-MX" sz="1600" b="1" dirty="0">
                <a:latin typeface="Comic Sans MS" pitchFamily="66" charset="0"/>
              </a:rPr>
              <a:t>MEDIO FAMILIAR,   EL ENTORNO SOCIAL  Y EL DESENVOLVIMIENTO  DEL LENGUAJE</a:t>
            </a:r>
          </a:p>
          <a:p>
            <a:endParaRPr lang="es-MX" dirty="0">
              <a:latin typeface="Comic Sans MS" pitchFamily="66" charset="0"/>
            </a:endParaRPr>
          </a:p>
          <a:p>
            <a:r>
              <a:rPr lang="es-MX" b="1" smtClean="0">
                <a:latin typeface="Comic Sans MS" pitchFamily="66" charset="0"/>
              </a:rPr>
              <a:t>              BLOQUE    </a:t>
            </a:r>
            <a:r>
              <a:rPr lang="es-MX" b="1" dirty="0">
                <a:latin typeface="Comic Sans MS" pitchFamily="66" charset="0"/>
              </a:rPr>
              <a:t>IV</a:t>
            </a:r>
          </a:p>
          <a:p>
            <a:r>
              <a:rPr lang="es-MX" b="1" dirty="0">
                <a:latin typeface="Comic Sans MS" pitchFamily="66" charset="0"/>
              </a:rPr>
              <a:t>PENSAMIENTO Y LENGUAJE</a:t>
            </a:r>
          </a:p>
          <a:p>
            <a:endParaRPr lang="es-MX" b="1" dirty="0">
              <a:latin typeface="Comic Sans MS" pitchFamily="66" charset="0"/>
            </a:endParaRPr>
          </a:p>
          <a:p>
            <a:endParaRPr lang="es-MX" b="1" dirty="0">
              <a:latin typeface="Calibri" pitchFamily="34" charset="0"/>
            </a:endParaRPr>
          </a:p>
          <a:p>
            <a:endParaRPr lang="es-MX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es-MX" b="1" dirty="0">
              <a:solidFill>
                <a:srgbClr val="FF0000"/>
              </a:solidFill>
              <a:latin typeface="Calibri" pitchFamily="34" charset="0"/>
            </a:endParaRPr>
          </a:p>
          <a:p>
            <a:endParaRPr lang="es-MX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8172400" y="836712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0" y="0"/>
            <a:ext cx="8711431" cy="6814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000" b="1" dirty="0" smtClean="0">
                <a:latin typeface="Comic Sans MS" pitchFamily="66" charset="0"/>
              </a:rPr>
              <a:t>CRITERIOS DE EVALUACIÓN</a:t>
            </a:r>
          </a:p>
          <a:p>
            <a:pPr algn="ctr">
              <a:lnSpc>
                <a:spcPct val="120000"/>
              </a:lnSpc>
            </a:pPr>
            <a:endParaRPr lang="es-MX" sz="2000" dirty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es-ES" b="1" dirty="0" smtClean="0"/>
              <a:t>EXAMEN  50 %.</a:t>
            </a:r>
            <a:r>
              <a:rPr lang="es-ES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s-ES" dirty="0" smtClean="0"/>
              <a:t>Semestrales o diagnóstico, semanales, mensuales, de período; pueden ser escritos, por escuela en red u orales. Estos se entregaran a subdirección académica en las fechas señaladas.</a:t>
            </a:r>
            <a:endParaRPr lang="es-ES" b="1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s-ES" b="1" dirty="0" smtClean="0"/>
              <a:t>TRABAJOS ESCRITOS (30)  </a:t>
            </a:r>
            <a:endParaRPr lang="es-MX" b="1" dirty="0" smtClean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ES" dirty="0" smtClean="0"/>
              <a:t>Ensayos, fichas, reportes, planeaciones, etc. Su evaluación será apoyada  en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ES" dirty="0" smtClean="0"/>
              <a:t>rúbricas</a:t>
            </a:r>
            <a:endParaRPr lang="es-MX" dirty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s-ES" b="1" dirty="0" smtClean="0"/>
              <a:t>PARTICIPACIONES, EXPOSICIONES Y MANEJO DE MATERIAL. (20)</a:t>
            </a:r>
            <a:endParaRPr lang="es-MX" b="1" dirty="0" smtClean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ES" dirty="0" smtClean="0"/>
              <a:t>Definir número de participaciones por alumno, las cuales deberán de ser con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ES" dirty="0" smtClean="0"/>
              <a:t>fundamento en donde se demuestre el dominio del tema y reflexión; se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ES" dirty="0" smtClean="0"/>
              <a:t>evaluará a través de rubricas.               </a:t>
            </a:r>
            <a:r>
              <a:rPr lang="es-MX" dirty="0" smtClean="0"/>
              <a:t>Asistencia 85 % por período</a:t>
            </a:r>
          </a:p>
          <a:p>
            <a:pPr>
              <a:lnSpc>
                <a:spcPct val="120000"/>
              </a:lnSpc>
            </a:pPr>
            <a:r>
              <a:rPr lang="es-ES" dirty="0" smtClean="0"/>
              <a:t>En todas las asignaturas en el periodo que existan observaciones en las instituciones educativas  restara un 10% a los aspectos de participaciones así como el 10% al en trabajos escrito.  Quedando de la siguiente manera:</a:t>
            </a:r>
          </a:p>
          <a:p>
            <a:r>
              <a:rPr lang="es-MX" dirty="0" smtClean="0"/>
              <a:t>Exámenes  50</a:t>
            </a:r>
            <a:r>
              <a:rPr lang="es-MX" smtClean="0"/>
              <a:t>%                       </a:t>
            </a:r>
            <a:endParaRPr lang="es-MX" dirty="0" smtClean="0"/>
          </a:p>
          <a:p>
            <a:r>
              <a:rPr lang="es-MX" dirty="0" smtClean="0"/>
              <a:t>Trabajos escritos  20%</a:t>
            </a:r>
          </a:p>
          <a:p>
            <a:r>
              <a:rPr lang="es-MX" dirty="0" smtClean="0"/>
              <a:t>Participaciones  10%</a:t>
            </a:r>
          </a:p>
          <a:p>
            <a:r>
              <a:rPr lang="es-MX" dirty="0" smtClean="0"/>
              <a:t>Observación y práctica 20%</a:t>
            </a:r>
          </a:p>
          <a:p>
            <a:pPr>
              <a:lnSpc>
                <a:spcPct val="120000"/>
              </a:lnSpc>
            </a:pPr>
            <a:endParaRPr lang="es-ES" dirty="0" smtClean="0"/>
          </a:p>
          <a:p>
            <a:endParaRPr lang="es-MX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8100392" y="404664"/>
            <a:ext cx="104360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23528" y="0"/>
            <a:ext cx="8207375" cy="5601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latin typeface="Comic Sans MS" pitchFamily="66" charset="0"/>
              <a:cs typeface="+mn-cs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Comic Sans MS" pitchFamily="66" charset="0"/>
              <a:cs typeface="+mn-cs"/>
            </a:endParaRPr>
          </a:p>
        </p:txBody>
      </p:sp>
      <p:graphicFrame>
        <p:nvGraphicFramePr>
          <p:cNvPr id="8" name="4 Marcador de contenido"/>
          <p:cNvGraphicFramePr>
            <a:graphicFrameLocks/>
          </p:cNvGraphicFramePr>
          <p:nvPr/>
        </p:nvGraphicFramePr>
        <p:xfrm>
          <a:off x="611560" y="1124744"/>
          <a:ext cx="7632848" cy="540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7847012" y="764704"/>
            <a:ext cx="12969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467544" y="188640"/>
            <a:ext cx="8207375" cy="5601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latin typeface="Comic Sans MS" pitchFamily="66" charset="0"/>
              <a:cs typeface="+mn-cs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Comic Sans MS" pitchFamily="66" charset="0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51520" y="0"/>
            <a:ext cx="8534400" cy="7588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164C6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FECHAS   DE    EVALUACIÓN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79512" y="908720"/>
            <a:ext cx="8504238" cy="45720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s-MX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Aplicación de  examen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endParaRPr kumimoji="0" lang="es-MX" sz="3200" b="0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s-MX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Primer Bimestre 7, 8 y 9 de Marzo del 2012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s-MX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Segundo Bimestre 7,8,9  de Mayo  del  2012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s-MX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Semestral 18, 19 y 20  de Junio del 2012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endParaRPr kumimoji="0" lang="es-MX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Entrega de Resultados de Bimestre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endParaRPr kumimoji="0" lang="es-MX" sz="3200" b="0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s-MX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Primer Bimestre 13 y 14 de Marzo del 2012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s-MX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Segundo Bimestre 17 y 18 de Mayo del 2012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s-MX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Tercer Bimestre 21 y 22 de Junio 2012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endParaRPr kumimoji="0" lang="es-MX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resentacion3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95513" y="2781300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8202" name="Picture 11" descr="10"/>
          <p:cNvPicPr>
            <a:picLocks noChangeAspect="1" noChangeArrowheads="1"/>
          </p:cNvPicPr>
          <p:nvPr/>
        </p:nvPicPr>
        <p:blipFill>
          <a:blip r:embed="rId3" cstate="print"/>
          <a:srcRect l="19402" r="18547"/>
          <a:stretch>
            <a:fillRect/>
          </a:stretch>
        </p:blipFill>
        <p:spPr bwMode="auto">
          <a:xfrm>
            <a:off x="8172400" y="836712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683568" y="1052736"/>
            <a:ext cx="6174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endParaRPr lang="es-MX" sz="2800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323528" y="908720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/>
              <a:t>ACUERDOS DE COLEGIADO PARA LAS ALUMNAS</a:t>
            </a:r>
          </a:p>
          <a:p>
            <a:r>
              <a:rPr lang="es-MX" sz="2800" dirty="0" smtClean="0"/>
              <a:t>Si no presenta actitud positiva,  propositiva y de respeto para el docente como para sus compañeras automáticamente la calificación será en el bimestre correspondiente 5</a:t>
            </a:r>
          </a:p>
          <a:p>
            <a:r>
              <a:rPr lang="es-MX" sz="2800" dirty="0" smtClean="0"/>
              <a:t>El maestro de la institución que sea el responsable en las aplicaciones de exámenes institucionales esta facultado para suspender el examen y la calificación automáticamente será de cero en el examen correspondiente.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515</Words>
  <Application>Microsoft Office PowerPoint</Application>
  <PresentationFormat>Presentación en pantalla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Rosy Ramos</dc:creator>
  <cp:lastModifiedBy>oem</cp:lastModifiedBy>
  <cp:revision>20</cp:revision>
  <dcterms:created xsi:type="dcterms:W3CDTF">2007-10-15T18:01:11Z</dcterms:created>
  <dcterms:modified xsi:type="dcterms:W3CDTF">2012-02-09T19:29:48Z</dcterms:modified>
</cp:coreProperties>
</file>