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57" r:id="rId5"/>
    <p:sldId id="259" r:id="rId6"/>
    <p:sldId id="284" r:id="rId7"/>
    <p:sldId id="28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8" r:id="rId20"/>
    <p:sldId id="277" r:id="rId21"/>
    <p:sldId id="275" r:id="rId22"/>
    <p:sldId id="288" r:id="rId23"/>
    <p:sldId id="289" r:id="rId24"/>
    <p:sldId id="292" r:id="rId25"/>
    <p:sldId id="290" r:id="rId26"/>
    <p:sldId id="291" r:id="rId27"/>
    <p:sldId id="279" r:id="rId28"/>
    <p:sldId id="286" r:id="rId29"/>
    <p:sldId id="280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2D38-A22B-4231-8C31-A456D330441C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5428-F77C-4501-B1B8-811DB0C8A1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7632-D1B6-4AD9-8AB5-5FE8190D3CCD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CDC5-BA08-42BC-A299-234C65A78B9A}" type="datetimeFigureOut">
              <a:rPr lang="es-MX" smtClean="0"/>
              <a:pPr/>
              <a:t>30/08/2012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5to Semestre de la Licenciatura en Educación Preescolar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7429552" cy="3429024"/>
          </a:xfrm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ENTORNO FAMILIAR Y SOCIAL I</a:t>
            </a: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                           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Martha Gabriela Ávila Camacho.</a:t>
            </a:r>
          </a:p>
          <a:p>
            <a:pPr algn="r"/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Cristina Isela Valenzuela Escalera.</a:t>
            </a:r>
          </a:p>
          <a:p>
            <a:pPr algn="r"/>
            <a:r>
              <a:rPr lang="es-MX" sz="2000" b="1" i="1" dirty="0" smtClean="0">
                <a:solidFill>
                  <a:schemeClr val="bg1"/>
                </a:solidFill>
              </a:rPr>
              <a:t>Prof. Adán Tovar </a:t>
            </a:r>
            <a:r>
              <a:rPr lang="es-MX" sz="2000" b="1" i="1" dirty="0" err="1" smtClean="0">
                <a:solidFill>
                  <a:schemeClr val="bg1"/>
                </a:solidFill>
              </a:rPr>
              <a:t>Yañez</a:t>
            </a:r>
            <a:r>
              <a:rPr lang="es-MX" sz="2000" b="1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MX" sz="2000" b="1" i="1" dirty="0" smtClean="0">
                <a:solidFill>
                  <a:schemeClr val="bg1"/>
                </a:solidFill>
              </a:rPr>
              <a:t> 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                              </a:t>
            </a:r>
            <a:r>
              <a:rPr lang="es-MX" sz="2000" b="1" i="1" dirty="0" err="1" smtClean="0">
                <a:solidFill>
                  <a:schemeClr val="bg1"/>
                </a:solidFill>
              </a:rPr>
              <a:t>Profa</a:t>
            </a:r>
            <a:r>
              <a:rPr lang="es-MX" sz="2000" b="1" i="1" dirty="0" smtClean="0">
                <a:solidFill>
                  <a:schemeClr val="bg1"/>
                </a:solidFill>
              </a:rPr>
              <a:t>. Mayra Cristina Bueno Zertuche.</a:t>
            </a:r>
          </a:p>
          <a:p>
            <a:endParaRPr lang="es-MX" dirty="0"/>
          </a:p>
        </p:txBody>
      </p:sp>
      <p:pic>
        <p:nvPicPr>
          <p:cNvPr id="15362" name="Picture 2" descr="http://t2.gstatic.com/images?q=tbn:ANd9GcQ1F_4g1UZON-vX_VEpm_FIUVWWC5R00GLvz_hf5_89mglpBRv9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928694" cy="61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0" name="Picture 2" descr="http://t3.gstatic.com/images?q=tbn:ANd9GcS_XiKUeGvHnLIsbzTsLSWhTI72nvS7g_4Z-Kg6ERY-82Z9htD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2928958" cy="2915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928662" y="285728"/>
            <a:ext cx="7500990" cy="621510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2.Dominio de los propósitos y contenidos de la educación preescolar.</a:t>
            </a:r>
            <a:endParaRPr lang="es-MX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00042"/>
            <a:ext cx="8643998" cy="5715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/>
              <a:t> </a:t>
            </a:r>
            <a:r>
              <a:rPr lang="es-MX" sz="3200" dirty="0" smtClean="0"/>
              <a:t>Reconoce la educación preescolar como un servicio que promueve la democratización de las oportunidades de desarrollo de la población infantil y que contribuye a compensar las desigualdades culturales y sociales de origen.</a:t>
            </a:r>
          </a:p>
          <a:p>
            <a:pPr>
              <a:buFont typeface="Arial" pitchFamily="34" charset="0"/>
              <a:buChar char="•"/>
            </a:pPr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</a:t>
            </a:r>
            <a:r>
              <a:rPr lang="es-MX" sz="3200" dirty="0" smtClean="0"/>
              <a:t>Sabe establecer una correspondencia adecuada entre la naturaleza y grado de complejidad de los propósitos básicos que pretende lograr la educación preescolar con los procesos cognitivos y el nivel de desarrollo de los niños.</a:t>
            </a:r>
            <a:endParaRPr lang="es-MX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1000100" y="500042"/>
            <a:ext cx="7072362" cy="578647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>
                <a:solidFill>
                  <a:schemeClr val="tx1"/>
                </a:solidFill>
              </a:rPr>
              <a:t>3.Competencias didácticas.</a:t>
            </a:r>
            <a:endParaRPr lang="es-MX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8143932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Reconoce las diferencias individuales de los educandos que influyen en los procesos de aprendizaje y aplica estrategias didácticas para estimularlos; en especial es capaz de favorecer el aprendizaje de los niños en condiciones familiares y sociales.</a:t>
            </a:r>
          </a:p>
          <a:p>
            <a:endParaRPr lang="es-MX" sz="3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3200" dirty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Identifica las necesidades especiales de educación que pueden presentar algunos alumnos, las atiende si es posible mediante propuestas particulares y sabe dónde obtener orientación y apoyo.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000232" y="285728"/>
            <a:ext cx="5286412" cy="37862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4.Identidad profesional y ética.</a:t>
            </a:r>
            <a:endParaRPr lang="es-MX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4429132"/>
            <a:ext cx="83582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Conoce los principales problemas, necesidades y deficiencia que deben resolverse para fortalecer el sistema educativo en especial las que se ubican en su campo de trabajo y en la entidad donde vive.</a:t>
            </a:r>
            <a:endParaRPr lang="es-MX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85720" y="0"/>
            <a:ext cx="8643998" cy="6858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5.- Capacidad de percepción y respuesta a las condiciones sociales del entorno de la escuela.</a:t>
            </a:r>
            <a:endParaRPr lang="es-MX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642918"/>
            <a:ext cx="792961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dirty="0" smtClean="0"/>
              <a:t> Valora la función educativa de la familia, se relaciona con las madres y los padres de los alumnos de forma receptiva, colaborativa y respetuosa, y es capaz de orientarlos a que participen en la formación.</a:t>
            </a:r>
          </a:p>
          <a:p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P</a:t>
            </a:r>
            <a:r>
              <a:rPr lang="es-MX" sz="3200" dirty="0" smtClean="0"/>
              <a:t>romueve la solidaridad y el apoyo de la comunidad hacia la escuela tomando en cuenta los recursos y limitaciones del medio donde trabajan.</a:t>
            </a:r>
            <a:endParaRPr lang="es-MX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 Análisis de las experiencias obtenidas en los Jardines de Niños.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500034" y="1428736"/>
            <a:ext cx="2286016" cy="20002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Seguimientos</a:t>
            </a:r>
            <a:endParaRPr lang="es-MX" dirty="0"/>
          </a:p>
        </p:txBody>
      </p:sp>
      <p:sp>
        <p:nvSpPr>
          <p:cNvPr id="4" name="3 Estrella de 5 puntas"/>
          <p:cNvSpPr/>
          <p:nvPr/>
        </p:nvSpPr>
        <p:spPr>
          <a:xfrm>
            <a:off x="1214414" y="3714752"/>
            <a:ext cx="2286016" cy="200026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Entrevistas</a:t>
            </a:r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>
            <a:off x="3571868" y="4572008"/>
            <a:ext cx="2286016" cy="200026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prueba</a:t>
            </a:r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>
            <a:off x="6000760" y="3929066"/>
            <a:ext cx="2286016" cy="200026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</a:t>
            </a:r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>
            <a:off x="6643702" y="1643050"/>
            <a:ext cx="2286016" cy="200026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Evaluaciónes</a:t>
            </a:r>
            <a:endParaRPr lang="es-MX" dirty="0"/>
          </a:p>
        </p:txBody>
      </p:sp>
      <p:pic>
        <p:nvPicPr>
          <p:cNvPr id="10" name="9 Imagen" descr="anali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57" y="1928802"/>
            <a:ext cx="3628146" cy="23622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Evaluación: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6432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Exámenes…………………………………………….40%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Trabajos escritos………………………………….30%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 Exposiciones, participaciones y manejo de materiales…………………………….……………..10%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Observación y Práctica Docente……………20%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4357694"/>
            <a:ext cx="814393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Diagnóstico…………..……12 y 13 de Sept. ´12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Primer Período……...03, 04 y 05 de Oct. ´12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Segundo Período…..…12,13 y 14 de Nov´12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Tercer Período…………14, 15 y 16 de Ene. ´13 </a:t>
            </a:r>
            <a:endParaRPr lang="es-MX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bajo"/>
          <p:cNvSpPr/>
          <p:nvPr/>
        </p:nvSpPr>
        <p:spPr>
          <a:xfrm>
            <a:off x="642910" y="285728"/>
            <a:ext cx="4286280" cy="621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Vinculación con otros cursos.</a:t>
            </a:r>
          </a:p>
          <a:p>
            <a:pPr algn="ctr"/>
            <a:endParaRPr lang="es-MX" sz="3200" dirty="0"/>
          </a:p>
        </p:txBody>
      </p:sp>
      <p:pic>
        <p:nvPicPr>
          <p:cNvPr id="31746" name="Picture 2" descr="http://t1.gstatic.com/images?q=tbn:ANd9GcSL18GovaQ2PgwTFSC3wGquiWlqCqx3Jd7Gej1Dh9-h82RTF3f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637" y="1500174"/>
            <a:ext cx="346365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ENFOQUE DE LA ASIGNATURA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En la materia se estudia la familia como el contexto más inmediato con el que se relaciona el niño. Se destaca la diversidad, los problemas que enfrentan las familias y sus posibles efectos sobre los niños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Se realiza un análisis de los contextos que viven las familias  poniendo énfasis en la diversidad .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/>
              <a:t> la materia se estudia la familia como el contexto más inmediato con el que se relaciona el niño. Se destaca la diversidad, los problemas que enfrentan las familias y sus posibles efectos s</a:t>
            </a:r>
          </a:p>
        </p:txBody>
      </p:sp>
      <p:pic>
        <p:nvPicPr>
          <p:cNvPr id="5" name="4 Imagen" descr="entorno famili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3115687" cy="28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3657" y="142875"/>
            <a:ext cx="8644593" cy="6503988"/>
            <a:chOff x="-230" y="119"/>
            <a:chExt cx="5922" cy="386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729" y="346"/>
              <a:ext cx="1825" cy="54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OBSERVACIÓN 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Y PRÁCTICA DOCENTE IV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24" y="2074"/>
              <a:ext cx="1243" cy="3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ASIGNATURA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REGIONAL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63" y="3220"/>
              <a:ext cx="2572" cy="3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TALLER DE DISEÑO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ACTIVIDADES DIDACTICAS II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-230" y="246"/>
              <a:ext cx="1296" cy="7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b="1" dirty="0" smtClean="0">
                  <a:solidFill>
                    <a:srgbClr val="FF6600"/>
                  </a:solidFill>
                </a:rPr>
                <a:t>Necesidades educativas especiales</a:t>
              </a:r>
              <a:endParaRPr lang="es-ES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059" y="663"/>
              <a:ext cx="1633" cy="2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b="1">
                  <a:solidFill>
                    <a:srgbClr val="FF6600"/>
                  </a:solidFill>
                </a:rPr>
                <a:t>Asignatura Regional II</a:t>
              </a:r>
              <a:endParaRPr lang="es-ES" sz="1600" b="1">
                <a:solidFill>
                  <a:srgbClr val="FF660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2" y="1031"/>
              <a:ext cx="953" cy="9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0070C0"/>
                  </a:solidFill>
                </a:rPr>
                <a:t>Actividades para el fomento de la salud física y emocional del niño</a:t>
              </a:r>
              <a:endParaRPr lang="es-ES" sz="16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43" y="3630"/>
              <a:ext cx="680" cy="28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Impacto y diversidad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37" y="3113"/>
              <a:ext cx="793" cy="7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0000"/>
                  </a:solidFill>
                </a:rPr>
                <a:t>Entorno Familiar y Social II</a:t>
              </a:r>
              <a:endParaRPr lang="es-E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24" y="3585"/>
              <a:ext cx="862" cy="40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Diferentes formas de trabajo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95" y="3294"/>
              <a:ext cx="816" cy="54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6600"/>
                  </a:solidFill>
                </a:rPr>
                <a:t>Seminario de TSHPE</a:t>
              </a:r>
              <a:endParaRPr lang="es-E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 rot="-2414961">
              <a:off x="3272" y="2589"/>
              <a:ext cx="1189" cy="40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Metodología por modalidades y estrategias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rot="18284825">
              <a:off x="2563" y="1656"/>
              <a:ext cx="1495" cy="6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dirty="0">
                  <a:solidFill>
                    <a:srgbClr val="0070C0"/>
                  </a:solidFill>
                </a:rPr>
                <a:t>Adecuación de actividad práctica del contexto de trabajo</a:t>
              </a:r>
              <a:endParaRPr lang="es-ES" sz="18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24" y="119"/>
              <a:ext cx="1769" cy="4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0066"/>
                  </a:solidFill>
                </a:rPr>
                <a:t>Contexto Urbano Marginado</a:t>
              </a:r>
              <a:endParaRPr lang="es-ES" sz="2000" b="1" dirty="0">
                <a:solidFill>
                  <a:srgbClr val="FF0066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6200000">
              <a:off x="-503" y="1930"/>
              <a:ext cx="1769" cy="2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FF0000"/>
                  </a:solidFill>
                </a:rPr>
                <a:t>Hábitos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64" y="1186"/>
              <a:ext cx="44" cy="197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21" y="1117"/>
              <a:ext cx="0" cy="195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057" y="935"/>
              <a:ext cx="0" cy="1179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1111" y="709"/>
              <a:ext cx="723" cy="3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346" y="726"/>
              <a:ext cx="759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653" y="935"/>
              <a:ext cx="1815" cy="2224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467" y="2106"/>
              <a:ext cx="1225" cy="42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07/7/7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07/7/7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6600"/>
                  </a:solidFill>
                </a:rPr>
                <a:t>Gestión Escolar</a:t>
              </a:r>
              <a:endParaRPr lang="es-E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3659" y="2523"/>
              <a:ext cx="1081" cy="707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4076" y="3402"/>
              <a:ext cx="618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884" y="3475"/>
              <a:ext cx="771" cy="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07/7/7/main" xmlns="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07/7/12/main" xmlns="" val="4022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Materiales a utilizar: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Planes.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Programas.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Antología.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 Videos.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Multimedia.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Apoyos.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Páginas web…</a:t>
            </a:r>
          </a:p>
        </p:txBody>
      </p:sp>
      <p:pic>
        <p:nvPicPr>
          <p:cNvPr id="35842" name="Picture 2" descr="http://t3.gstatic.com/images?q=tbn:ANd9GcT4-_eBVViS7w7Z7p3ebv6HpL2kAYld7IUJKlf3XIy7pOCGQymX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086317" cy="413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286676" cy="58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846231"/>
            <a:ext cx="7286676" cy="57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329642" cy="26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874" y="901860"/>
            <a:ext cx="8694406" cy="52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IV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579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Semanas de observación y práctica docente: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 1er. Visita previa……………….09 de octubre ´12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1er . Jornada de OPD………..22 – 26 de oct. ´12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2da. Visita previa………………07 de nov. ´12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2da. Jornada …26 de nov. – 07 de Dic. ´12</a:t>
            </a: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t1.gstatic.com/images?q=tbn:ANd9GcScCUYEUlwjBcQaNsnNmRjk1KYO7ztYDstWHbTl__lpX6q5X0IoYAhW5F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136588" cy="237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Reglamento y acuerdos internos: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 Asistencia (85%).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Orden, disciplina y respeto mutuo.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Revisión de tareas en tiempo y forma.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Uso de celulares y computadora (en caso de urgencia - necesario).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 descr="regla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429132"/>
            <a:ext cx="3286148" cy="22641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Cierre del curso: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16430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Elaborar un tríptico con aspectos para favorecer el desarrollo y aprendizaje de los niños.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858016" y="5715016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¡ÉXITO!</a:t>
            </a:r>
            <a:endParaRPr lang="es-MX" sz="2800" dirty="0"/>
          </a:p>
        </p:txBody>
      </p:sp>
      <p:pic>
        <p:nvPicPr>
          <p:cNvPr id="7" name="6 Imagen" descr="entorno 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214686"/>
            <a:ext cx="4500594" cy="3234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valoran las condiciones concretas de vida y la diversidad de las familias mexicanas destacando cambios a partir de la incorporación de la mujer al mercado laboral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analiza el papel que juega la educación inicial y la educadora (en coordinación con los padres de familia) en la construcción de mejores condiciones para el desarrollo y el aprendizaje de los niños.</a:t>
            </a:r>
            <a:endParaRPr lang="es-MX" sz="2400" dirty="0" smtClean="0">
              <a:solidFill>
                <a:schemeClr val="bg1"/>
              </a:solidFill>
            </a:endParaRPr>
          </a:p>
          <a:p>
            <a:pPr indent="-274320">
              <a:lnSpc>
                <a:spcPct val="90000"/>
              </a:lnSpc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Propósito del curso: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429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solidFill>
                  <a:schemeClr val="bg1"/>
                </a:solidFill>
              </a:rPr>
              <a:t> Que las futuras educadoras lleven a cabo un análisis sistemático de los probables efectos que la vida familiar y social tienen sobre el desenvolvimiento de los niños y sobre su aprendizaje escolar, y que, a partir de ese análisis, reflexionen acerca de las posibilidades que la educación preescolar y en especial la educadora tienen para contrarrestar los efectos negativos que las experiencias desfavorables en dichos ambientes pueden ejercer en el desarrollo de los niños.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SxXfPW9XeVLQ-lOSMZY-5pLTYDfP8wzmGzgpvMepAIZx-MSTw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240690" cy="4184397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1285852" y="5357826"/>
            <a:ext cx="6858048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Presentación de Bloques</a:t>
            </a:r>
            <a:endParaRPr lang="es-MX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6"/>
          <p:cNvGraphicFramePr>
            <a:graphicFrameLocks/>
          </p:cNvGraphicFramePr>
          <p:nvPr/>
        </p:nvGraphicFramePr>
        <p:xfrm>
          <a:off x="1000100" y="1500174"/>
          <a:ext cx="7705725" cy="504031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42910" y="642918"/>
            <a:ext cx="785818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Contenidos del campo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42" y="2000240"/>
            <a:ext cx="1853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Contextos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57884" y="2071678"/>
            <a:ext cx="1656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Familias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Bloque 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4714884"/>
            <a:ext cx="3205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Evolución Familiar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4714884"/>
            <a:ext cx="2103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Educadoras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IV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357290" y="214290"/>
            <a:ext cx="621510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Orientaciones didácticas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571612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Lectura de textos y elaboración de escritos propios.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Exposición de conclusiones y confrontación de argumentos.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Manejo de información estadística.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Consulta en biblioteca.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Participación en grupo.</a:t>
            </a:r>
          </a:p>
          <a:p>
            <a:pPr marL="514350" indent="-514350">
              <a:buFontTx/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Obtención, registro y sistematización de información derivada de entrevistas y observaciones</a:t>
            </a:r>
            <a:r>
              <a:rPr lang="es-MX" sz="2400" dirty="0" smtClean="0">
                <a:solidFill>
                  <a:schemeClr val="bg1"/>
                </a:solidFill>
              </a:rPr>
              <a:t>.                                                                 </a:t>
            </a:r>
          </a:p>
          <a:p>
            <a:pPr marL="514350" indent="-514350">
              <a:buAutoNum type="alphaLcParenR"/>
            </a:pP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71472" y="285728"/>
            <a:ext cx="8001056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Competencias a desarrollar del perfil de egreso: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1857356" y="1714488"/>
            <a:ext cx="5643602" cy="485778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1.Habilidades intelectuales específicas.</a:t>
            </a:r>
            <a:endParaRPr lang="es-MX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357166"/>
            <a:ext cx="8143932" cy="6093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Plantea, analiza y resuelve problemas, enfrenta desafíos intelectuales generando respuestas propias a partir de sus conocimientos y experiencias, en consecuencia es capaz de orientar a sus alumnos para que estos adquieran la capacidad de analizar situaciones y resolver problemas.</a:t>
            </a:r>
          </a:p>
          <a:p>
            <a:pPr>
              <a:buFont typeface="Arial" pitchFamily="34" charset="0"/>
              <a:buChar char="•"/>
            </a:pPr>
            <a:r>
              <a:rPr lang="es-MX" sz="3000" dirty="0"/>
              <a:t> </a:t>
            </a:r>
            <a:r>
              <a:rPr lang="es-MX" sz="3000" dirty="0" smtClean="0"/>
              <a:t>Tiene disposición y capacidades propicias para la investigación científica, curiosidad, capacidad de observación, método para plantear preguntas y para poner a prueba respuestas y reflexión crítica. Aplica esas capacidades para mejorar los resultados de su labor educativa.</a:t>
            </a:r>
            <a:endParaRPr lang="es-MX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1092</Words>
  <Application>Microsoft Office PowerPoint</Application>
  <PresentationFormat>Presentación en pantalla (4:3)</PresentationFormat>
  <Paragraphs>153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5to Semestre de la Licenciatura en Educación Preescolar</vt:lpstr>
      <vt:lpstr>ENFOQUE DE LA ASIGNATURA</vt:lpstr>
      <vt:lpstr>Diapositiva 3</vt:lpstr>
      <vt:lpstr>Propósito del curso: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Evaluación:</vt:lpstr>
      <vt:lpstr>Diapositiva 19</vt:lpstr>
      <vt:lpstr>Diapositiva 20</vt:lpstr>
      <vt:lpstr>Materiales a utilizar:</vt:lpstr>
      <vt:lpstr>Bloque I</vt:lpstr>
      <vt:lpstr>Bloque II</vt:lpstr>
      <vt:lpstr>Diapositiva 24</vt:lpstr>
      <vt:lpstr>Bloque III</vt:lpstr>
      <vt:lpstr>Bloque IV</vt:lpstr>
      <vt:lpstr>Semanas de observación y práctica docente:</vt:lpstr>
      <vt:lpstr>Reglamento y acuerdos internos:</vt:lpstr>
      <vt:lpstr>Cierre del curso: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Isela</cp:lastModifiedBy>
  <cp:revision>68</cp:revision>
  <dcterms:created xsi:type="dcterms:W3CDTF">2011-02-03T20:04:01Z</dcterms:created>
  <dcterms:modified xsi:type="dcterms:W3CDTF">2012-08-30T19:55:54Z</dcterms:modified>
</cp:coreProperties>
</file>