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7" r:id="rId9"/>
    <p:sldId id="262" r:id="rId10"/>
    <p:sldId id="263" r:id="rId11"/>
    <p:sldId id="264" r:id="rId12"/>
    <p:sldId id="265" r:id="rId13"/>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8" d="100"/>
          <a:sy n="58" d="100"/>
        </p:scale>
        <p:origin x="132" y="6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traight Connector 9"/>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19D0C664-0907-49AF-9E00-6D64F981308C}" type="datetimeFigureOut">
              <a:rPr lang="es-MX"/>
              <a:pPr>
                <a:defRPr/>
              </a:pPr>
              <a:t>20/08/2009</a:t>
            </a:fld>
            <a:endParaRPr lang="es-MX"/>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es-MX"/>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8B1C33FD-1299-4A5F-A33E-35ABFF9C6854}" type="slidenum">
              <a:rPr lang="es-MX"/>
              <a:pPr>
                <a:defRPr/>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7F48BD8D-2637-4C26-91A2-CA775078E2CB}" type="datetimeFigureOut">
              <a:rPr lang="es-MX"/>
              <a:pPr>
                <a:defRPr/>
              </a:pPr>
              <a:t>20/08/2009</a:t>
            </a:fld>
            <a:endParaRPr lang="es-MX"/>
          </a:p>
        </p:txBody>
      </p:sp>
      <p:sp>
        <p:nvSpPr>
          <p:cNvPr id="5" name="Footer Placeholder 3"/>
          <p:cNvSpPr>
            <a:spLocks noGrp="1"/>
          </p:cNvSpPr>
          <p:nvPr>
            <p:ph type="ftr" sz="quarter" idx="11"/>
          </p:nvPr>
        </p:nvSpPr>
        <p:spPr/>
        <p:txBody>
          <a:bodyPr/>
          <a:lstStyle>
            <a:lvl1pPr>
              <a:defRPr/>
            </a:lvl1pPr>
          </a:lstStyle>
          <a:p>
            <a:pPr>
              <a:defRPr/>
            </a:pPr>
            <a:endParaRPr lang="es-MX"/>
          </a:p>
        </p:txBody>
      </p:sp>
      <p:sp>
        <p:nvSpPr>
          <p:cNvPr id="6" name="Slide Number Placeholder 15"/>
          <p:cNvSpPr>
            <a:spLocks noGrp="1"/>
          </p:cNvSpPr>
          <p:nvPr>
            <p:ph type="sldNum" sz="quarter" idx="12"/>
          </p:nvPr>
        </p:nvSpPr>
        <p:spPr/>
        <p:txBody>
          <a:bodyPr/>
          <a:lstStyle>
            <a:lvl1pPr>
              <a:defRPr/>
            </a:lvl1pPr>
          </a:lstStyle>
          <a:p>
            <a:pPr>
              <a:defRPr/>
            </a:pPr>
            <a:fld id="{95BE1FFD-1A88-44F6-A40A-2ABDD5DF69C3}"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5DDEEA10-BD63-48C4-9F12-A5BA4FDBB868}" type="datetimeFigureOut">
              <a:rPr lang="es-MX"/>
              <a:pPr>
                <a:defRPr/>
              </a:pPr>
              <a:t>20/08/2009</a:t>
            </a:fld>
            <a:endParaRPr lang="es-MX"/>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s-MX"/>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D428A223-A8A9-4576-8576-F7FE3345D120}"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03421DA8-4B35-46B6-A710-159A7AC04431}" type="datetimeFigureOut">
              <a:rPr lang="es-MX"/>
              <a:pPr>
                <a:defRPr/>
              </a:pPr>
              <a:t>20/08/2009</a:t>
            </a:fld>
            <a:endParaRPr lang="es-MX"/>
          </a:p>
        </p:txBody>
      </p:sp>
      <p:sp>
        <p:nvSpPr>
          <p:cNvPr id="5" name="Footer Placeholder 3"/>
          <p:cNvSpPr>
            <a:spLocks noGrp="1"/>
          </p:cNvSpPr>
          <p:nvPr>
            <p:ph type="ftr" sz="quarter" idx="11"/>
          </p:nvPr>
        </p:nvSpPr>
        <p:spPr/>
        <p:txBody>
          <a:bodyPr/>
          <a:lstStyle>
            <a:lvl1pPr>
              <a:defRPr/>
            </a:lvl1pPr>
          </a:lstStyle>
          <a:p>
            <a:pPr>
              <a:defRPr/>
            </a:pPr>
            <a:endParaRPr lang="es-MX"/>
          </a:p>
        </p:txBody>
      </p:sp>
      <p:sp>
        <p:nvSpPr>
          <p:cNvPr id="6" name="Slide Number Placeholder 15"/>
          <p:cNvSpPr>
            <a:spLocks noGrp="1"/>
          </p:cNvSpPr>
          <p:nvPr>
            <p:ph type="sldNum" sz="quarter" idx="12"/>
          </p:nvPr>
        </p:nvSpPr>
        <p:spPr/>
        <p:txBody>
          <a:bodyPr/>
          <a:lstStyle>
            <a:lvl1pPr>
              <a:defRPr/>
            </a:lvl1pPr>
          </a:lstStyle>
          <a:p>
            <a:pPr>
              <a:defRPr/>
            </a:pPr>
            <a:fld id="{438428E2-2226-4787-88E6-CE58D5E165AA}"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B209FA10-2573-4A2A-AA38-DD94E6DB0432}" type="datetimeFigureOut">
              <a:rPr lang="es-MX"/>
              <a:pPr>
                <a:defRPr/>
              </a:pPr>
              <a:t>20/08/2009</a:t>
            </a:fld>
            <a:endParaRPr lang="es-MX"/>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s-MX"/>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B991DE68-9765-430F-8343-510E21DFD110}" type="slidenum">
              <a:rPr lang="es-MX"/>
              <a:pPr>
                <a:defRPr/>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75C7B3E2-BF47-4F86-B0AA-E29BCD15AEFB}" type="datetimeFigureOut">
              <a:rPr lang="es-MX"/>
              <a:pPr>
                <a:defRPr/>
              </a:pPr>
              <a:t>20/08/2009</a:t>
            </a:fld>
            <a:endParaRPr lang="es-MX"/>
          </a:p>
        </p:txBody>
      </p:sp>
      <p:sp>
        <p:nvSpPr>
          <p:cNvPr id="6" name="Footer Placeholder 3"/>
          <p:cNvSpPr>
            <a:spLocks noGrp="1"/>
          </p:cNvSpPr>
          <p:nvPr>
            <p:ph type="ftr" sz="quarter" idx="11"/>
          </p:nvPr>
        </p:nvSpPr>
        <p:spPr/>
        <p:txBody>
          <a:bodyPr/>
          <a:lstStyle>
            <a:lvl1pPr>
              <a:defRPr/>
            </a:lvl1pPr>
          </a:lstStyle>
          <a:p>
            <a:pPr>
              <a:defRPr/>
            </a:pPr>
            <a:endParaRPr lang="es-MX"/>
          </a:p>
        </p:txBody>
      </p:sp>
      <p:sp>
        <p:nvSpPr>
          <p:cNvPr id="7" name="Slide Number Placeholder 15"/>
          <p:cNvSpPr>
            <a:spLocks noGrp="1"/>
          </p:cNvSpPr>
          <p:nvPr>
            <p:ph type="sldNum" sz="quarter" idx="12"/>
          </p:nvPr>
        </p:nvSpPr>
        <p:spPr/>
        <p:txBody>
          <a:bodyPr/>
          <a:lstStyle>
            <a:lvl1pPr>
              <a:defRPr/>
            </a:lvl1pPr>
          </a:lstStyle>
          <a:p>
            <a:pPr>
              <a:defRPr/>
            </a:pPr>
            <a:fld id="{9BA6825C-9258-42CE-81F8-1CCA92D247B9}"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D96B7BD3-821B-4D68-B0D4-1264B6DA7C67}" type="datetimeFigureOut">
              <a:rPr lang="es-MX"/>
              <a:pPr>
                <a:defRPr/>
              </a:pPr>
              <a:t>20/08/2009</a:t>
            </a:fld>
            <a:endParaRPr lang="es-MX"/>
          </a:p>
        </p:txBody>
      </p:sp>
      <p:sp>
        <p:nvSpPr>
          <p:cNvPr id="8" name="Footer Placeholder 3"/>
          <p:cNvSpPr>
            <a:spLocks noGrp="1"/>
          </p:cNvSpPr>
          <p:nvPr>
            <p:ph type="ftr" sz="quarter" idx="11"/>
          </p:nvPr>
        </p:nvSpPr>
        <p:spPr/>
        <p:txBody>
          <a:bodyPr/>
          <a:lstStyle>
            <a:lvl1pPr>
              <a:defRPr/>
            </a:lvl1pPr>
          </a:lstStyle>
          <a:p>
            <a:pPr>
              <a:defRPr/>
            </a:pPr>
            <a:endParaRPr lang="es-MX"/>
          </a:p>
        </p:txBody>
      </p:sp>
      <p:sp>
        <p:nvSpPr>
          <p:cNvPr id="9" name="Slide Number Placeholder 15"/>
          <p:cNvSpPr>
            <a:spLocks noGrp="1"/>
          </p:cNvSpPr>
          <p:nvPr>
            <p:ph type="sldNum" sz="quarter" idx="12"/>
          </p:nvPr>
        </p:nvSpPr>
        <p:spPr/>
        <p:txBody>
          <a:bodyPr/>
          <a:lstStyle>
            <a:lvl1pPr>
              <a:defRPr/>
            </a:lvl1pPr>
          </a:lstStyle>
          <a:p>
            <a:pPr>
              <a:defRPr/>
            </a:pPr>
            <a:fld id="{806C62DB-3A60-4A74-975B-3D703DC22361}"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F52EDE9A-07E8-49A5-B03D-FB2EA33386FD}" type="datetimeFigureOut">
              <a:rPr lang="es-MX"/>
              <a:pPr>
                <a:defRPr/>
              </a:pPr>
              <a:t>20/08/2009</a:t>
            </a:fld>
            <a:endParaRPr lang="es-MX"/>
          </a:p>
        </p:txBody>
      </p:sp>
      <p:sp>
        <p:nvSpPr>
          <p:cNvPr id="4" name="Footer Placeholder 3"/>
          <p:cNvSpPr>
            <a:spLocks noGrp="1"/>
          </p:cNvSpPr>
          <p:nvPr>
            <p:ph type="ftr" sz="quarter" idx="11"/>
          </p:nvPr>
        </p:nvSpPr>
        <p:spPr/>
        <p:txBody>
          <a:bodyPr/>
          <a:lstStyle>
            <a:lvl1pPr>
              <a:defRPr/>
            </a:lvl1pPr>
          </a:lstStyle>
          <a:p>
            <a:pPr>
              <a:defRPr/>
            </a:pPr>
            <a:endParaRPr lang="es-MX"/>
          </a:p>
        </p:txBody>
      </p:sp>
      <p:sp>
        <p:nvSpPr>
          <p:cNvPr id="5" name="Slide Number Placeholder 15"/>
          <p:cNvSpPr>
            <a:spLocks noGrp="1"/>
          </p:cNvSpPr>
          <p:nvPr>
            <p:ph type="sldNum" sz="quarter" idx="12"/>
          </p:nvPr>
        </p:nvSpPr>
        <p:spPr/>
        <p:txBody>
          <a:bodyPr/>
          <a:lstStyle>
            <a:lvl1pPr>
              <a:defRPr/>
            </a:lvl1pPr>
          </a:lstStyle>
          <a:p>
            <a:pPr>
              <a:defRPr/>
            </a:pPr>
            <a:fld id="{7363D85D-67AD-42B2-BC6F-212EF084B3E7}"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33B3B52F-71ED-4EEF-B97F-02BBECF09875}" type="datetimeFigureOut">
              <a:rPr lang="es-MX"/>
              <a:pPr>
                <a:defRPr/>
              </a:pPr>
              <a:t>20/08/2009</a:t>
            </a:fld>
            <a:endParaRPr lang="es-MX"/>
          </a:p>
        </p:txBody>
      </p:sp>
      <p:sp>
        <p:nvSpPr>
          <p:cNvPr id="3" name="Footer Placeholder 3"/>
          <p:cNvSpPr>
            <a:spLocks noGrp="1"/>
          </p:cNvSpPr>
          <p:nvPr>
            <p:ph type="ftr" sz="quarter" idx="11"/>
          </p:nvPr>
        </p:nvSpPr>
        <p:spPr/>
        <p:txBody>
          <a:bodyPr/>
          <a:lstStyle>
            <a:lvl1pPr>
              <a:defRPr/>
            </a:lvl1pPr>
          </a:lstStyle>
          <a:p>
            <a:pPr>
              <a:defRPr/>
            </a:pPr>
            <a:endParaRPr lang="es-MX"/>
          </a:p>
        </p:txBody>
      </p:sp>
      <p:sp>
        <p:nvSpPr>
          <p:cNvPr id="4" name="Slide Number Placeholder 15"/>
          <p:cNvSpPr>
            <a:spLocks noGrp="1"/>
          </p:cNvSpPr>
          <p:nvPr>
            <p:ph type="sldNum" sz="quarter" idx="12"/>
          </p:nvPr>
        </p:nvSpPr>
        <p:spPr/>
        <p:txBody>
          <a:bodyPr/>
          <a:lstStyle>
            <a:lvl1pPr>
              <a:defRPr/>
            </a:lvl1pPr>
          </a:lstStyle>
          <a:p>
            <a:pPr>
              <a:defRPr/>
            </a:pPr>
            <a:fld id="{9D44ADF9-037C-4C1F-A0F7-2D6F1C9EB606}"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F8CAC646-776E-471C-890F-124BD7668329}" type="datetimeFigureOut">
              <a:rPr lang="es-MX"/>
              <a:pPr>
                <a:defRPr/>
              </a:pPr>
              <a:t>20/08/2009</a:t>
            </a:fld>
            <a:endParaRPr lang="es-MX"/>
          </a:p>
        </p:txBody>
      </p:sp>
      <p:sp>
        <p:nvSpPr>
          <p:cNvPr id="6" name="Footer Placeholder 3"/>
          <p:cNvSpPr>
            <a:spLocks noGrp="1"/>
          </p:cNvSpPr>
          <p:nvPr>
            <p:ph type="ftr" sz="quarter" idx="11"/>
          </p:nvPr>
        </p:nvSpPr>
        <p:spPr/>
        <p:txBody>
          <a:bodyPr/>
          <a:lstStyle>
            <a:lvl1pPr>
              <a:defRPr/>
            </a:lvl1pPr>
          </a:lstStyle>
          <a:p>
            <a:pPr>
              <a:defRPr/>
            </a:pPr>
            <a:endParaRPr lang="es-MX"/>
          </a:p>
        </p:txBody>
      </p:sp>
      <p:sp>
        <p:nvSpPr>
          <p:cNvPr id="7" name="Slide Number Placeholder 15"/>
          <p:cNvSpPr>
            <a:spLocks noGrp="1"/>
          </p:cNvSpPr>
          <p:nvPr>
            <p:ph type="sldNum" sz="quarter" idx="12"/>
          </p:nvPr>
        </p:nvSpPr>
        <p:spPr/>
        <p:txBody>
          <a:bodyPr/>
          <a:lstStyle>
            <a:lvl1pPr>
              <a:defRPr/>
            </a:lvl1pPr>
          </a:lstStyle>
          <a:p>
            <a:pPr>
              <a:defRPr/>
            </a:pPr>
            <a:fld id="{520EFF24-5941-4F79-A612-7C2F8E8DFAC5}"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7"/>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9"/>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8CDFC828-2659-488F-B88C-EB12598D2782}" type="datetimeFigureOut">
              <a:rPr lang="es-MX"/>
              <a:pPr>
                <a:defRPr/>
              </a:pPr>
              <a:t>20/08/2009</a:t>
            </a:fld>
            <a:endParaRPr lang="es-MX"/>
          </a:p>
        </p:txBody>
      </p:sp>
      <p:sp>
        <p:nvSpPr>
          <p:cNvPr id="8" name="Footer Placeholder 5"/>
          <p:cNvSpPr>
            <a:spLocks noGrp="1"/>
          </p:cNvSpPr>
          <p:nvPr>
            <p:ph type="ftr" sz="quarter" idx="11"/>
          </p:nvPr>
        </p:nvSpPr>
        <p:spPr/>
        <p:txBody>
          <a:bodyPr/>
          <a:lstStyle>
            <a:lvl1pPr>
              <a:defRPr/>
            </a:lvl1pPr>
            <a:extLst/>
          </a:lstStyle>
          <a:p>
            <a:pPr>
              <a:defRPr/>
            </a:pPr>
            <a:endParaRPr lang="es-MX"/>
          </a:p>
        </p:txBody>
      </p:sp>
      <p:sp>
        <p:nvSpPr>
          <p:cNvPr id="9" name="Slide Number Placeholder 6"/>
          <p:cNvSpPr>
            <a:spLocks noGrp="1"/>
          </p:cNvSpPr>
          <p:nvPr>
            <p:ph type="sldNum" sz="quarter" idx="12"/>
          </p:nvPr>
        </p:nvSpPr>
        <p:spPr/>
        <p:txBody>
          <a:bodyPr/>
          <a:lstStyle>
            <a:lvl1pPr>
              <a:defRPr/>
            </a:lvl1pPr>
            <a:extLst/>
          </a:lstStyle>
          <a:p>
            <a:pPr>
              <a:defRPr/>
            </a:pPr>
            <a:fld id="{7546B15A-5FA0-4545-9D8F-569170624544}"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EF180C9D-B3FE-4DD9-9201-7C51B9E2A9E3}" type="datetimeFigureOut">
              <a:rPr lang="es-MX"/>
              <a:pPr>
                <a:defRPr/>
              </a:pPr>
              <a:t>20/08/2009</a:t>
            </a:fld>
            <a:endParaRPr lang="es-MX"/>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es-MX"/>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cs typeface="+mn-cs"/>
              </a:defRPr>
            </a:lvl1pPr>
            <a:extLst/>
          </a:lstStyle>
          <a:p>
            <a:pPr>
              <a:defRPr/>
            </a:pPr>
            <a:fld id="{7D9D6F19-5932-4D10-94EC-4A5A4C4ACDF9}"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98" r:id="rId1"/>
    <p:sldLayoutId id="2147483697" r:id="rId2"/>
    <p:sldLayoutId id="2147483699" r:id="rId3"/>
    <p:sldLayoutId id="2147483696" r:id="rId4"/>
    <p:sldLayoutId id="2147483695" r:id="rId5"/>
    <p:sldLayoutId id="2147483694" r:id="rId6"/>
    <p:sldLayoutId id="2147483693" r:id="rId7"/>
    <p:sldLayoutId id="2147483692" r:id="rId8"/>
    <p:sldLayoutId id="2147483700" r:id="rId9"/>
    <p:sldLayoutId id="2147483691" r:id="rId10"/>
    <p:sldLayoutId id="2147483701"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83429" y="552450"/>
            <a:ext cx="5260537" cy="2868168"/>
          </a:xfrm>
        </p:spPr>
        <p:txBody>
          <a:bodyPr/>
          <a:lstStyle/>
          <a:p>
            <a:pPr algn="ctr" eaLnBrk="1" fontAlgn="auto" hangingPunct="1">
              <a:spcAft>
                <a:spcPts val="0"/>
              </a:spcAft>
              <a:defRPr/>
            </a:pPr>
            <a:r>
              <a:rPr lang="es-MX" dirty="0" smtClean="0"/>
              <a:t>Taller de lectura y redacción </a:t>
            </a:r>
            <a:endParaRPr lang="es-MX" dirty="0"/>
          </a:p>
        </p:txBody>
      </p:sp>
      <p:sp>
        <p:nvSpPr>
          <p:cNvPr id="6147" name="Subtitle 2"/>
          <p:cNvSpPr>
            <a:spLocks noGrp="1"/>
          </p:cNvSpPr>
          <p:nvPr>
            <p:ph type="subTitle" idx="1"/>
          </p:nvPr>
        </p:nvSpPr>
        <p:spPr>
          <a:xfrm>
            <a:off x="3354388" y="3540125"/>
            <a:ext cx="5432454" cy="1101725"/>
          </a:xfrm>
        </p:spPr>
        <p:txBody>
          <a:bodyPr/>
          <a:lstStyle/>
          <a:p>
            <a:pPr eaLnBrk="1" hangingPunct="1"/>
            <a:r>
              <a:rPr lang="es-MX" dirty="0" smtClean="0"/>
              <a:t>Profesora. Alina Lorena Arreola González</a:t>
            </a:r>
          </a:p>
          <a:p>
            <a:pPr eaLnBrk="1" hangingPunct="1"/>
            <a:r>
              <a:rPr lang="es-MX" dirty="0" smtClean="0"/>
              <a:t>Profesora. Karla Emilia </a:t>
            </a:r>
            <a:r>
              <a:rPr lang="es-MX" dirty="0" err="1" smtClean="0"/>
              <a:t>Gaytán</a:t>
            </a:r>
            <a:r>
              <a:rPr lang="es-MX" dirty="0" smtClean="0"/>
              <a:t> </a:t>
            </a:r>
            <a:r>
              <a:rPr lang="es-MX" dirty="0" smtClean="0"/>
              <a:t>Leal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es-MX" dirty="0" smtClean="0"/>
              <a:t>Características de la asignatura</a:t>
            </a:r>
            <a:endParaRPr lang="es-MX" dirty="0"/>
          </a:p>
        </p:txBody>
      </p:sp>
      <p:sp>
        <p:nvSpPr>
          <p:cNvPr id="3" name="Content Placeholder 2"/>
          <p:cNvSpPr>
            <a:spLocks noGrp="1"/>
          </p:cNvSpPr>
          <p:nvPr>
            <p:ph idx="1"/>
          </p:nvPr>
        </p:nvSpPr>
        <p:spPr/>
        <p:txBody>
          <a:bodyPr>
            <a:normAutofit/>
          </a:bodyPr>
          <a:lstStyle/>
          <a:p>
            <a:pPr eaLnBrk="1" hangingPunct="1">
              <a:lnSpc>
                <a:spcPct val="80000"/>
              </a:lnSpc>
            </a:pPr>
            <a:r>
              <a:rPr lang="es-MX" sz="2000" dirty="0" smtClean="0"/>
              <a:t>Demanda a la alumna la organización de la información  tratada, así como la vinculación permanente de sus lecturas y reflexiones, como la posible aplicación en el aula.</a:t>
            </a:r>
          </a:p>
          <a:p>
            <a:pPr eaLnBrk="1" hangingPunct="1">
              <a:lnSpc>
                <a:spcPct val="80000"/>
              </a:lnSpc>
            </a:pPr>
            <a:r>
              <a:rPr lang="es-MX" sz="2000" dirty="0" smtClean="0"/>
              <a:t>Lecturas sistemáticas precias de libros y textos especializados.</a:t>
            </a:r>
          </a:p>
          <a:p>
            <a:pPr eaLnBrk="1" hangingPunct="1">
              <a:lnSpc>
                <a:spcPct val="80000"/>
              </a:lnSpc>
            </a:pPr>
            <a:r>
              <a:rPr lang="es-MX" sz="2000" dirty="0" smtClean="0"/>
              <a:t>Práctica cotidiana de la escritura.</a:t>
            </a:r>
          </a:p>
          <a:p>
            <a:pPr eaLnBrk="1" hangingPunct="1">
              <a:lnSpc>
                <a:spcPct val="80000"/>
              </a:lnSpc>
            </a:pPr>
            <a:r>
              <a:rPr lang="es-MX" sz="2000" dirty="0" smtClean="0"/>
              <a:t>Ser constante</a:t>
            </a:r>
          </a:p>
          <a:p>
            <a:pPr eaLnBrk="1" hangingPunct="1">
              <a:lnSpc>
                <a:spcPct val="80000"/>
              </a:lnSpc>
            </a:pPr>
            <a:r>
              <a:rPr lang="es-MX" sz="2000" dirty="0" smtClean="0"/>
              <a:t>Retroalimentarse</a:t>
            </a:r>
          </a:p>
          <a:p>
            <a:pPr eaLnBrk="1" hangingPunct="1">
              <a:lnSpc>
                <a:spcPct val="80000"/>
              </a:lnSpc>
            </a:pPr>
            <a:r>
              <a:rPr lang="es-MX" sz="2000" dirty="0" smtClean="0"/>
              <a:t>Verificar la información</a:t>
            </a:r>
          </a:p>
          <a:p>
            <a:pPr eaLnBrk="1" hangingPunct="1">
              <a:lnSpc>
                <a:spcPct val="80000"/>
              </a:lnSpc>
            </a:pPr>
            <a:r>
              <a:rPr lang="es-MX" sz="2000" dirty="0" smtClean="0"/>
              <a:t>Toma notas y conclusiones.</a:t>
            </a:r>
          </a:p>
          <a:p>
            <a:pPr eaLnBrk="1" hangingPunct="1">
              <a:lnSpc>
                <a:spcPct val="80000"/>
              </a:lnSpc>
            </a:pPr>
            <a:r>
              <a:rPr lang="es-MX" sz="2000" dirty="0" smtClean="0"/>
              <a:t>Elaboración de escritos claros y  congruentes .</a:t>
            </a:r>
          </a:p>
          <a:p>
            <a:pPr eaLnBrk="1" hangingPunct="1">
              <a:lnSpc>
                <a:spcPct val="80000"/>
              </a:lnSpc>
            </a:pPr>
            <a:endParaRPr lang="es-MX"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fontScale="90000"/>
          </a:bodyPr>
          <a:lstStyle/>
          <a:p>
            <a:pPr algn="ctr" eaLnBrk="1" fontAlgn="auto" hangingPunct="1">
              <a:spcAft>
                <a:spcPts val="0"/>
              </a:spcAft>
              <a:defRPr/>
            </a:pPr>
            <a:r>
              <a:rPr lang="es-MX" dirty="0" smtClean="0"/>
              <a:t>Organización de la asignatura por campos</a:t>
            </a:r>
            <a:endParaRPr lang="es-MX" dirty="0"/>
          </a:p>
        </p:txBody>
      </p:sp>
      <p:sp>
        <p:nvSpPr>
          <p:cNvPr id="3" name="Content Placeholder 2"/>
          <p:cNvSpPr>
            <a:spLocks noGrp="1"/>
          </p:cNvSpPr>
          <p:nvPr>
            <p:ph idx="1"/>
          </p:nvPr>
        </p:nvSpPr>
        <p:spPr/>
        <p:txBody>
          <a:bodyPr>
            <a:normAutofit/>
          </a:bodyPr>
          <a:lstStyle/>
          <a:p>
            <a:pPr marL="514350" indent="-514350" eaLnBrk="1" hangingPunct="1">
              <a:buFont typeface="Wingdings 2" pitchFamily="18" charset="2"/>
              <a:buNone/>
            </a:pPr>
            <a:endParaRPr lang="es-MX" dirty="0" smtClean="0">
              <a:solidFill>
                <a:srgbClr val="5A2C64"/>
              </a:solidFill>
            </a:endParaRPr>
          </a:p>
          <a:p>
            <a:pPr marL="514350" indent="-514350" eaLnBrk="1" hangingPunct="1">
              <a:buFont typeface="Wingdings 2" pitchFamily="18" charset="2"/>
              <a:buNone/>
            </a:pPr>
            <a:endParaRPr lang="es-MX" dirty="0" smtClean="0">
              <a:solidFill>
                <a:srgbClr val="5A2C64"/>
              </a:solidFill>
            </a:endParaRPr>
          </a:p>
          <a:p>
            <a:pPr marL="514350" indent="-514350" eaLnBrk="1" hangingPunct="1">
              <a:buFont typeface="Wingdings 2" pitchFamily="18" charset="2"/>
              <a:buNone/>
            </a:pPr>
            <a:endParaRPr lang="es-MX" dirty="0" smtClean="0">
              <a:solidFill>
                <a:srgbClr val="5A2C64"/>
              </a:solidFill>
            </a:endParaRPr>
          </a:p>
          <a:p>
            <a:pPr marL="514350" indent="-514350" eaLnBrk="1" hangingPunct="1">
              <a:buFont typeface="Wingdings 2" pitchFamily="18" charset="2"/>
              <a:buNone/>
            </a:pPr>
            <a:r>
              <a:rPr lang="es-MX" dirty="0" smtClean="0">
                <a:solidFill>
                  <a:srgbClr val="5A2C64"/>
                </a:solidFill>
              </a:rPr>
              <a:t>COMPETENCIAS: escuchar, hablar, leer, escribir, comprender, describir, narrar y argumentar.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es-MX" dirty="0" smtClean="0"/>
              <a:t>Evaluación</a:t>
            </a:r>
            <a:br>
              <a:rPr lang="es-MX" dirty="0" smtClean="0"/>
            </a:br>
            <a:endParaRPr lang="es-MX" dirty="0"/>
          </a:p>
        </p:txBody>
      </p:sp>
      <p:sp>
        <p:nvSpPr>
          <p:cNvPr id="15363" name="Content Placeholder 2"/>
          <p:cNvSpPr>
            <a:spLocks noGrp="1"/>
          </p:cNvSpPr>
          <p:nvPr>
            <p:ph idx="1"/>
          </p:nvPr>
        </p:nvSpPr>
        <p:spPr/>
        <p:txBody>
          <a:bodyPr/>
          <a:lstStyle/>
          <a:p>
            <a:pPr algn="ctr" eaLnBrk="1" hangingPunct="1"/>
            <a:r>
              <a:rPr lang="es-MX" dirty="0" smtClean="0"/>
              <a:t>Trabajos orales </a:t>
            </a:r>
          </a:p>
          <a:p>
            <a:pPr algn="ctr" eaLnBrk="1" hangingPunct="1">
              <a:buNone/>
            </a:pPr>
            <a:r>
              <a:rPr lang="es-MX" dirty="0" smtClean="0"/>
              <a:t>30%</a:t>
            </a:r>
          </a:p>
          <a:p>
            <a:pPr algn="ctr" eaLnBrk="1" hangingPunct="1">
              <a:buNone/>
            </a:pPr>
            <a:r>
              <a:rPr lang="es-MX" dirty="0" smtClean="0"/>
              <a:t>Trabajos escritos</a:t>
            </a:r>
          </a:p>
          <a:p>
            <a:pPr algn="ctr" eaLnBrk="1" hangingPunct="1">
              <a:buNone/>
            </a:pPr>
            <a:r>
              <a:rPr lang="es-MX" dirty="0" smtClean="0"/>
              <a:t>30%</a:t>
            </a:r>
          </a:p>
          <a:p>
            <a:pPr algn="ctr" eaLnBrk="1" hangingPunct="1">
              <a:buFont typeface="Wingdings 2" pitchFamily="18" charset="2"/>
              <a:buNone/>
            </a:pPr>
            <a:endParaRPr lang="es-MX" dirty="0" smtClean="0"/>
          </a:p>
          <a:p>
            <a:pPr algn="ctr" eaLnBrk="1" hangingPunct="1"/>
            <a:r>
              <a:rPr lang="es-MX" dirty="0" smtClean="0"/>
              <a:t>Exámenes .  </a:t>
            </a:r>
          </a:p>
          <a:p>
            <a:pPr algn="ctr" eaLnBrk="1" hangingPunct="1">
              <a:buFont typeface="Wingdings 2" pitchFamily="18" charset="2"/>
              <a:buNone/>
            </a:pPr>
            <a:r>
              <a:rPr lang="es-MX" dirty="0" smtClean="0"/>
              <a:t>4</a:t>
            </a:r>
            <a:r>
              <a:rPr lang="es-MX" smtClean="0"/>
              <a:t>0 </a:t>
            </a:r>
            <a:r>
              <a:rPr lang="es-MX" dirty="0" smtClean="0"/>
              <a:t>%</a:t>
            </a:r>
          </a:p>
          <a:p>
            <a:pPr algn="ctr" eaLnBrk="1" hangingPunct="1">
              <a:buFont typeface="Wingdings 2" pitchFamily="18" charset="2"/>
              <a:buNone/>
            </a:pPr>
            <a:endParaRPr lang="es-MX" dirty="0" smtClean="0"/>
          </a:p>
          <a:p>
            <a:pPr algn="ctr" eaLnBrk="1" hangingPunct="1">
              <a:buFont typeface="Wingdings 2" pitchFamily="18" charset="2"/>
              <a:buNone/>
            </a:pPr>
            <a:r>
              <a:rPr lang="es-MX" dirty="0" smtClean="0"/>
              <a:t>Responsabilidad y compromiso</a:t>
            </a:r>
          </a:p>
          <a:p>
            <a:pPr algn="ctr" eaLnBrk="1" hangingPunct="1">
              <a:buFont typeface="Wingdings 2" pitchFamily="18" charset="2"/>
              <a:buNone/>
            </a:pPr>
            <a:r>
              <a:rPr lang="es-MX" dirty="0" smtClean="0"/>
              <a:t>100%</a:t>
            </a:r>
          </a:p>
          <a:p>
            <a:pPr eaLnBrk="1" hangingPunct="1"/>
            <a:endParaRPr lang="es-MX"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s-MX" dirty="0" smtClean="0"/>
              <a:t>PERFIL DE EGRESO</a:t>
            </a:r>
            <a:endParaRPr lang="es-MX" dirty="0"/>
          </a:p>
        </p:txBody>
      </p:sp>
      <p:sp>
        <p:nvSpPr>
          <p:cNvPr id="7171" name="Content Placeholder 2"/>
          <p:cNvSpPr>
            <a:spLocks noGrp="1"/>
          </p:cNvSpPr>
          <p:nvPr>
            <p:ph idx="1"/>
          </p:nvPr>
        </p:nvSpPr>
        <p:spPr/>
        <p:txBody>
          <a:bodyPr/>
          <a:lstStyle/>
          <a:p>
            <a:pPr marL="514350" indent="-514350" algn="ctr" eaLnBrk="1" hangingPunct="1">
              <a:buFont typeface="Wingdings 2" pitchFamily="18" charset="2"/>
              <a:buAutoNum type="arabicPeriod"/>
            </a:pPr>
            <a:r>
              <a:rPr lang="es-MX" dirty="0" smtClean="0"/>
              <a:t>HABILIDADES INTELECTUALES ESPECIFICAS.</a:t>
            </a:r>
          </a:p>
          <a:p>
            <a:pPr marL="514350" indent="-514350" algn="ctr" eaLnBrk="1" hangingPunct="1">
              <a:buFont typeface="Wingdings 2" pitchFamily="18" charset="2"/>
              <a:buNone/>
            </a:pPr>
            <a:endParaRPr lang="es-MX" dirty="0" smtClean="0"/>
          </a:p>
          <a:p>
            <a:pPr marL="514350" indent="-514350" algn="ctr" eaLnBrk="1" hangingPunct="1">
              <a:buFont typeface="Wingdings 2" pitchFamily="18" charset="2"/>
              <a:buNone/>
            </a:pPr>
            <a:r>
              <a:rPr lang="es-MX" dirty="0" smtClean="0"/>
              <a:t>Capacidad de comprensión del material escrito, hábitos  de lectura, expresar ideas escritas u orales, analizar, investigar, localizar, seleccionar y utilizar información, documentos.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pPr algn="ctr" eaLnBrk="1" hangingPunct="1">
              <a:buFont typeface="Wingdings 2" pitchFamily="18" charset="2"/>
              <a:buNone/>
            </a:pPr>
            <a:r>
              <a:rPr lang="es-MX" smtClean="0"/>
              <a:t>2. DOMINIO Y CONTENIDOS BÁSICOS DE LA EDUCACIÓN PREESCOLAR.</a:t>
            </a:r>
          </a:p>
          <a:p>
            <a:pPr algn="ctr" eaLnBrk="1" hangingPunct="1">
              <a:buFont typeface="Wingdings 2" pitchFamily="18" charset="2"/>
              <a:buNone/>
            </a:pPr>
            <a:endParaRPr lang="es-MX" smtClean="0"/>
          </a:p>
          <a:p>
            <a:pPr algn="ctr" eaLnBrk="1" hangingPunct="1">
              <a:buFont typeface="Wingdings 2" pitchFamily="18" charset="2"/>
              <a:buNone/>
            </a:pPr>
            <a:r>
              <a:rPr lang="es-MX" smtClean="0"/>
              <a:t>La comprensión de los propósitos de la educación preescolar fomentando el desarrollo integral de los niños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p:txBody>
          <a:bodyPr/>
          <a:lstStyle/>
          <a:p>
            <a:pPr algn="ctr" eaLnBrk="1" hangingPunct="1">
              <a:buFont typeface="Wingdings 2" pitchFamily="18" charset="2"/>
              <a:buNone/>
            </a:pPr>
            <a:r>
              <a:rPr lang="es-MX" dirty="0" smtClean="0"/>
              <a:t>3. COMPETENCIAS DIDÁCTICAS</a:t>
            </a:r>
          </a:p>
          <a:p>
            <a:pPr algn="ctr" eaLnBrk="1" hangingPunct="1">
              <a:buFont typeface="Wingdings 2" pitchFamily="18" charset="2"/>
              <a:buNone/>
            </a:pPr>
            <a:endParaRPr lang="es-MX" dirty="0" smtClean="0"/>
          </a:p>
          <a:p>
            <a:pPr algn="ctr" eaLnBrk="1" hangingPunct="1">
              <a:buFont typeface="Wingdings 2" pitchFamily="18" charset="2"/>
              <a:buNone/>
            </a:pPr>
            <a:r>
              <a:rPr lang="es-MX" dirty="0" smtClean="0"/>
              <a:t>Diseñar, organizar y poner en práctica actividades   didácticas, que influyen en los procesos de aprendizaje de los niños, valora y aplica diversas estrategias para estimularlo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p:txBody>
          <a:bodyPr/>
          <a:lstStyle/>
          <a:p>
            <a:pPr algn="ctr" eaLnBrk="1" hangingPunct="1">
              <a:buFont typeface="Wingdings 2" pitchFamily="18" charset="2"/>
              <a:buNone/>
            </a:pPr>
            <a:r>
              <a:rPr lang="es-MX" smtClean="0"/>
              <a:t>4. IDENTIDAD PERSONAL Y ÉTICA</a:t>
            </a:r>
          </a:p>
          <a:p>
            <a:pPr algn="ctr" eaLnBrk="1" hangingPunct="1">
              <a:buFont typeface="Wingdings 2" pitchFamily="18" charset="2"/>
              <a:buNone/>
            </a:pPr>
            <a:endParaRPr lang="es-MX" smtClean="0"/>
          </a:p>
          <a:p>
            <a:pPr algn="ctr" eaLnBrk="1" hangingPunct="1">
              <a:buFont typeface="Wingdings 2" pitchFamily="18" charset="2"/>
              <a:buNone/>
            </a:pPr>
            <a:r>
              <a:rPr lang="es-MX" smtClean="0"/>
              <a:t>Asume su profesión como una carrera de vida , valora el trabajo en equipo, reconoce la importancia de la educación, el significado  y el impacto que tiene esta hacia la sociedad.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pPr algn="ctr" eaLnBrk="1" hangingPunct="1">
              <a:buFont typeface="Wingdings 2" pitchFamily="18" charset="2"/>
              <a:buNone/>
            </a:pPr>
            <a:r>
              <a:rPr lang="es-MX" dirty="0" smtClean="0"/>
              <a:t>5. CAPACIDAD DE PERSEPCIÓN Y RESPUESTAS A LAS CONDICIONES SOCIALES DEL ENTORNO DE LA ESCUELA.</a:t>
            </a:r>
          </a:p>
          <a:p>
            <a:pPr algn="ctr" eaLnBrk="1" hangingPunct="1">
              <a:buFont typeface="Wingdings 2" pitchFamily="18" charset="2"/>
              <a:buNone/>
            </a:pPr>
            <a:endParaRPr lang="es-MX" dirty="0" smtClean="0"/>
          </a:p>
          <a:p>
            <a:pPr algn="ctr" eaLnBrk="1" hangingPunct="1">
              <a:buFont typeface="Wingdings 2" pitchFamily="18" charset="2"/>
              <a:buNone/>
            </a:pPr>
            <a:r>
              <a:rPr lang="es-MX" dirty="0" smtClean="0"/>
              <a:t>Valorar la función educativa de la familia, se relaciona con los padres de los alumnos de manera receptiva, colaborativa y respetuosa.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042"/>
            <a:ext cx="7472386" cy="1249385"/>
          </a:xfrm>
        </p:spPr>
        <p:txBody>
          <a:bodyPr>
            <a:normAutofit fontScale="90000"/>
          </a:bodyPr>
          <a:lstStyle/>
          <a:p>
            <a:r>
              <a:rPr lang="es-MX" dirty="0" smtClean="0"/>
              <a:t>Asignaturas que anteceden al taller de lectura y redacción: </a:t>
            </a:r>
            <a:br>
              <a:rPr lang="es-MX" dirty="0" smtClean="0"/>
            </a:br>
            <a:endParaRPr lang="es-MX" dirty="0"/>
          </a:p>
        </p:txBody>
      </p:sp>
      <p:sp>
        <p:nvSpPr>
          <p:cNvPr id="3" name="2 Marcador de contenido"/>
          <p:cNvSpPr>
            <a:spLocks noGrp="1"/>
          </p:cNvSpPr>
          <p:nvPr>
            <p:ph idx="1"/>
          </p:nvPr>
        </p:nvSpPr>
        <p:spPr>
          <a:xfrm>
            <a:off x="285720" y="1214422"/>
            <a:ext cx="7643866" cy="4846638"/>
          </a:xfrm>
        </p:spPr>
        <p:txBody>
          <a:bodyPr/>
          <a:lstStyle/>
          <a:p>
            <a:pPr>
              <a:buNone/>
            </a:pPr>
            <a:endParaRPr lang="es-MX" dirty="0" smtClean="0"/>
          </a:p>
          <a:p>
            <a:r>
              <a:rPr lang="es-MX" dirty="0" smtClean="0"/>
              <a:t>*Estrategias para el estudio y la comunicación</a:t>
            </a:r>
          </a:p>
          <a:p>
            <a:pPr>
              <a:buNone/>
            </a:pPr>
            <a:r>
              <a:rPr lang="es-MX" dirty="0" smtClean="0"/>
              <a:t> I Y Estrategias para el estudio y la comunicación II</a:t>
            </a:r>
          </a:p>
          <a:p>
            <a:r>
              <a:rPr lang="es-MX" dirty="0" smtClean="0"/>
              <a:t>Se parte del supuesto de que este tipo de competencias no se aprende en cursos específicos ni al margen de los contenidos de estudio. Por esta razón se deben consolidar en todas las asignaturas y en el estudio personal, y no sólo en los cursos que abordan.  </a:t>
            </a:r>
          </a:p>
          <a:p>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8678"/>
            <a:ext cx="7239000" cy="1143000"/>
          </a:xfrm>
        </p:spPr>
        <p:txBody>
          <a:bodyPr>
            <a:normAutofit fontScale="90000"/>
          </a:bodyPr>
          <a:lstStyle/>
          <a:p>
            <a:r>
              <a:rPr lang="es-MX" dirty="0" smtClean="0"/>
              <a:t>*Asignaturas que proceden al taller de lectura y redacción: </a:t>
            </a:r>
            <a:br>
              <a:rPr lang="es-MX" dirty="0" smtClean="0"/>
            </a:br>
            <a:endParaRPr lang="es-MX" dirty="0"/>
          </a:p>
        </p:txBody>
      </p:sp>
      <p:sp>
        <p:nvSpPr>
          <p:cNvPr id="3" name="2 Marcador de contenido"/>
          <p:cNvSpPr>
            <a:spLocks noGrp="1"/>
          </p:cNvSpPr>
          <p:nvPr>
            <p:ph idx="1"/>
          </p:nvPr>
        </p:nvSpPr>
        <p:spPr/>
        <p:txBody>
          <a:bodyPr/>
          <a:lstStyle/>
          <a:p>
            <a:r>
              <a:rPr lang="es-MX" sz="2400" dirty="0" smtClean="0"/>
              <a:t>En congruencia con los propósitos expresados en el perfil de egreso, es necesario que la lectura crítica, la redacción y expresión oral, así como las capacidades para seleccionar, analizar y utilizar información, sean formas habituales de trabajo académico de los estudiantes.</a:t>
            </a:r>
          </a:p>
          <a:p>
            <a:r>
              <a:rPr lang="es-MX" sz="2400" dirty="0" smtClean="0"/>
              <a:t>Se parte del supuesto de que este tipo de competencias no se aprende en cursos específicos ni al margen de los contenidos de estudio. Por esta razón se deben consolidar en todas las asignaturas y en el estudio personal, y no sólo en los cursos que </a:t>
            </a:r>
            <a:r>
              <a:rPr lang="es-MX" dirty="0" smtClean="0"/>
              <a:t>abordan.  </a:t>
            </a:r>
          </a:p>
          <a:p>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s-MX" dirty="0" smtClean="0"/>
              <a:t>PROPOSITOS DE LA ASIGNATURA</a:t>
            </a:r>
            <a:endParaRPr lang="es-MX" dirty="0"/>
          </a:p>
        </p:txBody>
      </p:sp>
      <p:sp>
        <p:nvSpPr>
          <p:cNvPr id="3" name="Content Placeholder 2"/>
          <p:cNvSpPr>
            <a:spLocks noGrp="1"/>
          </p:cNvSpPr>
          <p:nvPr>
            <p:ph idx="1"/>
          </p:nvPr>
        </p:nvSpPr>
        <p:spPr/>
        <p:txBody>
          <a:bodyPr>
            <a:normAutofit fontScale="92500" lnSpcReduction="10000"/>
          </a:bodyPr>
          <a:lstStyle/>
          <a:p>
            <a:pPr marL="274320" indent="-274320" eaLnBrk="1" fontAlgn="auto" hangingPunct="1">
              <a:spcAft>
                <a:spcPts val="0"/>
              </a:spcAft>
              <a:buFont typeface="Wingdings 2"/>
              <a:buChar char=""/>
              <a:defRPr/>
            </a:pPr>
            <a:r>
              <a:rPr lang="es-MX" dirty="0" smtClean="0"/>
              <a:t>Fortalecer las competencias de la lectura comprensiva y crítica, así como la comprensión oral y escrita.</a:t>
            </a:r>
          </a:p>
          <a:p>
            <a:pPr marL="274320" indent="-274320" eaLnBrk="1" fontAlgn="auto" hangingPunct="1">
              <a:spcAft>
                <a:spcPts val="0"/>
              </a:spcAft>
              <a:buFont typeface="Wingdings 2"/>
              <a:buChar char=""/>
              <a:defRPr/>
            </a:pPr>
            <a:r>
              <a:rPr lang="es-MX" dirty="0" smtClean="0"/>
              <a:t>Fortalecer hábitos de lectura, capacidades de comprensión, análisis y crítica de textos académicos y literarios.</a:t>
            </a:r>
          </a:p>
          <a:p>
            <a:pPr marL="274320" indent="-274320" eaLnBrk="1" fontAlgn="auto" hangingPunct="1">
              <a:spcAft>
                <a:spcPts val="0"/>
              </a:spcAft>
              <a:buFont typeface="Wingdings 2"/>
              <a:buChar char=""/>
              <a:defRPr/>
            </a:pPr>
            <a:r>
              <a:rPr lang="es-MX" dirty="0" smtClean="0"/>
              <a:t>Aplicar estrategias para la redacción de escritos, reportes, ensayos.</a:t>
            </a:r>
          </a:p>
          <a:p>
            <a:pPr marL="274320" indent="-274320" eaLnBrk="1" fontAlgn="auto" hangingPunct="1">
              <a:spcAft>
                <a:spcPts val="0"/>
              </a:spcAft>
              <a:buFont typeface="Wingdings 2"/>
              <a:buChar char=""/>
              <a:defRPr/>
            </a:pPr>
            <a:r>
              <a:rPr lang="es-MX" dirty="0" smtClean="0"/>
              <a:t>Desarrollar capacidades para lograr la atención y registrar argumentos.</a:t>
            </a:r>
          </a:p>
          <a:p>
            <a:pPr marL="274320" indent="-274320" eaLnBrk="1" fontAlgn="auto" hangingPunct="1">
              <a:spcAft>
                <a:spcPts val="0"/>
              </a:spcAft>
              <a:buFont typeface="Wingdings 2"/>
              <a:buChar char=""/>
              <a:defRPr/>
            </a:pPr>
            <a:r>
              <a:rPr lang="es-MX" dirty="0" smtClean="0"/>
              <a:t>Enriquecer sus habilidades de expresión oral para la exposición, argumentación y debates de temas académicos escolares.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183</TotalTime>
  <Words>570</Words>
  <Application>Microsoft Office PowerPoint</Application>
  <PresentationFormat>Presentación en pantalla (4:3)</PresentationFormat>
  <Paragraphs>58</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Opulent</vt:lpstr>
      <vt:lpstr>Taller de lectura y redacción </vt:lpstr>
      <vt:lpstr>PERFIL DE EGRESO</vt:lpstr>
      <vt:lpstr>Diapositiva 3</vt:lpstr>
      <vt:lpstr>Diapositiva 4</vt:lpstr>
      <vt:lpstr>Diapositiva 5</vt:lpstr>
      <vt:lpstr>Diapositiva 6</vt:lpstr>
      <vt:lpstr>Asignaturas que anteceden al taller de lectura y redacción:  </vt:lpstr>
      <vt:lpstr>*Asignaturas que proceden al taller de lectura y redacción:  </vt:lpstr>
      <vt:lpstr>PROPOSITOS DE LA ASIGNATURA</vt:lpstr>
      <vt:lpstr>Características de la asignatura</vt:lpstr>
      <vt:lpstr>Organización de la asignatura por campos</vt:lpstr>
      <vt:lpstr>Evaluación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ESTRATEGIAS DE LA COMUNICACIÓN</dc:title>
  <dc:creator>user</dc:creator>
  <cp:lastModifiedBy>comp</cp:lastModifiedBy>
  <cp:revision>22</cp:revision>
  <dcterms:created xsi:type="dcterms:W3CDTF">2008-02-06T04:06:20Z</dcterms:created>
  <dcterms:modified xsi:type="dcterms:W3CDTF">2009-08-20T17:39:52Z</dcterms:modified>
</cp:coreProperties>
</file>