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D1C2C3-EE98-4A42-B735-02B16420666E}" type="datetimeFigureOut">
              <a:rPr lang="es-MX" smtClean="0"/>
              <a:t>16/02/2014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4C948-20BA-4980-A5F1-6D00FC29A259}" type="slidenum">
              <a:rPr lang="es-MX" smtClean="0"/>
              <a:t>‹Nº›</a:t>
            </a:fld>
            <a:endParaRPr lang="es-MX"/>
          </a:p>
        </p:txBody>
      </p:sp>
    </p:spTree>
    <p:extLst>
      <p:ext uri="{BB962C8B-B14F-4D97-AF65-F5344CB8AC3E}">
        <p14:creationId xmlns:p14="http://schemas.microsoft.com/office/powerpoint/2010/main" val="89833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4D4C948-20BA-4980-A5F1-6D00FC29A259}" type="slidenum">
              <a:rPr lang="es-MX" smtClean="0"/>
              <a:t>1</a:t>
            </a:fld>
            <a:endParaRPr lang="es-MX"/>
          </a:p>
        </p:txBody>
      </p:sp>
    </p:spTree>
    <p:extLst>
      <p:ext uri="{BB962C8B-B14F-4D97-AF65-F5344CB8AC3E}">
        <p14:creationId xmlns:p14="http://schemas.microsoft.com/office/powerpoint/2010/main" val="151636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23EF246-65E4-4A24-BC13-D8BBBE41B117}" type="datetimeFigureOut">
              <a:rPr lang="es-MX" smtClean="0"/>
              <a:t>16/02/2014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16/02/2014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16/02/2014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16/02/2014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323EF246-65E4-4A24-BC13-D8BBBE41B117}" type="datetimeFigureOut">
              <a:rPr lang="es-MX" smtClean="0"/>
              <a:t>16/02/2014</a:t>
            </a:fld>
            <a:endParaRPr lang="es-MX"/>
          </a:p>
        </p:txBody>
      </p:sp>
      <p:sp>
        <p:nvSpPr>
          <p:cNvPr id="91" name="Footer Placeholder 90"/>
          <p:cNvSpPr>
            <a:spLocks noGrp="1"/>
          </p:cNvSpPr>
          <p:nvPr>
            <p:ph type="ftr" sz="quarter" idx="11"/>
          </p:nvPr>
        </p:nvSpPr>
        <p:spPr/>
        <p:txBody>
          <a:bodyPr/>
          <a:lstStyle/>
          <a:p>
            <a:endParaRPr lang="es-MX"/>
          </a:p>
        </p:txBody>
      </p:sp>
      <p:sp>
        <p:nvSpPr>
          <p:cNvPr id="92" name="Slide Number Placeholder 91"/>
          <p:cNvSpPr>
            <a:spLocks noGrp="1"/>
          </p:cNvSpPr>
          <p:nvPr>
            <p:ph type="sldNum" sz="quarter" idx="12"/>
          </p:nvPr>
        </p:nvSpPr>
        <p:spPr/>
        <p:txBody>
          <a:bodyPr/>
          <a:lstStyle/>
          <a:p>
            <a:fld id="{034777EE-6906-4353-AF36-A97E9E0FA9C2}"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323EF246-65E4-4A24-BC13-D8BBBE41B117}" type="datetimeFigureOut">
              <a:rPr lang="es-MX" smtClean="0"/>
              <a:t>16/02/2014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323EF246-65E4-4A24-BC13-D8BBBE41B117}" type="datetimeFigureOut">
              <a:rPr lang="es-MX" smtClean="0"/>
              <a:t>16/02/2014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23EF246-65E4-4A24-BC13-D8BBBE41B117}" type="datetimeFigureOut">
              <a:rPr lang="es-MX" smtClean="0"/>
              <a:t>16/02/2014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3EF246-65E4-4A24-BC13-D8BBBE41B117}" type="datetimeFigureOut">
              <a:rPr lang="es-MX" smtClean="0"/>
              <a:t>16/02/2014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23EF246-65E4-4A24-BC13-D8BBBE41B117}" type="datetimeFigureOut">
              <a:rPr lang="es-MX" smtClean="0"/>
              <a:t>16/02/2014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323EF246-65E4-4A24-BC13-D8BBBE41B117}" type="datetimeFigureOut">
              <a:rPr lang="es-MX" smtClean="0"/>
              <a:t>16/02/2014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23EF246-65E4-4A24-BC13-D8BBBE41B117}" type="datetimeFigureOut">
              <a:rPr lang="es-MX" smtClean="0"/>
              <a:t>16/02/2014</a:t>
            </a:fld>
            <a:endParaRPr lang="es-MX"/>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34777EE-6906-4353-AF36-A97E9E0FA9C2}"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188640"/>
            <a:ext cx="7992888" cy="1323439"/>
          </a:xfrm>
          <a:prstGeom prst="rect">
            <a:avLst/>
          </a:prstGeom>
          <a:noFill/>
        </p:spPr>
        <p:txBody>
          <a:bodyPr wrap="square" rtlCol="0">
            <a:spAutoFit/>
          </a:bodyPr>
          <a:lstStyle/>
          <a:p>
            <a:pPr algn="ctr"/>
            <a:r>
              <a:rPr kumimoji="0" lang="es-MX" sz="4000" b="1" i="0" u="none" strike="noStrike" kern="0" cap="none" spc="0" normalizeH="0" baseline="0" noProof="0" dirty="0" smtClean="0">
                <a:ln>
                  <a:noFill/>
                </a:ln>
                <a:solidFill>
                  <a:srgbClr val="E5FFFF"/>
                </a:solidFill>
                <a:effectLst>
                  <a:outerShdw blurRad="38100" dist="38100" dir="2700000" algn="tl">
                    <a:srgbClr val="000000"/>
                  </a:outerShdw>
                </a:effectLst>
                <a:uLnTx/>
                <a:uFillTx/>
                <a:latin typeface="Comic Sans MS" pitchFamily="66" charset="0"/>
                <a:ea typeface="+mj-ea"/>
                <a:cs typeface="+mj-cs"/>
              </a:rPr>
              <a:t>ESCUELA NORMAL DE EDUCACIÓN PREESCOLAR</a:t>
            </a:r>
            <a:endParaRPr lang="es-MX" dirty="0">
              <a:latin typeface="Comic Sans MS" pitchFamily="66" charset="0"/>
            </a:endParaRPr>
          </a:p>
        </p:txBody>
      </p:sp>
      <p:sp>
        <p:nvSpPr>
          <p:cNvPr id="5" name="4 CuadroTexto"/>
          <p:cNvSpPr txBox="1"/>
          <p:nvPr/>
        </p:nvSpPr>
        <p:spPr>
          <a:xfrm>
            <a:off x="107504" y="2204864"/>
            <a:ext cx="4536504" cy="2123658"/>
          </a:xfrm>
          <a:prstGeom prst="rect">
            <a:avLst/>
          </a:prstGeom>
          <a:noFill/>
        </p:spPr>
        <p:txBody>
          <a:bodyPr wrap="square" rtlCol="0">
            <a:spAutoFit/>
          </a:bodyPr>
          <a:lstStyle/>
          <a:p>
            <a:pPr algn="ct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Taller de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Diseño</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y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Actividades</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Didácticas</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II</a:t>
            </a:r>
            <a:endParaRPr lang="es-MX" dirty="0">
              <a:solidFill>
                <a:schemeClr val="bg1">
                  <a:lumMod val="95000"/>
                  <a:lumOff val="5000"/>
                </a:schemeClr>
              </a:solidFill>
            </a:endParaRPr>
          </a:p>
        </p:txBody>
      </p:sp>
      <p:sp>
        <p:nvSpPr>
          <p:cNvPr id="6" name="5 CuadroTexto"/>
          <p:cNvSpPr txBox="1"/>
          <p:nvPr/>
        </p:nvSpPr>
        <p:spPr>
          <a:xfrm>
            <a:off x="3419872" y="5589240"/>
            <a:ext cx="6336704" cy="1668149"/>
          </a:xfrm>
          <a:prstGeom prst="rect">
            <a:avLst/>
          </a:prstGeom>
          <a:noFill/>
        </p:spPr>
        <p:txBody>
          <a:bodyPr wrap="square" rtlCol="0">
            <a:spAutoFit/>
          </a:bodyPr>
          <a:lstStyle/>
          <a:p>
            <a:pPr lvl="0" eaLnBrk="0" fontAlgn="base" hangingPunct="0">
              <a:spcBef>
                <a:spcPct val="20000"/>
              </a:spcBef>
              <a:spcAft>
                <a:spcPct val="0"/>
              </a:spcAft>
            </a:pPr>
            <a:r>
              <a:rPr kumimoji="1" lang="en-US" altLang="es-MX" sz="3200" b="0" i="0" u="none" strike="noStrike" kern="0" cap="none" spc="0" normalizeH="0" baseline="0" noProof="0" dirty="0" err="1" smtClean="0">
                <a:ln>
                  <a:noFill/>
                </a:ln>
                <a:solidFill>
                  <a:schemeClr val="bg1"/>
                </a:solidFill>
                <a:effectLst/>
                <a:uLnTx/>
                <a:uFillTx/>
                <a:latin typeface="Comic Sans MS" pitchFamily="66" charset="0"/>
                <a:ea typeface="+mn-ea"/>
                <a:cs typeface="+mn-cs"/>
              </a:rPr>
              <a:t>Profesora</a:t>
            </a:r>
            <a:r>
              <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rPr>
              <a:t>: MARIA ELENA VILLARREAL MARQUEZ</a:t>
            </a:r>
          </a:p>
          <a:p>
            <a:pPr lvl="0" eaLnBrk="0" fontAlgn="base" hangingPunct="0">
              <a:spcBef>
                <a:spcPct val="20000"/>
              </a:spcBef>
              <a:spcAft>
                <a:spcPct val="0"/>
              </a:spcAft>
            </a:pPr>
            <a:r>
              <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rPr>
              <a:t>	</a:t>
            </a:r>
            <a:endParaRPr kumimoji="1" lang="es-MX"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endParaRPr>
          </a:p>
        </p:txBody>
      </p:sp>
      <p:sp>
        <p:nvSpPr>
          <p:cNvPr id="7" name="6 CuadroTexto"/>
          <p:cNvSpPr txBox="1"/>
          <p:nvPr/>
        </p:nvSpPr>
        <p:spPr>
          <a:xfrm>
            <a:off x="5220072" y="2780928"/>
            <a:ext cx="3744416" cy="2419124"/>
          </a:xfrm>
          <a:prstGeom prst="rect">
            <a:avLst/>
          </a:prstGeom>
          <a:noFill/>
        </p:spPr>
        <p:txBody>
          <a:bodyPr wrap="square" rtlCol="0">
            <a:spAutoFit/>
          </a:bodyPr>
          <a:lstStyle/>
          <a:p>
            <a:pPr lvl="0" algn="ctr" fontAlgn="base">
              <a:spcBef>
                <a:spcPct val="20000"/>
              </a:spcBef>
              <a:spcAft>
                <a:spcPct val="0"/>
              </a:spcAft>
              <a:buClr>
                <a:srgbClr val="00CCFF"/>
              </a:buClr>
              <a:buSzPct val="65000"/>
              <a:defRPr/>
            </a:pPr>
            <a:r>
              <a:rPr lang="es-MX" sz="2800" b="1" kern="0" dirty="0">
                <a:solidFill>
                  <a:schemeClr val="tx1">
                    <a:lumMod val="75000"/>
                  </a:schemeClr>
                </a:solidFill>
                <a:effectLst>
                  <a:outerShdw blurRad="38100" dist="38100" dir="2700000" algn="tl">
                    <a:srgbClr val="000000"/>
                  </a:outerShdw>
                </a:effectLst>
                <a:latin typeface="Comic Sans MS" pitchFamily="66" charset="0"/>
              </a:rPr>
              <a:t>LICENCIATURA EN EDUCACIÓN PREESCOLAR</a:t>
            </a:r>
          </a:p>
          <a:p>
            <a:pPr marL="342900" lvl="0" indent="-342900" algn="ctr" fontAlgn="base">
              <a:spcBef>
                <a:spcPct val="20000"/>
              </a:spcBef>
              <a:spcAft>
                <a:spcPct val="0"/>
              </a:spcAft>
              <a:buClr>
                <a:srgbClr val="00CCFF"/>
              </a:buClr>
              <a:buSzPct val="65000"/>
              <a:buFont typeface="Wingdings" pitchFamily="2" charset="2"/>
              <a:buChar char="n"/>
              <a:defRPr/>
            </a:pPr>
            <a:endParaRPr lang="es-MX" sz="2800" b="1" kern="0" dirty="0">
              <a:solidFill>
                <a:schemeClr val="tx1">
                  <a:lumMod val="75000"/>
                </a:schemeClr>
              </a:solidFill>
              <a:effectLst>
                <a:outerShdw blurRad="38100" dist="38100" dir="2700000" algn="tl">
                  <a:srgbClr val="000000"/>
                </a:outerShdw>
              </a:effectLst>
              <a:latin typeface="Comic Sans MS" pitchFamily="66" charset="0"/>
            </a:endParaRPr>
          </a:p>
          <a:p>
            <a:pPr lvl="0" algn="ctr" fontAlgn="base">
              <a:spcBef>
                <a:spcPct val="20000"/>
              </a:spcBef>
              <a:spcAft>
                <a:spcPct val="0"/>
              </a:spcAft>
              <a:buClr>
                <a:srgbClr val="00CCFF"/>
              </a:buClr>
              <a:buSzPct val="65000"/>
              <a:defRPr/>
            </a:pPr>
            <a:r>
              <a:rPr lang="es-MX" sz="2800" b="1" kern="0" dirty="0">
                <a:solidFill>
                  <a:schemeClr val="tx1">
                    <a:lumMod val="75000"/>
                  </a:schemeClr>
                </a:solidFill>
                <a:effectLst>
                  <a:outerShdw blurRad="38100" dist="38100" dir="2700000" algn="tl">
                    <a:srgbClr val="000000"/>
                  </a:outerShdw>
                </a:effectLst>
                <a:latin typeface="Comic Sans MS" pitchFamily="66" charset="0"/>
              </a:rPr>
              <a:t>PLAN 1999</a:t>
            </a:r>
          </a:p>
        </p:txBody>
      </p:sp>
    </p:spTree>
    <p:extLst>
      <p:ext uri="{BB962C8B-B14F-4D97-AF65-F5344CB8AC3E}">
        <p14:creationId xmlns:p14="http://schemas.microsoft.com/office/powerpoint/2010/main" val="1123311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0" indent="0"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4.- Fortalecer </a:t>
            </a:r>
            <a:r>
              <a:rPr lang="es-MX" sz="2800" dirty="0">
                <a:solidFill>
                  <a:schemeClr val="tx1">
                    <a:lumMod val="85000"/>
                  </a:schemeClr>
                </a:solidFill>
                <a:latin typeface="Comic Sans MS" pitchFamily="66" charset="0"/>
              </a:rPr>
              <a:t>las competencias didácticas adquiridas y elaborar secuencias de actividades didácticas articulando los principios de intervención </a:t>
            </a:r>
            <a:r>
              <a:rPr lang="es-MX" sz="2800" dirty="0" smtClean="0">
                <a:solidFill>
                  <a:schemeClr val="tx1">
                    <a:lumMod val="85000"/>
                  </a:schemeClr>
                </a:solidFill>
                <a:latin typeface="Comic Sans MS" pitchFamily="66" charset="0"/>
              </a:rPr>
              <a:t>educativa</a:t>
            </a:r>
            <a:endParaRPr lang="es-MX" sz="28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2800" dirty="0">
                <a:solidFill>
                  <a:schemeClr val="tx1">
                    <a:lumMod val="85000"/>
                  </a:schemeClr>
                </a:solidFill>
                <a:latin typeface="Comic Sans MS" pitchFamily="66" charset="0"/>
              </a:rPr>
              <a:t>5</a:t>
            </a:r>
            <a:r>
              <a:rPr lang="es-MX" sz="2800" dirty="0" smtClean="0">
                <a:solidFill>
                  <a:schemeClr val="tx1">
                    <a:lumMod val="85000"/>
                  </a:schemeClr>
                </a:solidFill>
                <a:latin typeface="Comic Sans MS" pitchFamily="66" charset="0"/>
              </a:rPr>
              <a:t>.- </a:t>
            </a:r>
            <a:r>
              <a:rPr lang="es-MX" sz="2800" dirty="0">
                <a:solidFill>
                  <a:schemeClr val="tx1">
                    <a:lumMod val="85000"/>
                  </a:schemeClr>
                </a:solidFill>
                <a:latin typeface="Comic Sans MS" pitchFamily="66" charset="0"/>
              </a:rPr>
              <a:t>Fortalecer el sentido crítico para valorar al valorar las actividades didácticas que diseñaron en las jornadas de observación y práctica docente.</a:t>
            </a:r>
          </a:p>
          <a:p>
            <a:pPr marL="0" lvl="0" indent="0"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endParaRPr lang="es-MX" dirty="0"/>
          </a:p>
        </p:txBody>
      </p:sp>
    </p:spTree>
    <p:extLst>
      <p:ext uri="{BB962C8B-B14F-4D97-AF65-F5344CB8AC3E}">
        <p14:creationId xmlns:p14="http://schemas.microsoft.com/office/powerpoint/2010/main" val="1815124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pPr algn="ctr"/>
            <a:r>
              <a:rPr kumimoji="1" lang="es-ES_tradnl" sz="3200" b="0" kern="0" spc="0" dirty="0" smtClean="0">
                <a:ln>
                  <a:noFill/>
                </a:ln>
                <a:solidFill>
                  <a:schemeClr val="tx1">
                    <a:lumMod val="85000"/>
                  </a:schemeClr>
                </a:solidFill>
                <a:latin typeface="Comic Sans MS" pitchFamily="66" charset="0"/>
              </a:rPr>
              <a:t>RASGOS DEL PERFIL DE EGRESO</a:t>
            </a:r>
            <a:endParaRPr lang="es-MX" sz="32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412776"/>
            <a:ext cx="8784976" cy="5184576"/>
          </a:xfrm>
        </p:spPr>
        <p:txBody>
          <a:bodyPr>
            <a:normAutofit/>
          </a:bodyPr>
          <a:lstStyle/>
          <a:p>
            <a:pPr marL="342900" lvl="0" indent="-342900" eaLnBrk="0" fontAlgn="base" hangingPunct="0">
              <a:spcAft>
                <a:spcPct val="0"/>
              </a:spcAft>
              <a:buClrTx/>
              <a:buFontTx/>
              <a:buChar char="•"/>
            </a:pPr>
            <a:r>
              <a:rPr kumimoji="1" lang="es-ES_tradnl" sz="3200" kern="0" dirty="0" smtClean="0">
                <a:solidFill>
                  <a:schemeClr val="tx1">
                    <a:lumMod val="95000"/>
                  </a:schemeClr>
                </a:solidFill>
                <a:latin typeface="Comic Sans MS" pitchFamily="66" charset="0"/>
              </a:rPr>
              <a:t>1.- </a:t>
            </a:r>
            <a:r>
              <a:rPr kumimoji="1" lang="es-ES_tradnl" sz="3200" kern="0" dirty="0">
                <a:solidFill>
                  <a:schemeClr val="tx1">
                    <a:lumMod val="95000"/>
                  </a:schemeClr>
                </a:solidFill>
                <a:latin typeface="Comic Sans MS" pitchFamily="66" charset="0"/>
              </a:rPr>
              <a:t>Habilidades Intelectuales específicas:</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a:t>
            </a:r>
            <a:r>
              <a:rPr kumimoji="1" lang="es-ES_tradnl" sz="3200" kern="0" dirty="0" smtClean="0">
                <a:solidFill>
                  <a:schemeClr val="tx1">
                    <a:lumMod val="95000"/>
                  </a:schemeClr>
                </a:solidFill>
                <a:latin typeface="Comic Sans MS" pitchFamily="66" charset="0"/>
              </a:rPr>
              <a:t>d</a:t>
            </a:r>
          </a:p>
          <a:p>
            <a:pPr marL="0" lvl="0" indent="0" eaLnBrk="0" fontAlgn="base" hangingPunct="0">
              <a:spcAft>
                <a:spcPct val="0"/>
              </a:spcAft>
              <a:buClrTx/>
              <a:buNone/>
            </a:pPr>
            <a:endParaRPr kumimoji="1" lang="es-ES_tradnl" sz="3200" kern="0" dirty="0">
              <a:solidFill>
                <a:schemeClr val="tx1">
                  <a:lumMod val="95000"/>
                </a:schemeClr>
              </a:solidFill>
              <a:latin typeface="Comic Sans MS" pitchFamily="66" charset="0"/>
            </a:endParaRPr>
          </a:p>
          <a:p>
            <a:pPr marL="342900" lvl="0" indent="-342900" eaLnBrk="0" fontAlgn="base" hangingPunct="0">
              <a:spcAft>
                <a:spcPct val="0"/>
              </a:spcAft>
              <a:buClrTx/>
              <a:buFontTx/>
              <a:buChar char="•"/>
            </a:pPr>
            <a:r>
              <a:rPr kumimoji="1" lang="es-ES_tradnl" sz="3200" kern="0" dirty="0">
                <a:solidFill>
                  <a:schemeClr val="tx1">
                    <a:lumMod val="95000"/>
                  </a:schemeClr>
                </a:solidFill>
                <a:latin typeface="Comic Sans MS" pitchFamily="66" charset="0"/>
              </a:rPr>
              <a:t>2.- Dominio de los propósitos básicos de la Educación Preescolar:</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a:t>
            </a:r>
            <a:r>
              <a:rPr kumimoji="1" lang="es-ES_tradnl" sz="3200" kern="0" dirty="0" smtClean="0">
                <a:solidFill>
                  <a:schemeClr val="tx1">
                    <a:lumMod val="95000"/>
                  </a:schemeClr>
                </a:solidFill>
                <a:latin typeface="Comic Sans MS" pitchFamily="66" charset="0"/>
              </a:rPr>
              <a:t>d</a:t>
            </a:r>
          </a:p>
          <a:p>
            <a:pPr marL="0" lvl="0" indent="0" eaLnBrk="0" fontAlgn="base" hangingPunct="0">
              <a:spcAft>
                <a:spcPct val="0"/>
              </a:spcAft>
              <a:buClrTx/>
              <a:buNone/>
            </a:pPr>
            <a:endParaRPr kumimoji="1" lang="es-ES_tradnl" sz="3200" kern="0" dirty="0">
              <a:solidFill>
                <a:schemeClr val="tx1">
                  <a:lumMod val="95000"/>
                </a:schemeClr>
              </a:solidFill>
              <a:latin typeface="Comic Sans MS" pitchFamily="66" charset="0"/>
            </a:endParaRPr>
          </a:p>
          <a:p>
            <a:pPr marL="342900" lvl="0" indent="-342900" eaLnBrk="0" fontAlgn="base" hangingPunct="0">
              <a:spcAft>
                <a:spcPct val="0"/>
              </a:spcAft>
              <a:buClrTx/>
              <a:buFontTx/>
              <a:buChar char="•"/>
            </a:pPr>
            <a:r>
              <a:rPr kumimoji="1" lang="es-ES_tradnl" sz="3200" kern="0" dirty="0">
                <a:solidFill>
                  <a:schemeClr val="tx1">
                    <a:lumMod val="95000"/>
                  </a:schemeClr>
                </a:solidFill>
                <a:latin typeface="Comic Sans MS" pitchFamily="66" charset="0"/>
              </a:rPr>
              <a:t>3.- Competencias Didácticas:</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d, e, f, g, </a:t>
            </a:r>
            <a:r>
              <a:rPr kumimoji="1" lang="es-ES_tradnl" sz="3200" kern="0" dirty="0" smtClean="0">
                <a:solidFill>
                  <a:schemeClr val="tx1">
                    <a:lumMod val="95000"/>
                  </a:schemeClr>
                </a:solidFill>
                <a:latin typeface="Comic Sans MS" pitchFamily="66" charset="0"/>
              </a:rPr>
              <a:t>h</a:t>
            </a:r>
            <a:endParaRPr kumimoji="1" lang="es-ES_tradnl" sz="3200" kern="0" dirty="0">
              <a:solidFill>
                <a:schemeClr val="tx1">
                  <a:lumMod val="95000"/>
                </a:schemeClr>
              </a:solidFill>
              <a:latin typeface="Comic Sans MS" pitchFamily="66" charset="0"/>
            </a:endParaRPr>
          </a:p>
        </p:txBody>
      </p:sp>
    </p:spTree>
    <p:extLst>
      <p:ext uri="{BB962C8B-B14F-4D97-AF65-F5344CB8AC3E}">
        <p14:creationId xmlns:p14="http://schemas.microsoft.com/office/powerpoint/2010/main" val="60308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552728"/>
          </a:xfrm>
        </p:spPr>
        <p:txBody>
          <a:bodyPr>
            <a:normAutofit lnSpcReduction="10000"/>
          </a:bodyPr>
          <a:lstStyle/>
          <a:p>
            <a:pPr marL="342900" lvl="0" indent="-342900" algn="ctr" eaLnBrk="0" fontAlgn="base" hangingPunct="0">
              <a:spcAft>
                <a:spcPct val="0"/>
              </a:spcAft>
              <a:buClrTx/>
            </a:pPr>
            <a:r>
              <a:rPr kumimoji="1" lang="es-MX" sz="2800" b="1" kern="0" dirty="0" smtClean="0">
                <a:solidFill>
                  <a:schemeClr val="tx1">
                    <a:lumMod val="85000"/>
                  </a:schemeClr>
                </a:solidFill>
                <a:latin typeface="Comic Sans MS" pitchFamily="66" charset="0"/>
                <a:ea typeface="+mj-ea"/>
                <a:cs typeface="+mj-cs"/>
              </a:rPr>
              <a:t>ASIGNATURAS QUE ANTECEDEN</a:t>
            </a:r>
          </a:p>
          <a:p>
            <a:pPr marL="342900" lvl="0" indent="-342900" eaLnBrk="0" fontAlgn="base" hangingPunct="0">
              <a:spcAft>
                <a:spcPct val="0"/>
              </a:spcAft>
              <a:buClrTx/>
            </a:pPr>
            <a:endParaRPr kumimoji="1" lang="es-MX" sz="2800" b="1" kern="0" dirty="0" smtClean="0">
              <a:solidFill>
                <a:schemeClr val="tx1">
                  <a:lumMod val="85000"/>
                </a:schemeClr>
              </a:solidFill>
              <a:latin typeface="Comic Sans MS" pitchFamily="66" charset="0"/>
              <a:ea typeface="+mj-ea"/>
              <a:cs typeface="+mj-cs"/>
            </a:endParaRPr>
          </a:p>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Taller </a:t>
            </a:r>
            <a:r>
              <a:rPr kumimoji="1" lang="es-MX" sz="2800" kern="0" dirty="0">
                <a:solidFill>
                  <a:schemeClr val="tx1">
                    <a:lumMod val="85000"/>
                  </a:schemeClr>
                </a:solidFill>
                <a:latin typeface="Comic Sans MS" pitchFamily="66" charset="0"/>
              </a:rPr>
              <a:t>de Diseño De Actividades Didácticas I </a:t>
            </a: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rPr>
              <a:t>Observación y Práctica </a:t>
            </a:r>
            <a:r>
              <a:rPr kumimoji="1" lang="es-MX" sz="2800" kern="0" dirty="0" smtClean="0">
                <a:solidFill>
                  <a:schemeClr val="tx1">
                    <a:lumMod val="85000"/>
                  </a:schemeClr>
                </a:solidFill>
                <a:latin typeface="Comic Sans MS" pitchFamily="66" charset="0"/>
              </a:rPr>
              <a:t>III, Asignatura </a:t>
            </a:r>
            <a:r>
              <a:rPr kumimoji="1" lang="es-MX" sz="2800" kern="0" dirty="0">
                <a:solidFill>
                  <a:schemeClr val="tx1">
                    <a:lumMod val="85000"/>
                  </a:schemeClr>
                </a:solidFill>
                <a:latin typeface="Comic Sans MS" pitchFamily="66" charset="0"/>
              </a:rPr>
              <a:t>Regional </a:t>
            </a:r>
            <a:r>
              <a:rPr kumimoji="1" lang="es-MX" sz="2800" kern="0" dirty="0" smtClean="0">
                <a:solidFill>
                  <a:schemeClr val="tx1">
                    <a:lumMod val="85000"/>
                  </a:schemeClr>
                </a:solidFill>
                <a:latin typeface="Comic Sans MS" pitchFamily="66" charset="0"/>
              </a:rPr>
              <a:t>I</a:t>
            </a:r>
          </a:p>
          <a:p>
            <a:pPr marL="0" lvl="0" indent="0" eaLnBrk="0" fontAlgn="base" hangingPunct="0">
              <a:spcAft>
                <a:spcPct val="0"/>
              </a:spcAft>
              <a:buClrTx/>
              <a:buNone/>
            </a:pPr>
            <a:endParaRPr kumimoji="1" lang="es-MX" sz="2800" kern="0" dirty="0">
              <a:solidFill>
                <a:schemeClr val="tx1">
                  <a:lumMod val="85000"/>
                </a:schemeClr>
              </a:solidFill>
              <a:latin typeface="Comic Sans MS" pitchFamily="66" charset="0"/>
            </a:endParaRPr>
          </a:p>
          <a:p>
            <a:pPr marL="342900" lvl="0" indent="-342900" algn="ctr" eaLnBrk="0" fontAlgn="base" hangingPunct="0">
              <a:spcAft>
                <a:spcPct val="0"/>
              </a:spcAft>
              <a:buClrTx/>
              <a:buNone/>
            </a:pPr>
            <a:r>
              <a:rPr kumimoji="1" lang="es-MX" sz="2800" b="1" kern="0" dirty="0" smtClean="0">
                <a:solidFill>
                  <a:schemeClr val="tx1">
                    <a:lumMod val="85000"/>
                  </a:schemeClr>
                </a:solidFill>
                <a:latin typeface="Comic Sans MS" pitchFamily="66" charset="0"/>
              </a:rPr>
              <a:t>ASIGNATURAS  SUBSECUENTES</a:t>
            </a:r>
          </a:p>
          <a:p>
            <a:pPr marL="342900" lvl="0" indent="-342900" algn="ctr" eaLnBrk="0" fontAlgn="base" hangingPunct="0">
              <a:spcAft>
                <a:spcPct val="0"/>
              </a:spcAft>
              <a:buClrTx/>
              <a:buNone/>
            </a:pPr>
            <a:endParaRPr kumimoji="1" lang="es-MX" sz="2800" b="1" kern="0" dirty="0" smtClean="0">
              <a:solidFill>
                <a:schemeClr val="tx1">
                  <a:lumMod val="85000"/>
                </a:schemeClr>
              </a:solidFill>
              <a:latin typeface="Comic Sans MS" pitchFamily="66" charset="0"/>
            </a:endParaRPr>
          </a:p>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Seminario  </a:t>
            </a:r>
            <a:r>
              <a:rPr kumimoji="1" lang="es-MX" sz="2800" kern="0" dirty="0">
                <a:solidFill>
                  <a:schemeClr val="tx1">
                    <a:lumMod val="85000"/>
                  </a:schemeClr>
                </a:solidFill>
                <a:latin typeface="Comic Sans MS" pitchFamily="66" charset="0"/>
              </a:rPr>
              <a:t>De Análisis de Trabajo </a:t>
            </a:r>
            <a:r>
              <a:rPr kumimoji="1" lang="es-MX" sz="2800" kern="0" dirty="0" smtClean="0">
                <a:solidFill>
                  <a:schemeClr val="tx1">
                    <a:lumMod val="85000"/>
                  </a:schemeClr>
                </a:solidFill>
                <a:latin typeface="Comic Sans MS" pitchFamily="66" charset="0"/>
              </a:rPr>
              <a:t>Docente,</a:t>
            </a:r>
            <a:endParaRPr kumimoji="1" lang="es-MX" sz="2800" kern="0" dirty="0">
              <a:solidFill>
                <a:schemeClr val="tx1">
                  <a:lumMod val="85000"/>
                </a:schemeClr>
              </a:solidFill>
              <a:latin typeface="Comic Sans MS" pitchFamily="66" charset="0"/>
            </a:endParaRPr>
          </a:p>
          <a:p>
            <a:pPr marL="0" lvl="0" indent="0" eaLnBrk="0" fontAlgn="base" hangingPunct="0">
              <a:spcAft>
                <a:spcPct val="0"/>
              </a:spcAft>
              <a:buClrTx/>
              <a:buNone/>
            </a:pPr>
            <a:r>
              <a:rPr kumimoji="1" lang="es-ES" sz="2800" kern="0" dirty="0">
                <a:solidFill>
                  <a:schemeClr val="tx1">
                    <a:lumMod val="85000"/>
                  </a:schemeClr>
                </a:solidFill>
                <a:latin typeface="Comic Sans MS" pitchFamily="66" charset="0"/>
              </a:rPr>
              <a:t>Trabajo Docente</a:t>
            </a:r>
            <a:r>
              <a:rPr kumimoji="1" lang="es-ES" sz="2800" kern="0" dirty="0" smtClean="0">
                <a:solidFill>
                  <a:schemeClr val="tx1">
                    <a:lumMod val="85000"/>
                  </a:schemeClr>
                </a:solidFill>
                <a:latin typeface="Comic Sans MS" pitchFamily="66" charset="0"/>
              </a:rPr>
              <a:t>.</a:t>
            </a:r>
          </a:p>
          <a:p>
            <a:pPr marL="0" lvl="0" indent="0" eaLnBrk="0" fontAlgn="base" hangingPunct="0">
              <a:spcAft>
                <a:spcPct val="0"/>
              </a:spcAft>
              <a:buClrTx/>
              <a:buNone/>
            </a:pPr>
            <a:endParaRPr kumimoji="1" lang="es-ES" sz="2800" kern="0" dirty="0">
              <a:solidFill>
                <a:schemeClr val="tx1">
                  <a:lumMod val="85000"/>
                </a:schemeClr>
              </a:solidFill>
              <a:latin typeface="Comic Sans MS" pitchFamily="66" charset="0"/>
            </a:endParaRPr>
          </a:p>
          <a:p>
            <a:pPr marL="0" lvl="0" indent="0" eaLnBrk="0" fontAlgn="base" hangingPunct="0">
              <a:spcAft>
                <a:spcPct val="0"/>
              </a:spcAft>
              <a:buClrTx/>
              <a:buNone/>
            </a:pPr>
            <a:endParaRPr kumimoji="1" lang="es-ES" sz="2800" kern="0" dirty="0" smtClean="0">
              <a:solidFill>
                <a:schemeClr val="tx1">
                  <a:lumMod val="85000"/>
                </a:schemeClr>
              </a:solidFill>
              <a:latin typeface="Comic Sans MS" pitchFamily="66" charset="0"/>
            </a:endParaRPr>
          </a:p>
          <a:p>
            <a:pPr marL="342900" lvl="0" indent="-342900" algn="ctr" eaLnBrk="0" fontAlgn="base" hangingPunct="0">
              <a:spcAft>
                <a:spcPct val="0"/>
              </a:spcAft>
              <a:buClrTx/>
              <a:buNone/>
            </a:pPr>
            <a:r>
              <a:rPr kumimoji="1" lang="es-ES" sz="2800" kern="0" dirty="0" smtClean="0">
                <a:solidFill>
                  <a:schemeClr val="tx1">
                    <a:lumMod val="85000"/>
                  </a:schemeClr>
                </a:solidFill>
                <a:latin typeface="Comic Sans MS" pitchFamily="66" charset="0"/>
              </a:rPr>
              <a:t>TIENE RELACIÓN CON TODAS LAS ASIGNATURAS DEL SEMESTRE.</a:t>
            </a:r>
          </a:p>
          <a:p>
            <a:pPr algn="ctr"/>
            <a:endParaRPr kumimoji="1" lang="es-MX" sz="2800" b="1" kern="0" dirty="0" smtClean="0">
              <a:solidFill>
                <a:schemeClr val="tx1">
                  <a:lumMod val="85000"/>
                </a:schemeClr>
              </a:solidFill>
              <a:latin typeface="Comic Sans MS" pitchFamily="66" charset="0"/>
              <a:ea typeface="+mj-ea"/>
              <a:cs typeface="+mj-cs"/>
            </a:endParaRP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552936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507288" cy="634082"/>
          </a:xfrm>
        </p:spPr>
        <p:txBody>
          <a:bodyPr>
            <a:noAutofit/>
          </a:bodyPr>
          <a:lstStyle/>
          <a:p>
            <a:pPr algn="ctr"/>
            <a:r>
              <a:rPr lang="es-MX" b="0" spc="0" dirty="0">
                <a:ln>
                  <a:noFill/>
                </a:ln>
                <a:solidFill>
                  <a:schemeClr val="tx1">
                    <a:lumMod val="75000"/>
                  </a:schemeClr>
                </a:solidFill>
                <a:latin typeface="Comic Sans MS" pitchFamily="66" charset="0"/>
              </a:rPr>
              <a:t>CRITERIOS DE EVALUACIÓN</a:t>
            </a:r>
            <a:endParaRPr lang="es-MX" sz="3200" dirty="0">
              <a:solidFill>
                <a:schemeClr val="tx1">
                  <a:lumMod val="75000"/>
                </a:schemeClr>
              </a:solidFill>
            </a:endParaRPr>
          </a:p>
        </p:txBody>
      </p:sp>
      <p:sp>
        <p:nvSpPr>
          <p:cNvPr id="3" name="2 Marcador de contenido"/>
          <p:cNvSpPr>
            <a:spLocks noGrp="1"/>
          </p:cNvSpPr>
          <p:nvPr>
            <p:ph idx="1"/>
          </p:nvPr>
        </p:nvSpPr>
        <p:spPr>
          <a:xfrm>
            <a:off x="266935" y="1124744"/>
            <a:ext cx="8856984" cy="5904656"/>
          </a:xfrm>
        </p:spPr>
        <p:txBody>
          <a:bodyPr>
            <a:normAutofit/>
          </a:bodyPr>
          <a:lstStyle/>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PRÁCTICA DOCENTE         20%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EXAMEN (INSITUCIONAL E INTERNO)   40%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TRABAJOS ESCRITOS   15%      10%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PARTICIPACIÓN           10%       10%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PORTAFOLIO                  15%</a:t>
            </a:r>
          </a:p>
          <a:p>
            <a:pPr marL="0" lvl="0" indent="0" fontAlgn="base">
              <a:spcAft>
                <a:spcPct val="0"/>
              </a:spcAft>
              <a:buClr>
                <a:srgbClr val="00CCFF"/>
              </a:buClr>
              <a:buSzPct val="65000"/>
              <a:buNone/>
              <a:defRPr/>
            </a:pPr>
            <a:endParaRPr lang="es-MX" sz="2800" kern="0" dirty="0">
              <a:solidFill>
                <a:schemeClr val="tx1">
                  <a:lumMod val="85000"/>
                </a:schemeClr>
              </a:solidFill>
              <a:effectLst>
                <a:outerShdw blurRad="38100" dist="38100" dir="2700000" algn="tl">
                  <a:srgbClr val="000000"/>
                </a:outerShdw>
              </a:effectLst>
              <a:latin typeface="Comic Sans MS" pitchFamily="66" charset="0"/>
            </a:endParaRPr>
          </a:p>
          <a:p>
            <a:pPr marL="342900" lvl="0" indent="-342900" algn="ctr"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PARA ACREDITAR LA ASIGNATURA SE REQUIERE DEL 85% DE ASISTENCIA , UNA BUENA ACTITUD Y DISPOSICIÓN EN CLASE Y EN LA PRÁCTICA</a:t>
            </a:r>
          </a:p>
          <a:p>
            <a:endParaRPr lang="es-MX" sz="2800" dirty="0">
              <a:solidFill>
                <a:schemeClr val="tx1">
                  <a:lumMod val="85000"/>
                </a:schemeClr>
              </a:solidFill>
            </a:endParaRPr>
          </a:p>
        </p:txBody>
      </p:sp>
    </p:spTree>
    <p:extLst>
      <p:ext uri="{BB962C8B-B14F-4D97-AF65-F5344CB8AC3E}">
        <p14:creationId xmlns:p14="http://schemas.microsoft.com/office/powerpoint/2010/main" val="1795031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778098"/>
          </a:xfrm>
        </p:spPr>
        <p:txBody>
          <a:bodyPr>
            <a:normAutofit fontScale="90000"/>
          </a:bodyPr>
          <a:lstStyle/>
          <a:p>
            <a:pPr lvl="0" algn="ctr">
              <a:spcBef>
                <a:spcPts val="0"/>
              </a:spcBef>
              <a:tabLst/>
            </a:pPr>
            <a:r>
              <a:rPr lang="es-MX" sz="3100" b="0" spc="0" dirty="0">
                <a:ln>
                  <a:noFill/>
                </a:ln>
                <a:solidFill>
                  <a:schemeClr val="tx1">
                    <a:lumMod val="85000"/>
                  </a:schemeClr>
                </a:solidFill>
                <a:latin typeface="Comic Sans MS" pitchFamily="66" charset="0"/>
                <a:ea typeface="+mn-ea"/>
                <a:cs typeface="+mn-cs"/>
              </a:rPr>
              <a:t>JORNADAS DE OBSERVACIÓN  Y PRÁCTICA</a:t>
            </a:r>
            <a:r>
              <a:rPr lang="es-MX" sz="2400" b="0" spc="0" dirty="0">
                <a:ln>
                  <a:noFill/>
                </a:ln>
                <a:solidFill>
                  <a:schemeClr val="tx1">
                    <a:lumMod val="85000"/>
                  </a:schemeClr>
                </a:solidFill>
                <a:latin typeface="Comic Sans MS" pitchFamily="66" charset="0"/>
                <a:ea typeface="+mn-ea"/>
                <a:cs typeface="+mn-cs"/>
              </a:rPr>
              <a:t/>
            </a:r>
            <a:br>
              <a:rPr lang="es-MX" sz="2400" b="0" spc="0" dirty="0">
                <a:ln>
                  <a:noFill/>
                </a:ln>
                <a:solidFill>
                  <a:schemeClr val="tx1">
                    <a:lumMod val="85000"/>
                  </a:schemeClr>
                </a:solidFill>
                <a:latin typeface="Comic Sans MS" pitchFamily="66" charset="0"/>
                <a:ea typeface="+mn-ea"/>
                <a:cs typeface="+mn-cs"/>
              </a:rPr>
            </a:br>
            <a:endParaRPr lang="es-MX" dirty="0">
              <a:solidFill>
                <a:schemeClr val="tx1">
                  <a:lumMod val="85000"/>
                </a:schemeClr>
              </a:solidFill>
            </a:endParaRPr>
          </a:p>
        </p:txBody>
      </p:sp>
      <p:sp>
        <p:nvSpPr>
          <p:cNvPr id="3" name="2 Marcador de contenido"/>
          <p:cNvSpPr>
            <a:spLocks noGrp="1"/>
          </p:cNvSpPr>
          <p:nvPr>
            <p:ph idx="1"/>
          </p:nvPr>
        </p:nvSpPr>
        <p:spPr>
          <a:xfrm>
            <a:off x="323528" y="1124744"/>
            <a:ext cx="8640960" cy="5361459"/>
          </a:xfrm>
        </p:spPr>
        <p:txBody>
          <a:bodyPr/>
          <a:lstStyle/>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Primera visita previa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 20 DE MARZO </a:t>
            </a:r>
          </a:p>
          <a:p>
            <a:pPr marL="342900" lvl="0" indent="-342900" eaLnBrk="0" fontAlgn="base" hangingPunct="0">
              <a:spcAft>
                <a:spcPct val="0"/>
              </a:spcAft>
              <a:buClrTx/>
              <a:buNone/>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Primera Observación y Práctica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31 MARZO AL 4 DE ABRIL</a:t>
            </a:r>
          </a:p>
          <a:p>
            <a:pPr marL="342900" lvl="0" indent="-342900" eaLnBrk="0" fontAlgn="base" hangingPunct="0">
              <a:spcAft>
                <a:spcPct val="0"/>
              </a:spcAft>
              <a:buClrTx/>
              <a:buFontTx/>
              <a:buChar char="•"/>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Segunda visita previa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 14 DE MAYO</a:t>
            </a:r>
          </a:p>
          <a:p>
            <a:pPr marL="0" lvl="0" indent="0" eaLnBrk="0" fontAlgn="base" hangingPunct="0">
              <a:spcAft>
                <a:spcPct val="0"/>
              </a:spcAft>
              <a:buClrTx/>
              <a:buNone/>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Segunda Observación y Práctica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2 AL 13 DE JUNIO</a:t>
            </a:r>
          </a:p>
          <a:p>
            <a:endParaRPr lang="es-MX" dirty="0"/>
          </a:p>
        </p:txBody>
      </p:sp>
    </p:spTree>
    <p:extLst>
      <p:ext uri="{BB962C8B-B14F-4D97-AF65-F5344CB8AC3E}">
        <p14:creationId xmlns:p14="http://schemas.microsoft.com/office/powerpoint/2010/main" val="3663315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pPr algn="ctr"/>
            <a:r>
              <a:rPr lang="es-MX" dirty="0" smtClean="0">
                <a:latin typeface="Comic Sans MS" pitchFamily="66" charset="0"/>
              </a:rPr>
              <a:t>ACUERDOS INTERNOS</a:t>
            </a:r>
            <a:endParaRPr lang="es-MX" dirty="0">
              <a:latin typeface="Comic Sans MS" pitchFamily="66" charset="0"/>
            </a:endParaRPr>
          </a:p>
        </p:txBody>
      </p:sp>
      <p:sp>
        <p:nvSpPr>
          <p:cNvPr id="3" name="2 Marcador de contenido"/>
          <p:cNvSpPr>
            <a:spLocks noGrp="1"/>
          </p:cNvSpPr>
          <p:nvPr>
            <p:ph idx="1"/>
          </p:nvPr>
        </p:nvSpPr>
        <p:spPr>
          <a:xfrm>
            <a:off x="179512" y="1052736"/>
            <a:ext cx="8784976" cy="5616624"/>
          </a:xfrm>
        </p:spPr>
        <p:txBody>
          <a:bodyPr/>
          <a:lstStyle/>
          <a:p>
            <a:endParaRPr lang="es-MX" dirty="0"/>
          </a:p>
        </p:txBody>
      </p:sp>
    </p:spTree>
    <p:extLst>
      <p:ext uri="{BB962C8B-B14F-4D97-AF65-F5344CB8AC3E}">
        <p14:creationId xmlns:p14="http://schemas.microsoft.com/office/powerpoint/2010/main" val="1406581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8784976" cy="6336704"/>
          </a:xfrm>
        </p:spPr>
        <p:txBody>
          <a:bodyPr>
            <a:normAutofit/>
          </a:bodyPr>
          <a:lstStyle/>
          <a:p>
            <a:endParaRPr lang="es-MX" sz="4400" dirty="0" smtClean="0">
              <a:latin typeface="Comic Sans MS" pitchFamily="66" charset="0"/>
            </a:endParaRPr>
          </a:p>
          <a:p>
            <a:pPr algn="ctr"/>
            <a:r>
              <a:rPr lang="es-MX" sz="4400" dirty="0" smtClean="0">
                <a:latin typeface="Comic Sans MS" pitchFamily="66" charset="0"/>
              </a:rPr>
              <a:t>EXELENTE SEMESTRE</a:t>
            </a:r>
          </a:p>
          <a:p>
            <a:pPr marL="0" indent="0" algn="ctr">
              <a:buNone/>
            </a:pPr>
            <a:endParaRPr lang="es-MX" sz="4400" dirty="0">
              <a:latin typeface="Comic Sans MS" pitchFamily="66" charset="0"/>
            </a:endParaRPr>
          </a:p>
          <a:p>
            <a:pPr marL="0" indent="0" algn="ctr">
              <a:buNone/>
            </a:pPr>
            <a:endParaRPr lang="es-MX" sz="4400" dirty="0">
              <a:latin typeface="Comic Sans MS" pitchFamily="66" charset="0"/>
            </a:endParaRPr>
          </a:p>
        </p:txBody>
      </p:sp>
      <p:sp>
        <p:nvSpPr>
          <p:cNvPr id="4" name="3 Cara sonriente"/>
          <p:cNvSpPr/>
          <p:nvPr/>
        </p:nvSpPr>
        <p:spPr>
          <a:xfrm>
            <a:off x="3059832" y="2564904"/>
            <a:ext cx="3672408" cy="2808312"/>
          </a:xfrm>
          <a:prstGeom prst="smileyFac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MX"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039675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a:bodyPr>
          <a:lstStyle/>
          <a:p>
            <a:pPr algn="ctr"/>
            <a:r>
              <a:rPr kumimoji="1" lang="es-ES" sz="4000" b="0" kern="0" spc="0" dirty="0" smtClean="0">
                <a:ln>
                  <a:noFill/>
                </a:ln>
                <a:solidFill>
                  <a:schemeClr val="tx1">
                    <a:lumMod val="85000"/>
                  </a:schemeClr>
                </a:solidFill>
                <a:latin typeface="Comic Sans MS" pitchFamily="66" charset="0"/>
              </a:rPr>
              <a:t>PROPÓSITOS</a:t>
            </a:r>
            <a:endParaRPr lang="es-MX" sz="40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241376"/>
            <a:ext cx="8784976" cy="5616624"/>
          </a:xfrm>
        </p:spPr>
        <p:txBody>
          <a:bodyPr/>
          <a:lstStyle/>
          <a:p>
            <a:pPr marL="0" lvl="0" indent="0" eaLnBrk="0" fontAlgn="base" hangingPunct="0">
              <a:spcAft>
                <a:spcPct val="0"/>
              </a:spcAft>
              <a:buClrTx/>
              <a:buNone/>
            </a:pPr>
            <a:r>
              <a:rPr kumimoji="1" lang="es-MX" sz="2800" kern="0" dirty="0" smtClean="0">
                <a:solidFill>
                  <a:schemeClr val="tx1">
                    <a:lumMod val="65000"/>
                  </a:schemeClr>
                </a:solidFill>
                <a:latin typeface="Comic Sans MS" pitchFamily="66" charset="0"/>
              </a:rPr>
              <a:t>1.- Comprendan </a:t>
            </a:r>
            <a:r>
              <a:rPr kumimoji="1" lang="es-MX" sz="2800" kern="0" dirty="0">
                <a:solidFill>
                  <a:schemeClr val="tx1">
                    <a:lumMod val="65000"/>
                  </a:schemeClr>
                </a:solidFill>
                <a:latin typeface="Comic Sans MS" pitchFamily="66" charset="0"/>
              </a:rPr>
              <a:t>la importancia de la evaluación como un medio para conocer a los niños, reconocer sus capacidades e identificar las necesidades de atención educativa que en particular muestran algunos de ellos</a:t>
            </a:r>
            <a:r>
              <a:rPr kumimoji="1" lang="es-MX" sz="2800" kern="0" dirty="0" smtClean="0">
                <a:solidFill>
                  <a:schemeClr val="tx1">
                    <a:lumMod val="65000"/>
                  </a:schemeClr>
                </a:solidFill>
                <a:latin typeface="Comic Sans MS" pitchFamily="66" charset="0"/>
              </a:rPr>
              <a:t>.</a:t>
            </a:r>
          </a:p>
          <a:p>
            <a:pPr marL="0" lvl="0" indent="0" eaLnBrk="0" fontAlgn="base" hangingPunct="0">
              <a:spcAft>
                <a:spcPct val="0"/>
              </a:spcAft>
              <a:buClrTx/>
              <a:buNone/>
            </a:pPr>
            <a:endParaRPr kumimoji="1" lang="es-MX" sz="2800" kern="0" dirty="0">
              <a:solidFill>
                <a:schemeClr val="tx1">
                  <a:lumMod val="65000"/>
                </a:schemeClr>
              </a:solidFill>
              <a:latin typeface="Comic Sans MS" pitchFamily="66" charset="0"/>
            </a:endParaRPr>
          </a:p>
          <a:p>
            <a:pPr marL="0" lvl="0" indent="0" eaLnBrk="0" fontAlgn="base" hangingPunct="0">
              <a:spcAft>
                <a:spcPct val="0"/>
              </a:spcAft>
              <a:buClrTx/>
              <a:buNone/>
            </a:pPr>
            <a:r>
              <a:rPr kumimoji="1" lang="es-MX" sz="2800" kern="0" dirty="0">
                <a:solidFill>
                  <a:schemeClr val="tx1">
                    <a:lumMod val="65000"/>
                  </a:schemeClr>
                </a:solidFill>
                <a:latin typeface="Comic Sans MS" pitchFamily="66" charset="0"/>
              </a:rPr>
              <a:t>2</a:t>
            </a:r>
            <a:r>
              <a:rPr kumimoji="1" lang="es-MX" sz="2800" kern="0" dirty="0" smtClean="0">
                <a:solidFill>
                  <a:schemeClr val="tx1">
                    <a:lumMod val="65000"/>
                  </a:schemeClr>
                </a:solidFill>
                <a:latin typeface="Comic Sans MS" pitchFamily="66" charset="0"/>
              </a:rPr>
              <a:t>.- </a:t>
            </a:r>
            <a:r>
              <a:rPr kumimoji="1" lang="es-MX" sz="2800" kern="0" dirty="0">
                <a:solidFill>
                  <a:schemeClr val="tx1">
                    <a:lumMod val="65000"/>
                  </a:schemeClr>
                </a:solidFill>
                <a:latin typeface="Comic Sans MS" pitchFamily="66" charset="0"/>
              </a:rPr>
              <a:t>Identifiquen los procedimientos, los criterios y los </a:t>
            </a:r>
            <a:r>
              <a:rPr kumimoji="1" lang="es-MX" sz="2800" kern="0" dirty="0" smtClean="0">
                <a:solidFill>
                  <a:schemeClr val="tx1">
                    <a:lumMod val="65000"/>
                  </a:schemeClr>
                </a:solidFill>
                <a:latin typeface="Comic Sans MS" pitchFamily="66" charset="0"/>
              </a:rPr>
              <a:t>recursos </a:t>
            </a:r>
            <a:r>
              <a:rPr kumimoji="1" lang="es-MX" sz="2800" kern="0" dirty="0">
                <a:solidFill>
                  <a:schemeClr val="tx1">
                    <a:lumMod val="65000"/>
                  </a:schemeClr>
                </a:solidFill>
                <a:latin typeface="Comic Sans MS" pitchFamily="66" charset="0"/>
              </a:rPr>
              <a:t>de evaluación apropiados para obtener información sobre los niños y los utilicen como medios para mejorar el desempeño docente</a:t>
            </a:r>
            <a:r>
              <a:rPr kumimoji="1" lang="es-MX" sz="3200" kern="0" dirty="0">
                <a:solidFill>
                  <a:schemeClr val="tx1">
                    <a:lumMod val="65000"/>
                  </a:schemeClr>
                </a:solidFill>
                <a:latin typeface="Comic Sans MS" pitchFamily="66" charset="0"/>
              </a:rPr>
              <a:t>.</a:t>
            </a:r>
          </a:p>
          <a:p>
            <a:endParaRPr lang="es-MX" dirty="0">
              <a:solidFill>
                <a:schemeClr val="tx1">
                  <a:lumMod val="65000"/>
                </a:schemeClr>
              </a:solidFill>
              <a:latin typeface="Comic Sans MS" pitchFamily="66" charset="0"/>
            </a:endParaRPr>
          </a:p>
        </p:txBody>
      </p:sp>
    </p:spTree>
    <p:extLst>
      <p:ext uri="{BB962C8B-B14F-4D97-AF65-F5344CB8AC3E}">
        <p14:creationId xmlns:p14="http://schemas.microsoft.com/office/powerpoint/2010/main" val="896808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507288" cy="5544616"/>
          </a:xfrm>
        </p:spPr>
        <p:txBody>
          <a:bodyPr/>
          <a:lstStyle/>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cs typeface="Arial" pitchFamily="34" charset="0"/>
              </a:rPr>
              <a:t>3.-Profundicen </a:t>
            </a:r>
            <a:r>
              <a:rPr kumimoji="1" lang="es-MX" sz="2800" kern="0" dirty="0">
                <a:solidFill>
                  <a:schemeClr val="tx1">
                    <a:lumMod val="85000"/>
                  </a:schemeClr>
                </a:solidFill>
                <a:latin typeface="Comic Sans MS" pitchFamily="66" charset="0"/>
                <a:cs typeface="Arial" pitchFamily="34" charset="0"/>
              </a:rPr>
              <a:t>los conocimientos adquiridos sobre las potencialidades de los niños, las estrategias básicas para el trabajo permanente con ellos y sobre los rasgos que caracterizan a las modalidades de trabajo que pueden poner en</a:t>
            </a: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cs typeface="Arial" pitchFamily="34" charset="0"/>
              </a:rPr>
              <a:t>práctica como futuras educadoras</a:t>
            </a:r>
            <a:r>
              <a:rPr kumimoji="1" lang="es-MX" sz="2800" kern="0" dirty="0" smtClean="0">
                <a:solidFill>
                  <a:schemeClr val="tx1">
                    <a:lumMod val="85000"/>
                  </a:schemeClr>
                </a:solidFill>
                <a:latin typeface="Comic Sans MS" pitchFamily="66" charset="0"/>
                <a:cs typeface="Arial" pitchFamily="34" charset="0"/>
              </a:rPr>
              <a:t>.</a:t>
            </a:r>
          </a:p>
          <a:p>
            <a:pPr marL="0" lvl="0" indent="0" eaLnBrk="0" fontAlgn="base" hangingPunct="0">
              <a:spcAft>
                <a:spcPct val="0"/>
              </a:spcAft>
              <a:buClrTx/>
              <a:buNone/>
            </a:pPr>
            <a:endParaRPr kumimoji="1" lang="es-MX" sz="2800" kern="0" dirty="0">
              <a:solidFill>
                <a:schemeClr val="tx1">
                  <a:lumMod val="85000"/>
                </a:schemeClr>
              </a:solidFill>
              <a:latin typeface="Comic Sans MS" pitchFamily="66" charset="0"/>
              <a:cs typeface="Arial" pitchFamily="34" charset="0"/>
            </a:endParaRP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cs typeface="Arial" pitchFamily="34" charset="0"/>
              </a:rPr>
              <a:t>4</a:t>
            </a:r>
            <a:r>
              <a:rPr kumimoji="1" lang="es-MX" sz="2800" kern="0" dirty="0" smtClean="0">
                <a:solidFill>
                  <a:schemeClr val="tx1">
                    <a:lumMod val="85000"/>
                  </a:schemeClr>
                </a:solidFill>
                <a:latin typeface="Comic Sans MS" pitchFamily="66" charset="0"/>
                <a:cs typeface="Arial" pitchFamily="34" charset="0"/>
              </a:rPr>
              <a:t>.- </a:t>
            </a:r>
            <a:r>
              <a:rPr kumimoji="1" lang="es-MX" sz="2800" kern="0" dirty="0">
                <a:solidFill>
                  <a:schemeClr val="tx1">
                    <a:lumMod val="85000"/>
                  </a:schemeClr>
                </a:solidFill>
                <a:latin typeface="Comic Sans MS" pitchFamily="66" charset="0"/>
                <a:cs typeface="Arial" pitchFamily="34" charset="0"/>
              </a:rPr>
              <a:t>Fortalezcan las competencias didácticas adquiridas al elaborar, analizar y aplicar con los niños secuencias de actividades didácticas que articulen los principios de intervención educativa.</a:t>
            </a: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33164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844824"/>
            <a:ext cx="8229600" cy="4525963"/>
          </a:xfrm>
        </p:spPr>
        <p:txBody>
          <a:bodyPr/>
          <a:lstStyle/>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5.- Fortalezcan </a:t>
            </a:r>
            <a:r>
              <a:rPr kumimoji="1" lang="es-MX" sz="2800" kern="0" dirty="0">
                <a:solidFill>
                  <a:schemeClr val="tx1">
                    <a:lumMod val="85000"/>
                  </a:schemeClr>
                </a:solidFill>
                <a:latin typeface="Comic Sans MS" pitchFamily="66" charset="0"/>
              </a:rPr>
              <a:t>su sentido crítico al valorar los resultados de la aplicación de las actividades didácticas que diseñaron y de las experiencias derivadas de las jornadas de observación y práctica docente.</a:t>
            </a:r>
            <a:endParaRPr kumimoji="1" lang="es-ES_tradnl" sz="2800" kern="0" dirty="0">
              <a:solidFill>
                <a:schemeClr val="tx1">
                  <a:lumMod val="85000"/>
                </a:schemeClr>
              </a:solidFill>
              <a:latin typeface="Comic Sans MS" pitchFamily="66" charset="0"/>
            </a:endParaRP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53270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kumimoji="1" lang="es-ES_tradnl" sz="3200" b="0" kern="0" spc="0" dirty="0" smtClean="0">
                <a:ln>
                  <a:noFill/>
                </a:ln>
                <a:solidFill>
                  <a:schemeClr val="tx1">
                    <a:lumMod val="85000"/>
                  </a:schemeClr>
                </a:solidFill>
                <a:latin typeface="Comic Sans MS" pitchFamily="66" charset="0"/>
              </a:rPr>
              <a:t>ORGANIZACIÓN DE LOS CONTENIDOS EN 3 BLOQUES</a:t>
            </a:r>
            <a:endParaRPr lang="es-MX" sz="32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628800"/>
            <a:ext cx="8795320" cy="5069160"/>
          </a:xfrm>
        </p:spPr>
        <p:txBody>
          <a:bodyPr>
            <a:normAutofit fontScale="92500" lnSpcReduction="20000"/>
          </a:bodyPr>
          <a:lstStyle/>
          <a:p>
            <a:pPr marL="0" lvl="0" indent="0" algn="ctr" eaLnBrk="0" fontAlgn="base" hangingPunct="0">
              <a:spcAft>
                <a:spcPct val="0"/>
              </a:spcAft>
              <a:buClrTx/>
              <a:buNone/>
            </a:pPr>
            <a:r>
              <a:rPr kumimoji="1" lang="es-MX" sz="2800" kern="0" dirty="0" smtClean="0">
                <a:solidFill>
                  <a:schemeClr val="tx1">
                    <a:lumMod val="85000"/>
                  </a:schemeClr>
                </a:solidFill>
                <a:latin typeface="Comic Sans MS" pitchFamily="66" charset="0"/>
              </a:rPr>
              <a:t>BLOQUE I. </a:t>
            </a:r>
          </a:p>
          <a:p>
            <a:pPr marL="0" lvl="0" indent="0" algn="ctr" eaLnBrk="0" fontAlgn="base" hangingPunct="0">
              <a:spcAft>
                <a:spcPct val="0"/>
              </a:spcAft>
              <a:buClrTx/>
              <a:buNone/>
            </a:pPr>
            <a:endParaRPr kumimoji="1" lang="es-MX" sz="2800" kern="0" dirty="0" smtClean="0">
              <a:solidFill>
                <a:schemeClr val="tx1">
                  <a:lumMod val="85000"/>
                </a:schemeClr>
              </a:solidFill>
              <a:latin typeface="Comic Sans MS" pitchFamily="66" charset="0"/>
            </a:endParaRPr>
          </a:p>
          <a:p>
            <a:pPr lvl="0" algn="ctr" eaLnBrk="0" fontAlgn="base" hangingPunct="0">
              <a:spcAft>
                <a:spcPct val="0"/>
              </a:spcAft>
              <a:buClrTx/>
              <a:buFont typeface="Wingdings" pitchFamily="2" charset="2"/>
              <a:buChar char="§"/>
            </a:pPr>
            <a:r>
              <a:rPr kumimoji="1" lang="es-MX" sz="2800" kern="0" dirty="0" smtClean="0">
                <a:solidFill>
                  <a:schemeClr val="tx1">
                    <a:lumMod val="85000"/>
                  </a:schemeClr>
                </a:solidFill>
                <a:latin typeface="Comic Sans MS" pitchFamily="66" charset="0"/>
              </a:rPr>
              <a:t>LA EVALUACIÓN, UN MEDIO PARA CONOCER A LOS NIÑOS Y RECONOCER LA DIVERSIDAD DEL GRUPO.</a:t>
            </a:r>
          </a:p>
          <a:p>
            <a:pPr lvl="0" eaLnBrk="0" fontAlgn="base" hangingPunct="0">
              <a:spcAft>
                <a:spcPct val="0"/>
              </a:spcAft>
              <a:buClrTx/>
              <a:buFont typeface="Wingdings" pitchFamily="2" charset="2"/>
              <a:buChar char="§"/>
            </a:pPr>
            <a:endParaRPr kumimoji="1" lang="es-MX" sz="2800" kern="0" dirty="0">
              <a:solidFill>
                <a:schemeClr val="tx1">
                  <a:lumMod val="85000"/>
                </a:schemeClr>
              </a:solidFill>
              <a:latin typeface="Comic Sans MS" pitchFamily="66" charset="0"/>
            </a:endParaRPr>
          </a:p>
          <a:p>
            <a:pPr marL="0" lvl="0" indent="0" algn="ctr" eaLnBrk="0" fontAlgn="base" hangingPunct="0">
              <a:spcAft>
                <a:spcPct val="0"/>
              </a:spcAft>
              <a:buClrTx/>
              <a:buNone/>
            </a:pPr>
            <a:r>
              <a:rPr kumimoji="1" lang="es-MX" sz="2800" kern="0" dirty="0">
                <a:solidFill>
                  <a:schemeClr val="tx1">
                    <a:lumMod val="85000"/>
                  </a:schemeClr>
                </a:solidFill>
                <a:latin typeface="Comic Sans MS" pitchFamily="66" charset="0"/>
              </a:rPr>
              <a:t>Tiene como finalidad principal que las estudiantes comprendan el significado de la evaluación en la educación preescolar y adquieran los conocimientos y herramientas necesarios para saber en qué aspectos deben centrar la atención cuando realizan el   trabajo educativo con los niños y cuáles son los recursos o procedimientos que mejor contribuyen a obtener y registrar información.</a:t>
            </a:r>
          </a:p>
          <a:p>
            <a:endParaRPr lang="es-MX" dirty="0"/>
          </a:p>
        </p:txBody>
      </p:sp>
    </p:spTree>
    <p:extLst>
      <p:ext uri="{BB962C8B-B14F-4D97-AF65-F5344CB8AC3E}">
        <p14:creationId xmlns:p14="http://schemas.microsoft.com/office/powerpoint/2010/main" val="230165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88640"/>
            <a:ext cx="8856984" cy="6480720"/>
          </a:xfrm>
        </p:spPr>
        <p:txBody>
          <a:bodyPr>
            <a:normAutofit fontScale="92500" lnSpcReduction="20000"/>
          </a:bodyPr>
          <a:lstStyle/>
          <a:p>
            <a:pPr marL="0" indent="0" algn="ctr">
              <a:buNone/>
            </a:pPr>
            <a:endParaRPr kumimoji="1" lang="es-MX" sz="2800" kern="0" dirty="0" smtClean="0">
              <a:solidFill>
                <a:schemeClr val="tx1">
                  <a:lumMod val="85000"/>
                </a:schemeClr>
              </a:solidFill>
              <a:latin typeface="Comic Sans MS" pitchFamily="66" charset="0"/>
              <a:ea typeface="+mj-ea"/>
              <a:cs typeface="+mj-cs"/>
            </a:endParaRPr>
          </a:p>
          <a:p>
            <a:pPr marL="0" indent="0" algn="ctr">
              <a:buNone/>
            </a:pPr>
            <a:r>
              <a:rPr kumimoji="1" lang="es-MX" sz="2800" kern="0" dirty="0" smtClean="0">
                <a:solidFill>
                  <a:schemeClr val="tx1">
                    <a:lumMod val="85000"/>
                  </a:schemeClr>
                </a:solidFill>
                <a:latin typeface="Comic Sans MS" pitchFamily="66" charset="0"/>
                <a:ea typeface="+mj-ea"/>
                <a:cs typeface="+mj-cs"/>
              </a:rPr>
              <a:t>BLOQUE II. </a:t>
            </a:r>
          </a:p>
          <a:p>
            <a:pPr algn="ctr"/>
            <a:r>
              <a:rPr kumimoji="1" lang="es-MX" sz="2800" kern="0" dirty="0" smtClean="0">
                <a:solidFill>
                  <a:schemeClr val="tx1">
                    <a:lumMod val="85000"/>
                  </a:schemeClr>
                </a:solidFill>
                <a:latin typeface="Comic Sans MS" pitchFamily="66" charset="0"/>
                <a:ea typeface="+mj-ea"/>
                <a:cs typeface="+mj-cs"/>
              </a:rPr>
              <a:t>LA ARTICULACIÓN ENTRE LOS PRINCIPIOS DE INTERVENCIÓN EDUCATIVA, EL DISEÑO Y EL DESARROLLO DE LAS SECUENCIAS DE ACTIVIDADES DIDÁCTICAS.</a:t>
            </a:r>
          </a:p>
          <a:p>
            <a:pPr algn="ctr"/>
            <a:endParaRPr kumimoji="1" lang="es-MX" sz="2800" kern="0" dirty="0" smtClean="0">
              <a:solidFill>
                <a:schemeClr val="tx1">
                  <a:lumMod val="85000"/>
                </a:schemeClr>
              </a:solidFill>
              <a:latin typeface="Comic Sans MS" pitchFamily="66" charset="0"/>
              <a:ea typeface="+mj-ea"/>
              <a:cs typeface="+mj-cs"/>
            </a:endParaRPr>
          </a:p>
          <a:p>
            <a:pPr marL="0" indent="0" algn="ctr">
              <a:buNone/>
            </a:pPr>
            <a:r>
              <a:rPr kumimoji="1" lang="es-MX" sz="2800" kern="0" dirty="0">
                <a:solidFill>
                  <a:schemeClr val="tx1">
                    <a:lumMod val="85000"/>
                  </a:schemeClr>
                </a:solidFill>
                <a:latin typeface="Comic Sans MS" pitchFamily="66" charset="0"/>
                <a:ea typeface="+mj-ea"/>
                <a:cs typeface="+mj-cs"/>
              </a:rPr>
              <a:t/>
            </a:r>
            <a:br>
              <a:rPr kumimoji="1" lang="es-MX" sz="2800" kern="0" dirty="0">
                <a:solidFill>
                  <a:schemeClr val="tx1">
                    <a:lumMod val="85000"/>
                  </a:schemeClr>
                </a:solidFill>
                <a:latin typeface="Comic Sans MS" pitchFamily="66" charset="0"/>
                <a:ea typeface="+mj-ea"/>
                <a:cs typeface="+mj-cs"/>
              </a:rPr>
            </a:br>
            <a:r>
              <a:rPr kumimoji="1" lang="es-MX" sz="2800" kern="0" dirty="0">
                <a:solidFill>
                  <a:schemeClr val="tx1">
                    <a:lumMod val="85000"/>
                  </a:schemeClr>
                </a:solidFill>
                <a:latin typeface="Comic Sans MS" pitchFamily="66" charset="0"/>
                <a:ea typeface="+mj-ea"/>
                <a:cs typeface="+mj-cs"/>
              </a:rPr>
              <a:t>El trabajo en este bloque tiene como punto de partida el reconocimiento de las capacidades que poseen los niños y la reflexión acerca de lo que puede hacer el educador para propiciar que avancen en su desarrollo</a:t>
            </a:r>
            <a:r>
              <a:rPr kumimoji="1" lang="es-MX" sz="2800" kern="0" dirty="0" smtClean="0">
                <a:solidFill>
                  <a:schemeClr val="tx1">
                    <a:lumMod val="85000"/>
                  </a:schemeClr>
                </a:solidFill>
                <a:latin typeface="Comic Sans MS" pitchFamily="66" charset="0"/>
                <a:ea typeface="+mj-ea"/>
                <a:cs typeface="+mj-cs"/>
              </a:rPr>
              <a:t>.</a:t>
            </a:r>
          </a:p>
          <a:p>
            <a:pPr marL="0" indent="0" algn="ctr">
              <a:buNone/>
            </a:pPr>
            <a:r>
              <a:rPr kumimoji="1" lang="es-MX" sz="2800" kern="0" dirty="0">
                <a:solidFill>
                  <a:schemeClr val="tx1">
                    <a:lumMod val="85000"/>
                  </a:schemeClr>
                </a:solidFill>
                <a:latin typeface="Comic Sans MS" pitchFamily="66" charset="0"/>
                <a:ea typeface="+mj-ea"/>
                <a:cs typeface="+mj-cs"/>
              </a:rPr>
              <a:t/>
            </a:r>
            <a:br>
              <a:rPr kumimoji="1" lang="es-MX" sz="2800" kern="0" dirty="0">
                <a:solidFill>
                  <a:schemeClr val="tx1">
                    <a:lumMod val="85000"/>
                  </a:schemeClr>
                </a:solidFill>
                <a:latin typeface="Comic Sans MS" pitchFamily="66" charset="0"/>
                <a:ea typeface="+mj-ea"/>
                <a:cs typeface="+mj-cs"/>
              </a:rPr>
            </a:br>
            <a:r>
              <a:rPr kumimoji="1" lang="es-MX" sz="2800" kern="0" dirty="0">
                <a:solidFill>
                  <a:schemeClr val="tx1">
                    <a:lumMod val="85000"/>
                  </a:schemeClr>
                </a:solidFill>
                <a:latin typeface="Comic Sans MS" pitchFamily="66" charset="0"/>
                <a:ea typeface="+mj-ea"/>
                <a:cs typeface="+mj-cs"/>
              </a:rPr>
              <a:t>El trabajo con cada una de las estrategias básicas se realiza con base en el análisis y discusión de los textos sugeridos y tomando en cuenta algunos retos como los que se proponen en cada cuadro correspondiente a las estrategias, en las actividades del tema </a:t>
            </a:r>
            <a:r>
              <a:rPr kumimoji="1" lang="es-MX" sz="2800" kern="0" dirty="0" smtClean="0">
                <a:solidFill>
                  <a:schemeClr val="tx1">
                    <a:lumMod val="85000"/>
                  </a:schemeClr>
                </a:solidFill>
                <a:latin typeface="Comic Sans MS" pitchFamily="66" charset="0"/>
                <a:ea typeface="+mj-ea"/>
                <a:cs typeface="+mj-cs"/>
              </a:rPr>
              <a:t>3</a:t>
            </a:r>
          </a:p>
        </p:txBody>
      </p:sp>
    </p:spTree>
    <p:extLst>
      <p:ext uri="{BB962C8B-B14F-4D97-AF65-F5344CB8AC3E}">
        <p14:creationId xmlns:p14="http://schemas.microsoft.com/office/powerpoint/2010/main" val="2322033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r>
              <a:rPr lang="es-MX" sz="2800" dirty="0">
                <a:solidFill>
                  <a:schemeClr val="tx1">
                    <a:lumMod val="85000"/>
                  </a:schemeClr>
                </a:solidFill>
                <a:latin typeface="Comic Sans MS" pitchFamily="66" charset="0"/>
              </a:rPr>
              <a:t>La recopilación de las propuestas que van surgiendo, después de las modificaciones que se hagan como resultado de su presentación y revisión en grupo, es una tarea que las estudiantes realizarán durante el semestre para integrar un fichero personal que les sea útil para preparar la práctica docente tanto en este semestre como en los subsecuente</a:t>
            </a:r>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106492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88640"/>
            <a:ext cx="9036496" cy="6480720"/>
          </a:xfrm>
        </p:spPr>
        <p:txBody>
          <a:bodyPr>
            <a:normAutofit fontScale="92500"/>
          </a:bodyPr>
          <a:lstStyle/>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BLOQUE III</a:t>
            </a:r>
          </a:p>
          <a:p>
            <a:pPr marL="0" lvl="0" indent="0" algn="ctr" eaLnBrk="0" fontAlgn="base" hangingPunct="0">
              <a:spcBef>
                <a:spcPct val="0"/>
              </a:spcBef>
              <a:spcAft>
                <a:spcPct val="0"/>
              </a:spcAft>
              <a:buClrTx/>
              <a:buNone/>
            </a:pPr>
            <a:endParaRPr lang="es-MX" sz="2800" dirty="0" smtClean="0">
              <a:solidFill>
                <a:schemeClr val="tx1">
                  <a:lumMod val="85000"/>
                </a:schemeClr>
              </a:solidFill>
              <a:latin typeface="Comic Sans MS" pitchFamily="66" charset="0"/>
            </a:endParaRPr>
          </a:p>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 CRITERIOS PARA EL ANÁLISIS DE LAS SECUENCIAS DE ACTIVIDADES DIDÁCTICAS REALIZADAS CON LOS NIÑOS</a:t>
            </a:r>
          </a:p>
          <a:p>
            <a:pPr marL="0" lvl="0" indent="0" algn="ctr"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pPr marL="0" lvl="0" indent="0" algn="ctr" eaLnBrk="0" fontAlgn="base" hangingPunct="0">
              <a:spcBef>
                <a:spcPct val="0"/>
              </a:spcBef>
              <a:spcAft>
                <a:spcPct val="0"/>
              </a:spcAft>
              <a:buClrTx/>
              <a:buNone/>
            </a:pPr>
            <a:r>
              <a:rPr lang="es-MX" sz="2800" dirty="0">
                <a:solidFill>
                  <a:schemeClr val="tx1">
                    <a:lumMod val="85000"/>
                  </a:schemeClr>
                </a:solidFill>
                <a:latin typeface="Comic Sans MS" pitchFamily="66" charset="0"/>
              </a:rPr>
              <a:t>Se trabaja en sesiones posteriores a cada jornada de estancia en los jardines de niños y tiene como finalidad guiar la reflexión sobre las experiencias vividas por las estudiantes al poner en práctica las actividades que prepararon en el taller de diseño, así como contribuir al mejoramiento de sus competencias didácticas</a:t>
            </a:r>
            <a:r>
              <a:rPr lang="es-MX" sz="2800" dirty="0" smtClean="0">
                <a:solidFill>
                  <a:schemeClr val="tx1">
                    <a:lumMod val="85000"/>
                  </a:schemeClr>
                </a:solidFill>
                <a:latin typeface="Comic Sans MS" pitchFamily="66" charset="0"/>
              </a:rPr>
              <a:t>.</a:t>
            </a:r>
          </a:p>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 </a:t>
            </a:r>
            <a:r>
              <a:rPr lang="es-MX" sz="2800" dirty="0">
                <a:solidFill>
                  <a:schemeClr val="tx1">
                    <a:lumMod val="85000"/>
                  </a:schemeClr>
                </a:solidFill>
                <a:latin typeface="Comic Sans MS" pitchFamily="66" charset="0"/>
              </a:rPr>
              <a:t>De esta manera, la reflexión y la discusión se hará de manera organizada y se evitará un tratamiento superficial o anecdótico de los aspectos en que se desea centrar la atención.</a:t>
            </a:r>
          </a:p>
          <a:p>
            <a:endParaRPr lang="es-MX" dirty="0">
              <a:solidFill>
                <a:schemeClr val="tx1">
                  <a:lumMod val="85000"/>
                </a:schemeClr>
              </a:solidFill>
            </a:endParaRPr>
          </a:p>
        </p:txBody>
      </p:sp>
    </p:spTree>
    <p:extLst>
      <p:ext uri="{BB962C8B-B14F-4D97-AF65-F5344CB8AC3E}">
        <p14:creationId xmlns:p14="http://schemas.microsoft.com/office/powerpoint/2010/main" val="1586365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Autofit/>
          </a:bodyPr>
          <a:lstStyle/>
          <a:p>
            <a:r>
              <a:rPr kumimoji="1" lang="es-MX" sz="2400" b="0" kern="0" spc="0" dirty="0" smtClean="0">
                <a:ln>
                  <a:noFill/>
                </a:ln>
                <a:solidFill>
                  <a:schemeClr val="tx1">
                    <a:lumMod val="85000"/>
                  </a:schemeClr>
                </a:solidFill>
                <a:latin typeface="Comic Sans MS" pitchFamily="66" charset="0"/>
              </a:rPr>
              <a:t>COMPETENCIAS A  DESARROLLAR POR BLOQUES</a:t>
            </a:r>
            <a:endParaRPr lang="es-MX" sz="24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07504" y="1412776"/>
            <a:ext cx="8856984" cy="5328592"/>
          </a:xfrm>
        </p:spPr>
        <p:txBody>
          <a:bodyPr>
            <a:normAutofit fontScale="92500" lnSpcReduction="10000"/>
          </a:bodyPr>
          <a:lstStyle/>
          <a:p>
            <a:pPr marL="0" lvl="0" indent="0" eaLnBrk="0" fontAlgn="base" hangingPunct="0">
              <a:spcBef>
                <a:spcPct val="0"/>
              </a:spcBef>
              <a:spcAft>
                <a:spcPct val="0"/>
              </a:spcAft>
              <a:buClrTx/>
              <a:buNone/>
            </a:pPr>
            <a:r>
              <a:rPr lang="es-MX" sz="3200" dirty="0" smtClean="0">
                <a:solidFill>
                  <a:schemeClr val="tx1">
                    <a:lumMod val="85000"/>
                  </a:schemeClr>
                </a:solidFill>
                <a:latin typeface="Comic Sans MS" pitchFamily="66" charset="0"/>
              </a:rPr>
              <a:t>1.-Comprender </a:t>
            </a:r>
            <a:r>
              <a:rPr lang="es-MX" sz="3200" dirty="0">
                <a:solidFill>
                  <a:schemeClr val="tx1">
                    <a:lumMod val="85000"/>
                  </a:schemeClr>
                </a:solidFill>
                <a:latin typeface="Comic Sans MS" pitchFamily="66" charset="0"/>
              </a:rPr>
              <a:t>que la evaluación sirve como un medio para reconocer capacidades e identificar las necesidades de los niños</a:t>
            </a:r>
            <a:r>
              <a:rPr lang="es-MX" sz="3200" dirty="0" smtClean="0">
                <a:solidFill>
                  <a:schemeClr val="tx1">
                    <a:lumMod val="85000"/>
                  </a:schemeClr>
                </a:solidFill>
                <a:latin typeface="Comic Sans MS" pitchFamily="66" charset="0"/>
              </a:rPr>
              <a:t>.</a:t>
            </a:r>
          </a:p>
          <a:p>
            <a:pPr marL="0" lvl="0" indent="0" eaLnBrk="0" fontAlgn="base" hangingPunct="0">
              <a:spcBef>
                <a:spcPct val="0"/>
              </a:spcBef>
              <a:spcAft>
                <a:spcPct val="0"/>
              </a:spcAft>
              <a:buClrTx/>
              <a:buNone/>
            </a:pP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3200" dirty="0">
                <a:solidFill>
                  <a:schemeClr val="tx1">
                    <a:lumMod val="85000"/>
                  </a:schemeClr>
                </a:solidFill>
                <a:latin typeface="Comic Sans MS" pitchFamily="66" charset="0"/>
              </a:rPr>
              <a:t>2</a:t>
            </a:r>
            <a:r>
              <a:rPr lang="es-MX" sz="3200" dirty="0" smtClean="0">
                <a:solidFill>
                  <a:schemeClr val="tx1">
                    <a:lumMod val="85000"/>
                  </a:schemeClr>
                </a:solidFill>
                <a:latin typeface="Comic Sans MS" pitchFamily="66" charset="0"/>
              </a:rPr>
              <a:t>.- </a:t>
            </a:r>
            <a:r>
              <a:rPr lang="es-MX" sz="3200" dirty="0">
                <a:solidFill>
                  <a:schemeClr val="tx1">
                    <a:lumMod val="85000"/>
                  </a:schemeClr>
                </a:solidFill>
                <a:latin typeface="Comic Sans MS" pitchFamily="66" charset="0"/>
              </a:rPr>
              <a:t>Identificar los procedimientos de la evaluación, como recurso para la mejora del desempeño </a:t>
            </a:r>
            <a:r>
              <a:rPr lang="es-MX" sz="3200" dirty="0" smtClean="0">
                <a:solidFill>
                  <a:schemeClr val="tx1">
                    <a:lumMod val="85000"/>
                  </a:schemeClr>
                </a:solidFill>
                <a:latin typeface="Comic Sans MS" pitchFamily="66" charset="0"/>
              </a:rPr>
              <a:t>docente</a:t>
            </a: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3200" dirty="0">
                <a:solidFill>
                  <a:schemeClr val="tx1">
                    <a:lumMod val="85000"/>
                  </a:schemeClr>
                </a:solidFill>
                <a:latin typeface="Comic Sans MS" pitchFamily="66" charset="0"/>
              </a:rPr>
              <a:t>3</a:t>
            </a:r>
            <a:r>
              <a:rPr lang="es-MX" sz="3200" dirty="0" smtClean="0">
                <a:solidFill>
                  <a:schemeClr val="tx1">
                    <a:lumMod val="85000"/>
                  </a:schemeClr>
                </a:solidFill>
                <a:latin typeface="Comic Sans MS" pitchFamily="66" charset="0"/>
              </a:rPr>
              <a:t>.- </a:t>
            </a:r>
            <a:r>
              <a:rPr lang="es-MX" sz="3200" dirty="0">
                <a:solidFill>
                  <a:schemeClr val="tx1">
                    <a:lumMod val="85000"/>
                  </a:schemeClr>
                </a:solidFill>
                <a:latin typeface="Comic Sans MS" pitchFamily="66" charset="0"/>
              </a:rPr>
              <a:t>Profundizar el conocimiento de las potencialidades de los niños, las estrategias básicas para el trabajo con ellos a través de las modalidades de trabajo.</a:t>
            </a:r>
          </a:p>
          <a:p>
            <a:endParaRPr lang="es-MX" sz="3200"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2667014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78</TotalTime>
  <Words>772</Words>
  <Application>Microsoft Office PowerPoint</Application>
  <PresentationFormat>Presentación en pantalla (4:3)</PresentationFormat>
  <Paragraphs>89</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Paja</vt:lpstr>
      <vt:lpstr>Presentación de PowerPoint</vt:lpstr>
      <vt:lpstr>PROPÓSITOS</vt:lpstr>
      <vt:lpstr>Presentación de PowerPoint</vt:lpstr>
      <vt:lpstr>Presentación de PowerPoint</vt:lpstr>
      <vt:lpstr>ORGANIZACIÓN DE LOS CONTENIDOS EN 3 BLOQUES</vt:lpstr>
      <vt:lpstr>Presentación de PowerPoint</vt:lpstr>
      <vt:lpstr>Presentación de PowerPoint</vt:lpstr>
      <vt:lpstr>Presentación de PowerPoint</vt:lpstr>
      <vt:lpstr>COMPETENCIAS A  DESARROLLAR POR BLOQUES</vt:lpstr>
      <vt:lpstr>Presentación de PowerPoint</vt:lpstr>
      <vt:lpstr>RASGOS DEL PERFIL DE EGRESO</vt:lpstr>
      <vt:lpstr>Presentación de PowerPoint</vt:lpstr>
      <vt:lpstr>CRITERIOS DE EVALUACIÓN</vt:lpstr>
      <vt:lpstr>JORNADAS DE OBSERVACIÓN  Y PRÁCTICA </vt:lpstr>
      <vt:lpstr>ACUERDOS INTERNOS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MH</dc:creator>
  <cp:lastModifiedBy>MH</cp:lastModifiedBy>
  <cp:revision>6</cp:revision>
  <dcterms:created xsi:type="dcterms:W3CDTF">2014-02-17T02:29:23Z</dcterms:created>
  <dcterms:modified xsi:type="dcterms:W3CDTF">2014-02-17T03:48:02Z</dcterms:modified>
</cp:coreProperties>
</file>