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24"/>
  </p:notesMasterIdLst>
  <p:sldIdLst>
    <p:sldId id="256" r:id="rId2"/>
    <p:sldId id="257" r:id="rId3"/>
    <p:sldId id="258" r:id="rId4"/>
    <p:sldId id="264" r:id="rId5"/>
    <p:sldId id="277" r:id="rId6"/>
    <p:sldId id="259" r:id="rId7"/>
    <p:sldId id="265" r:id="rId8"/>
    <p:sldId id="268" r:id="rId9"/>
    <p:sldId id="266" r:id="rId10"/>
    <p:sldId id="278" r:id="rId11"/>
    <p:sldId id="279" r:id="rId12"/>
    <p:sldId id="269" r:id="rId13"/>
    <p:sldId id="267" r:id="rId14"/>
    <p:sldId id="270" r:id="rId15"/>
    <p:sldId id="271" r:id="rId16"/>
    <p:sldId id="272" r:id="rId17"/>
    <p:sldId id="273" r:id="rId18"/>
    <p:sldId id="274" r:id="rId19"/>
    <p:sldId id="275" r:id="rId20"/>
    <p:sldId id="276" r:id="rId21"/>
    <p:sldId id="260" r:id="rId22"/>
    <p:sldId id="280" r:id="rId2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Comic Sans MS" pitchFamily="66" charset="0"/>
        <a:ea typeface="+mn-ea"/>
        <a:cs typeface="+mn-cs"/>
      </a:defRPr>
    </a:lvl1pPr>
    <a:lvl2pPr marL="457200" algn="l" rtl="0" fontAlgn="base">
      <a:spcBef>
        <a:spcPct val="0"/>
      </a:spcBef>
      <a:spcAft>
        <a:spcPct val="0"/>
      </a:spcAft>
      <a:defRPr kern="1200">
        <a:solidFill>
          <a:schemeClr val="tx1"/>
        </a:solidFill>
        <a:latin typeface="Comic Sans MS" pitchFamily="66" charset="0"/>
        <a:ea typeface="+mn-ea"/>
        <a:cs typeface="+mn-cs"/>
      </a:defRPr>
    </a:lvl2pPr>
    <a:lvl3pPr marL="914400" algn="l" rtl="0" fontAlgn="base">
      <a:spcBef>
        <a:spcPct val="0"/>
      </a:spcBef>
      <a:spcAft>
        <a:spcPct val="0"/>
      </a:spcAft>
      <a:defRPr kern="1200">
        <a:solidFill>
          <a:schemeClr val="tx1"/>
        </a:solidFill>
        <a:latin typeface="Comic Sans MS" pitchFamily="66" charset="0"/>
        <a:ea typeface="+mn-ea"/>
        <a:cs typeface="+mn-cs"/>
      </a:defRPr>
    </a:lvl3pPr>
    <a:lvl4pPr marL="1371600" algn="l" rtl="0" fontAlgn="base">
      <a:spcBef>
        <a:spcPct val="0"/>
      </a:spcBef>
      <a:spcAft>
        <a:spcPct val="0"/>
      </a:spcAft>
      <a:defRPr kern="1200">
        <a:solidFill>
          <a:schemeClr val="tx1"/>
        </a:solidFill>
        <a:latin typeface="Comic Sans MS" pitchFamily="66" charset="0"/>
        <a:ea typeface="+mn-ea"/>
        <a:cs typeface="+mn-cs"/>
      </a:defRPr>
    </a:lvl4pPr>
    <a:lvl5pPr marL="1828800" algn="l" rtl="0" fontAlgn="base">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67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7FC0B8AC-CA80-4B15-A2C9-78AA87C5B23C}" type="datetimeFigureOut">
              <a:rPr lang="en-US"/>
              <a:pPr>
                <a:defRPr/>
              </a:pPr>
              <a:t>8/30/2012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89BB32AA-AD5E-47FA-AED3-B8C7B8172AF0}" type="slidenum">
              <a:rPr lang="en-US"/>
              <a:pPr>
                <a:defRPr/>
              </a:pPr>
              <a:t>‹Nº›</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D7EE43-94A5-48E2-9138-EAFA8B646AE5}"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18BE3F9-AB94-4FF0-99DA-43E417D874AB}"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542767-E436-428A-B4D4-006F1FF9AEB5}"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A06ADD4-C6D9-4A5B-82B0-92E32714E99E}"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80B289-EE10-4552-835F-B9FBAD82707C}"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67F52F-B47C-45CE-8F18-CF90D8D53968}"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12BD0F0-F3FE-445F-A5B7-5E3A22D8C264}"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73C041-D947-4944-8C98-B336F415A4AA}"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FF11BF-9BC0-4107-B1B8-702F2D9EFAB1}"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E6F858B-0A63-479D-8C7A-D2BC168F9555}"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4B4C63-1D58-4AC2-9FE2-7B27A1293EAF}"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522F338-B071-4E45-82C4-821A99EBC29F}"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1337640-3DEB-4179-8B1F-570A115444F4}"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F8B089-E259-4D4B-B7A6-255197EDAE10}"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50DFB7-8B8F-468F-AB9F-0391C09BF1A3}" type="slidenum">
              <a:rPr lang="en-US"/>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43EEB0-73CE-44C2-B74F-B2ACED13387B}" type="slidenum">
              <a:rPr lang="en-US"/>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7D42196-F73F-4EFB-A214-E367963E6DCB}" type="slidenum">
              <a:rPr lang="en-US"/>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6057CA-AF12-443A-B960-BF7F0E7CCD0F}"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471B0A4-4810-4511-AE28-8B4ED66DF0E9}"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2C69ADC-6425-4C81-9C3D-11ECCE215204}"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DC7C67-F190-4922-AB0E-B3D9572A658A}"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CF336A-6F4B-4B34-8682-3F6360C7D4FB}"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pPr>
              <a:defRPr/>
            </a:pPr>
            <a:endParaRPr lang="en-US"/>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en-US"/>
            </a:p>
          </p:txBody>
        </p:sp>
        <p:sp>
          <p:nvSpPr>
            <p:cNvPr id="7"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en-US"/>
            </a:p>
          </p:txBody>
        </p:sp>
        <p:sp>
          <p:nvSpPr>
            <p:cNvPr id="8"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US"/>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US"/>
              </a:p>
            </p:txBody>
          </p:sp>
          <p:sp>
            <p:nvSpPr>
              <p:cNvPr id="11"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US"/>
              </a:p>
            </p:txBody>
          </p:sp>
          <p:sp>
            <p:nvSpPr>
              <p:cNvPr id="12"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US"/>
              </a:p>
            </p:txBody>
          </p:sp>
          <p:sp>
            <p:nvSpPr>
              <p:cNvPr id="13"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US"/>
              </a:p>
            </p:txBody>
          </p:sp>
          <p:sp>
            <p:nvSpPr>
              <p:cNvPr id="14"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US"/>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en-US"/>
            </a:p>
          </p:txBody>
        </p:sp>
        <p:sp>
          <p:nvSpPr>
            <p:cNvPr id="17"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pPr>
                <a:defRPr/>
              </a:pPr>
              <a:endParaRPr lang="en-US"/>
            </a:p>
          </p:txBody>
        </p:sp>
        <p:sp>
          <p:nvSpPr>
            <p:cNvPr id="18" name="Freeform 21"/>
            <p:cNvSpPr>
              <a:spLocks/>
            </p:cNvSpPr>
            <p:nvPr userDrawn="1"/>
          </p:nvSpPr>
          <p:spPr bwMode="auto">
            <a:xfrm rot="7320404">
              <a:off x="5000" y="2913"/>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US"/>
            </a:p>
          </p:txBody>
        </p:sp>
        <p:grpSp>
          <p:nvGrpSpPr>
            <p:cNvPr id="19" name="Group 22"/>
            <p:cNvGrpSpPr>
              <a:grpSpLocks/>
            </p:cNvGrpSpPr>
            <p:nvPr userDrawn="1"/>
          </p:nvGrpSpPr>
          <p:grpSpPr bwMode="auto">
            <a:xfrm>
              <a:off x="4986" y="2752"/>
              <a:ext cx="468" cy="667"/>
              <a:chOff x="4986" y="2752"/>
              <a:chExt cx="468" cy="667"/>
            </a:xfrm>
          </p:grpSpPr>
          <p:sp>
            <p:nvSpPr>
              <p:cNvPr id="20"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US"/>
              </a:p>
            </p:txBody>
          </p:sp>
          <p:sp>
            <p:nvSpPr>
              <p:cNvPr id="21"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US"/>
              </a:p>
            </p:txBody>
          </p:sp>
          <p:sp>
            <p:nvSpPr>
              <p:cNvPr id="22"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US"/>
              </a:p>
            </p:txBody>
          </p:sp>
          <p:sp>
            <p:nvSpPr>
              <p:cNvPr id="23" name="Freeform 26"/>
              <p:cNvSpPr>
                <a:spLocks/>
              </p:cNvSpPr>
              <p:nvPr userDrawn="1"/>
            </p:nvSpPr>
            <p:spPr bwMode="auto">
              <a:xfrm rot="7320404">
                <a:off x="5364" y="2873"/>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US"/>
              </a:p>
            </p:txBody>
          </p:sp>
          <p:sp>
            <p:nvSpPr>
              <p:cNvPr id="24" name="Freeform 27"/>
              <p:cNvSpPr>
                <a:spLocks/>
              </p:cNvSpPr>
              <p:nvPr userDrawn="1"/>
            </p:nvSpPr>
            <p:spPr bwMode="auto">
              <a:xfrm rot="7320404">
                <a:off x="5137"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US"/>
              </a:p>
            </p:txBody>
          </p:sp>
        </p:grpSp>
      </p:grpSp>
      <p:sp>
        <p:nvSpPr>
          <p:cNvPr id="25"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pPr>
              <a:defRPr/>
            </a:pPr>
            <a:endParaRPr lang="en-US"/>
          </a:p>
        </p:txBody>
      </p:sp>
      <p:sp>
        <p:nvSpPr>
          <p:cNvPr id="26"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pPr>
              <a:defRPr/>
            </a:pPr>
            <a:endParaRPr lang="en-US"/>
          </a:p>
        </p:txBody>
      </p:sp>
      <p:sp>
        <p:nvSpPr>
          <p:cNvPr id="15363"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s-ES"/>
              <a:t>Haga clic para cambiar el estilo de título	</a:t>
            </a:r>
          </a:p>
        </p:txBody>
      </p:sp>
      <p:sp>
        <p:nvSpPr>
          <p:cNvPr id="15364"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es-ES"/>
              <a:t>Haga clic para modificar el estilo de subtítulo del patrón</a:t>
            </a:r>
          </a:p>
        </p:txBody>
      </p:sp>
      <p:sp>
        <p:nvSpPr>
          <p:cNvPr id="27" name="Rectangle 5"/>
          <p:cNvSpPr>
            <a:spLocks noGrp="1" noChangeArrowheads="1"/>
          </p:cNvSpPr>
          <p:nvPr>
            <p:ph type="dt" sz="half" idx="10"/>
          </p:nvPr>
        </p:nvSpPr>
        <p:spPr>
          <a:xfrm>
            <a:off x="685800" y="6248400"/>
            <a:ext cx="1905000" cy="457200"/>
          </a:xfrm>
        </p:spPr>
        <p:txBody>
          <a:bodyPr/>
          <a:lstStyle>
            <a:lvl1pPr>
              <a:defRPr smtClean="0"/>
            </a:lvl1pPr>
          </a:lstStyle>
          <a:p>
            <a:pPr>
              <a:defRPr/>
            </a:pPr>
            <a:endParaRPr lang="es-ES"/>
          </a:p>
        </p:txBody>
      </p:sp>
      <p:sp>
        <p:nvSpPr>
          <p:cNvPr id="28" name="Rectangle 6"/>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s-ES"/>
          </a:p>
        </p:txBody>
      </p:sp>
      <p:sp>
        <p:nvSpPr>
          <p:cNvPr id="29" name="Rectangle 7"/>
          <p:cNvSpPr>
            <a:spLocks noGrp="1" noChangeArrowheads="1"/>
          </p:cNvSpPr>
          <p:nvPr>
            <p:ph type="sldNum" sz="quarter" idx="12"/>
          </p:nvPr>
        </p:nvSpPr>
        <p:spPr>
          <a:xfrm>
            <a:off x="6553200" y="6248400"/>
            <a:ext cx="1905000" cy="457200"/>
          </a:xfrm>
        </p:spPr>
        <p:txBody>
          <a:bodyPr/>
          <a:lstStyle>
            <a:lvl1pPr>
              <a:defRPr smtClean="0"/>
            </a:lvl1pPr>
          </a:lstStyle>
          <a:p>
            <a:pPr>
              <a:defRPr/>
            </a:pPr>
            <a:fld id="{B7D51331-48F0-4AC1-BFDC-7A52D1E331EB}"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s-ES"/>
          </a:p>
        </p:txBody>
      </p:sp>
      <p:sp>
        <p:nvSpPr>
          <p:cNvPr id="5" name="Rectangle 6"/>
          <p:cNvSpPr>
            <a:spLocks noGrp="1" noChangeArrowheads="1"/>
          </p:cNvSpPr>
          <p:nvPr>
            <p:ph type="ftr" sz="quarter" idx="11"/>
          </p:nvPr>
        </p:nvSpPr>
        <p:spPr>
          <a:ln/>
        </p:spPr>
        <p:txBody>
          <a:bodyPr/>
          <a:lstStyle>
            <a:lvl1pPr>
              <a:defRPr/>
            </a:lvl1pPr>
          </a:lstStyle>
          <a:p>
            <a:pPr>
              <a:defRPr/>
            </a:pPr>
            <a:endParaRPr lang="es-ES"/>
          </a:p>
        </p:txBody>
      </p:sp>
      <p:sp>
        <p:nvSpPr>
          <p:cNvPr id="6" name="Rectangle 7"/>
          <p:cNvSpPr>
            <a:spLocks noGrp="1" noChangeArrowheads="1"/>
          </p:cNvSpPr>
          <p:nvPr>
            <p:ph type="sldNum" sz="quarter" idx="12"/>
          </p:nvPr>
        </p:nvSpPr>
        <p:spPr>
          <a:ln/>
        </p:spPr>
        <p:txBody>
          <a:bodyPr/>
          <a:lstStyle>
            <a:lvl1pPr>
              <a:defRPr/>
            </a:lvl1pPr>
          </a:lstStyle>
          <a:p>
            <a:pPr>
              <a:defRPr/>
            </a:pPr>
            <a:fld id="{C5718E2C-3DA8-4E08-97A6-339FF03F856F}"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s-ES"/>
          </a:p>
        </p:txBody>
      </p:sp>
      <p:sp>
        <p:nvSpPr>
          <p:cNvPr id="5" name="Rectangle 6"/>
          <p:cNvSpPr>
            <a:spLocks noGrp="1" noChangeArrowheads="1"/>
          </p:cNvSpPr>
          <p:nvPr>
            <p:ph type="ftr" sz="quarter" idx="11"/>
          </p:nvPr>
        </p:nvSpPr>
        <p:spPr>
          <a:ln/>
        </p:spPr>
        <p:txBody>
          <a:bodyPr/>
          <a:lstStyle>
            <a:lvl1pPr>
              <a:defRPr/>
            </a:lvl1pPr>
          </a:lstStyle>
          <a:p>
            <a:pPr>
              <a:defRPr/>
            </a:pPr>
            <a:endParaRPr lang="es-ES"/>
          </a:p>
        </p:txBody>
      </p:sp>
      <p:sp>
        <p:nvSpPr>
          <p:cNvPr id="6" name="Rectangle 7"/>
          <p:cNvSpPr>
            <a:spLocks noGrp="1" noChangeArrowheads="1"/>
          </p:cNvSpPr>
          <p:nvPr>
            <p:ph type="sldNum" sz="quarter" idx="12"/>
          </p:nvPr>
        </p:nvSpPr>
        <p:spPr>
          <a:ln/>
        </p:spPr>
        <p:txBody>
          <a:bodyPr/>
          <a:lstStyle>
            <a:lvl1pPr>
              <a:defRPr/>
            </a:lvl1pPr>
          </a:lstStyle>
          <a:p>
            <a:pPr>
              <a:defRPr/>
            </a:pPr>
            <a:fld id="{C1B215B6-5B1C-4C75-A987-53862176BB05}"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s-ES"/>
          </a:p>
        </p:txBody>
      </p:sp>
      <p:sp>
        <p:nvSpPr>
          <p:cNvPr id="5" name="Rectangle 6"/>
          <p:cNvSpPr>
            <a:spLocks noGrp="1" noChangeArrowheads="1"/>
          </p:cNvSpPr>
          <p:nvPr>
            <p:ph type="ftr" sz="quarter" idx="11"/>
          </p:nvPr>
        </p:nvSpPr>
        <p:spPr>
          <a:ln/>
        </p:spPr>
        <p:txBody>
          <a:bodyPr/>
          <a:lstStyle>
            <a:lvl1pPr>
              <a:defRPr/>
            </a:lvl1pPr>
          </a:lstStyle>
          <a:p>
            <a:pPr>
              <a:defRPr/>
            </a:pPr>
            <a:endParaRPr lang="es-ES"/>
          </a:p>
        </p:txBody>
      </p:sp>
      <p:sp>
        <p:nvSpPr>
          <p:cNvPr id="6" name="Rectangle 7"/>
          <p:cNvSpPr>
            <a:spLocks noGrp="1" noChangeArrowheads="1"/>
          </p:cNvSpPr>
          <p:nvPr>
            <p:ph type="sldNum" sz="quarter" idx="12"/>
          </p:nvPr>
        </p:nvSpPr>
        <p:spPr>
          <a:ln/>
        </p:spPr>
        <p:txBody>
          <a:bodyPr/>
          <a:lstStyle>
            <a:lvl1pPr>
              <a:defRPr/>
            </a:lvl1pPr>
          </a:lstStyle>
          <a:p>
            <a:pPr>
              <a:defRPr/>
            </a:pPr>
            <a:fld id="{5876D2D3-E057-4DCA-BC99-4ECA656245EA}"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s-ES"/>
          </a:p>
        </p:txBody>
      </p:sp>
      <p:sp>
        <p:nvSpPr>
          <p:cNvPr id="5" name="Rectangle 6"/>
          <p:cNvSpPr>
            <a:spLocks noGrp="1" noChangeArrowheads="1"/>
          </p:cNvSpPr>
          <p:nvPr>
            <p:ph type="ftr" sz="quarter" idx="11"/>
          </p:nvPr>
        </p:nvSpPr>
        <p:spPr>
          <a:ln/>
        </p:spPr>
        <p:txBody>
          <a:bodyPr/>
          <a:lstStyle>
            <a:lvl1pPr>
              <a:defRPr/>
            </a:lvl1pPr>
          </a:lstStyle>
          <a:p>
            <a:pPr>
              <a:defRPr/>
            </a:pPr>
            <a:endParaRPr lang="es-ES"/>
          </a:p>
        </p:txBody>
      </p:sp>
      <p:sp>
        <p:nvSpPr>
          <p:cNvPr id="6" name="Rectangle 7"/>
          <p:cNvSpPr>
            <a:spLocks noGrp="1" noChangeArrowheads="1"/>
          </p:cNvSpPr>
          <p:nvPr>
            <p:ph type="sldNum" sz="quarter" idx="12"/>
          </p:nvPr>
        </p:nvSpPr>
        <p:spPr>
          <a:ln/>
        </p:spPr>
        <p:txBody>
          <a:bodyPr/>
          <a:lstStyle>
            <a:lvl1pPr>
              <a:defRPr/>
            </a:lvl1pPr>
          </a:lstStyle>
          <a:p>
            <a:pPr>
              <a:defRPr/>
            </a:pPr>
            <a:fld id="{96A8922C-A0D9-4269-AF04-A8023E16DFA2}"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s-ES"/>
          </a:p>
        </p:txBody>
      </p:sp>
      <p:sp>
        <p:nvSpPr>
          <p:cNvPr id="6" name="Rectangle 6"/>
          <p:cNvSpPr>
            <a:spLocks noGrp="1" noChangeArrowheads="1"/>
          </p:cNvSpPr>
          <p:nvPr>
            <p:ph type="ftr" sz="quarter" idx="11"/>
          </p:nvPr>
        </p:nvSpPr>
        <p:spPr>
          <a:ln/>
        </p:spPr>
        <p:txBody>
          <a:bodyPr/>
          <a:lstStyle>
            <a:lvl1pPr>
              <a:defRPr/>
            </a:lvl1pPr>
          </a:lstStyle>
          <a:p>
            <a:pPr>
              <a:defRPr/>
            </a:pPr>
            <a:endParaRPr lang="es-ES"/>
          </a:p>
        </p:txBody>
      </p:sp>
      <p:sp>
        <p:nvSpPr>
          <p:cNvPr id="7" name="Rectangle 7"/>
          <p:cNvSpPr>
            <a:spLocks noGrp="1" noChangeArrowheads="1"/>
          </p:cNvSpPr>
          <p:nvPr>
            <p:ph type="sldNum" sz="quarter" idx="12"/>
          </p:nvPr>
        </p:nvSpPr>
        <p:spPr>
          <a:ln/>
        </p:spPr>
        <p:txBody>
          <a:bodyPr/>
          <a:lstStyle>
            <a:lvl1pPr>
              <a:defRPr/>
            </a:lvl1pPr>
          </a:lstStyle>
          <a:p>
            <a:pPr>
              <a:defRPr/>
            </a:pPr>
            <a:fld id="{5F47A95E-8339-4CA2-BE43-912CCAABE874}"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s-ES"/>
          </a:p>
        </p:txBody>
      </p:sp>
      <p:sp>
        <p:nvSpPr>
          <p:cNvPr id="8" name="Rectangle 6"/>
          <p:cNvSpPr>
            <a:spLocks noGrp="1" noChangeArrowheads="1"/>
          </p:cNvSpPr>
          <p:nvPr>
            <p:ph type="ftr" sz="quarter" idx="11"/>
          </p:nvPr>
        </p:nvSpPr>
        <p:spPr>
          <a:ln/>
        </p:spPr>
        <p:txBody>
          <a:bodyPr/>
          <a:lstStyle>
            <a:lvl1pPr>
              <a:defRPr/>
            </a:lvl1pPr>
          </a:lstStyle>
          <a:p>
            <a:pPr>
              <a:defRPr/>
            </a:pPr>
            <a:endParaRPr lang="es-ES"/>
          </a:p>
        </p:txBody>
      </p:sp>
      <p:sp>
        <p:nvSpPr>
          <p:cNvPr id="9" name="Rectangle 7"/>
          <p:cNvSpPr>
            <a:spLocks noGrp="1" noChangeArrowheads="1"/>
          </p:cNvSpPr>
          <p:nvPr>
            <p:ph type="sldNum" sz="quarter" idx="12"/>
          </p:nvPr>
        </p:nvSpPr>
        <p:spPr>
          <a:ln/>
        </p:spPr>
        <p:txBody>
          <a:bodyPr/>
          <a:lstStyle>
            <a:lvl1pPr>
              <a:defRPr/>
            </a:lvl1pPr>
          </a:lstStyle>
          <a:p>
            <a:pPr>
              <a:defRPr/>
            </a:pPr>
            <a:fld id="{37487D91-DF54-48C5-8431-81D228CD675E}"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s-ES"/>
          </a:p>
        </p:txBody>
      </p:sp>
      <p:sp>
        <p:nvSpPr>
          <p:cNvPr id="4" name="Rectangle 6"/>
          <p:cNvSpPr>
            <a:spLocks noGrp="1" noChangeArrowheads="1"/>
          </p:cNvSpPr>
          <p:nvPr>
            <p:ph type="ftr" sz="quarter" idx="11"/>
          </p:nvPr>
        </p:nvSpPr>
        <p:spPr>
          <a:ln/>
        </p:spPr>
        <p:txBody>
          <a:bodyPr/>
          <a:lstStyle>
            <a:lvl1pPr>
              <a:defRPr/>
            </a:lvl1pPr>
          </a:lstStyle>
          <a:p>
            <a:pPr>
              <a:defRPr/>
            </a:pPr>
            <a:endParaRPr lang="es-ES"/>
          </a:p>
        </p:txBody>
      </p:sp>
      <p:sp>
        <p:nvSpPr>
          <p:cNvPr id="5" name="Rectangle 7"/>
          <p:cNvSpPr>
            <a:spLocks noGrp="1" noChangeArrowheads="1"/>
          </p:cNvSpPr>
          <p:nvPr>
            <p:ph type="sldNum" sz="quarter" idx="12"/>
          </p:nvPr>
        </p:nvSpPr>
        <p:spPr>
          <a:ln/>
        </p:spPr>
        <p:txBody>
          <a:bodyPr/>
          <a:lstStyle>
            <a:lvl1pPr>
              <a:defRPr/>
            </a:lvl1pPr>
          </a:lstStyle>
          <a:p>
            <a:pPr>
              <a:defRPr/>
            </a:pPr>
            <a:fld id="{77B16A66-5626-4B19-B0EC-1EA5EFCADB49}"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s-ES"/>
          </a:p>
        </p:txBody>
      </p:sp>
      <p:sp>
        <p:nvSpPr>
          <p:cNvPr id="3" name="Rectangle 6"/>
          <p:cNvSpPr>
            <a:spLocks noGrp="1" noChangeArrowheads="1"/>
          </p:cNvSpPr>
          <p:nvPr>
            <p:ph type="ftr" sz="quarter" idx="11"/>
          </p:nvPr>
        </p:nvSpPr>
        <p:spPr>
          <a:ln/>
        </p:spPr>
        <p:txBody>
          <a:bodyPr/>
          <a:lstStyle>
            <a:lvl1pPr>
              <a:defRPr/>
            </a:lvl1pPr>
          </a:lstStyle>
          <a:p>
            <a:pPr>
              <a:defRPr/>
            </a:pPr>
            <a:endParaRPr lang="es-ES"/>
          </a:p>
        </p:txBody>
      </p:sp>
      <p:sp>
        <p:nvSpPr>
          <p:cNvPr id="4" name="Rectangle 7"/>
          <p:cNvSpPr>
            <a:spLocks noGrp="1" noChangeArrowheads="1"/>
          </p:cNvSpPr>
          <p:nvPr>
            <p:ph type="sldNum" sz="quarter" idx="12"/>
          </p:nvPr>
        </p:nvSpPr>
        <p:spPr>
          <a:ln/>
        </p:spPr>
        <p:txBody>
          <a:bodyPr/>
          <a:lstStyle>
            <a:lvl1pPr>
              <a:defRPr/>
            </a:lvl1pPr>
          </a:lstStyle>
          <a:p>
            <a:pPr>
              <a:defRPr/>
            </a:pPr>
            <a:fld id="{9E48C38E-E298-475F-87F8-C852B3F764F4}"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s-ES"/>
          </a:p>
        </p:txBody>
      </p:sp>
      <p:sp>
        <p:nvSpPr>
          <p:cNvPr id="6" name="Rectangle 6"/>
          <p:cNvSpPr>
            <a:spLocks noGrp="1" noChangeArrowheads="1"/>
          </p:cNvSpPr>
          <p:nvPr>
            <p:ph type="ftr" sz="quarter" idx="11"/>
          </p:nvPr>
        </p:nvSpPr>
        <p:spPr>
          <a:ln/>
        </p:spPr>
        <p:txBody>
          <a:bodyPr/>
          <a:lstStyle>
            <a:lvl1pPr>
              <a:defRPr/>
            </a:lvl1pPr>
          </a:lstStyle>
          <a:p>
            <a:pPr>
              <a:defRPr/>
            </a:pPr>
            <a:endParaRPr lang="es-ES"/>
          </a:p>
        </p:txBody>
      </p:sp>
      <p:sp>
        <p:nvSpPr>
          <p:cNvPr id="7" name="Rectangle 7"/>
          <p:cNvSpPr>
            <a:spLocks noGrp="1" noChangeArrowheads="1"/>
          </p:cNvSpPr>
          <p:nvPr>
            <p:ph type="sldNum" sz="quarter" idx="12"/>
          </p:nvPr>
        </p:nvSpPr>
        <p:spPr>
          <a:ln/>
        </p:spPr>
        <p:txBody>
          <a:bodyPr/>
          <a:lstStyle>
            <a:lvl1pPr>
              <a:defRPr/>
            </a:lvl1pPr>
          </a:lstStyle>
          <a:p>
            <a:pPr>
              <a:defRPr/>
            </a:pPr>
            <a:fld id="{0DF2F3BF-E094-4009-A255-C524949CBE5C}"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s-ES"/>
          </a:p>
        </p:txBody>
      </p:sp>
      <p:sp>
        <p:nvSpPr>
          <p:cNvPr id="6" name="Rectangle 6"/>
          <p:cNvSpPr>
            <a:spLocks noGrp="1" noChangeArrowheads="1"/>
          </p:cNvSpPr>
          <p:nvPr>
            <p:ph type="ftr" sz="quarter" idx="11"/>
          </p:nvPr>
        </p:nvSpPr>
        <p:spPr>
          <a:ln/>
        </p:spPr>
        <p:txBody>
          <a:bodyPr/>
          <a:lstStyle>
            <a:lvl1pPr>
              <a:defRPr/>
            </a:lvl1pPr>
          </a:lstStyle>
          <a:p>
            <a:pPr>
              <a:defRPr/>
            </a:pPr>
            <a:endParaRPr lang="es-ES"/>
          </a:p>
        </p:txBody>
      </p:sp>
      <p:sp>
        <p:nvSpPr>
          <p:cNvPr id="7" name="Rectangle 7"/>
          <p:cNvSpPr>
            <a:spLocks noGrp="1" noChangeArrowheads="1"/>
          </p:cNvSpPr>
          <p:nvPr>
            <p:ph type="sldNum" sz="quarter" idx="12"/>
          </p:nvPr>
        </p:nvSpPr>
        <p:spPr>
          <a:ln/>
        </p:spPr>
        <p:txBody>
          <a:bodyPr/>
          <a:lstStyle>
            <a:lvl1pPr>
              <a:defRPr/>
            </a:lvl1pPr>
          </a:lstStyle>
          <a:p>
            <a:pPr>
              <a:defRPr/>
            </a:pPr>
            <a:fld id="{C3B10F2C-8C0C-46C7-9653-2E347812BBD4}"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pPr>
              <a:defRPr/>
            </a:pPr>
            <a:endParaRPr lang="en-US"/>
          </a:p>
        </p:txBody>
      </p:sp>
      <p:sp>
        <p:nvSpPr>
          <p:cNvPr id="1027"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1028"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4341"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vl1pPr>
          </a:lstStyle>
          <a:p>
            <a:pPr>
              <a:defRPr/>
            </a:pPr>
            <a:endParaRPr lang="es-ES"/>
          </a:p>
        </p:txBody>
      </p:sp>
      <p:sp>
        <p:nvSpPr>
          <p:cNvPr id="14342"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s-ES"/>
          </a:p>
        </p:txBody>
      </p:sp>
      <p:sp>
        <p:nvSpPr>
          <p:cNvPr id="14343"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vl1pPr>
          </a:lstStyle>
          <a:p>
            <a:pPr>
              <a:defRPr/>
            </a:pPr>
            <a:fld id="{FB5F00B4-6307-4AE5-8182-765ACDDD855A}" type="slidenum">
              <a:rPr lang="es-ES"/>
              <a:pPr>
                <a:defRPr/>
              </a:pPr>
              <a:t>‹Nº›</a:t>
            </a:fld>
            <a:endParaRPr lang="es-ES"/>
          </a:p>
        </p:txBody>
      </p:sp>
      <p:sp>
        <p:nvSpPr>
          <p:cNvPr id="14344"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pPr>
              <a:defRPr/>
            </a:pPr>
            <a:endParaRPr lang="en-US"/>
          </a:p>
        </p:txBody>
      </p:sp>
      <p:sp>
        <p:nvSpPr>
          <p:cNvPr id="14345" name="Freeform 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pPr>
              <a:defRPr/>
            </a:pPr>
            <a:endParaRPr lang="en-US"/>
          </a:p>
        </p:txBody>
      </p:sp>
      <p:grpSp>
        <p:nvGrpSpPr>
          <p:cNvPr id="1034" name="Group 10"/>
          <p:cNvGrpSpPr>
            <a:grpSpLocks/>
          </p:cNvGrpSpPr>
          <p:nvPr/>
        </p:nvGrpSpPr>
        <p:grpSpPr bwMode="auto">
          <a:xfrm>
            <a:off x="7938" y="5540375"/>
            <a:ext cx="1784350" cy="1246188"/>
            <a:chOff x="5" y="3490"/>
            <a:chExt cx="1124" cy="785"/>
          </a:xfrm>
        </p:grpSpPr>
        <p:sp>
          <p:nvSpPr>
            <p:cNvPr id="14347"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pPr>
                <a:defRPr/>
              </a:pPr>
              <a:endParaRPr lang="en-US"/>
            </a:p>
          </p:txBody>
        </p:sp>
        <p:sp>
          <p:nvSpPr>
            <p:cNvPr id="14348"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pPr>
                <a:defRPr/>
              </a:pPr>
              <a:endParaRPr lang="en-US"/>
            </a:p>
          </p:txBody>
        </p:sp>
        <p:sp>
          <p:nvSpPr>
            <p:cNvPr id="14349"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en-US"/>
            </a:p>
          </p:txBody>
        </p:sp>
        <p:sp>
          <p:nvSpPr>
            <p:cNvPr id="14350"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US"/>
            </a:p>
          </p:txBody>
        </p:sp>
        <p:sp>
          <p:nvSpPr>
            <p:cNvPr id="14351"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pPr>
                <a:defRPr/>
              </a:pPr>
              <a:endParaRPr lang="en-US"/>
            </a:p>
          </p:txBody>
        </p:sp>
        <p:sp>
          <p:nvSpPr>
            <p:cNvPr id="14352"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pPr>
                <a:defRPr/>
              </a:pPr>
              <a:endParaRPr lang="en-US"/>
            </a:p>
          </p:txBody>
        </p:sp>
        <p:sp>
          <p:nvSpPr>
            <p:cNvPr id="14353"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pPr>
                <a:defRPr/>
              </a:pPr>
              <a:endParaRPr lang="en-US"/>
            </a:p>
          </p:txBody>
        </p:sp>
        <p:sp>
          <p:nvSpPr>
            <p:cNvPr id="14354"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pPr>
                <a:defRPr/>
              </a:pPr>
              <a:endParaRPr lang="en-US"/>
            </a:p>
          </p:txBody>
        </p:sp>
        <p:sp>
          <p:nvSpPr>
            <p:cNvPr id="14355"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pPr>
                <a:defRPr/>
              </a:pPr>
              <a:endParaRPr lang="en-US"/>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14358"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pPr>
                    <a:defRPr/>
                  </a:pPr>
                  <a:endParaRPr lang="en-US"/>
                </a:p>
              </p:txBody>
            </p:sp>
            <p:sp>
              <p:nvSpPr>
                <p:cNvPr id="14359"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pPr>
                    <a:defRPr/>
                  </a:pPr>
                  <a:endParaRPr lang="en-US"/>
                </a:p>
              </p:txBody>
            </p:sp>
            <p:sp>
              <p:nvSpPr>
                <p:cNvPr id="14360"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pPr>
                    <a:defRPr/>
                  </a:pPr>
                  <a:endParaRPr lang="en-US"/>
                </a:p>
              </p:txBody>
            </p:sp>
          </p:grpSp>
          <p:sp>
            <p:nvSpPr>
              <p:cNvPr id="14361"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US"/>
              </a:p>
            </p:txBody>
          </p:sp>
          <p:sp>
            <p:nvSpPr>
              <p:cNvPr id="14362"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US"/>
              </a:p>
            </p:txBody>
          </p:sp>
          <p:sp>
            <p:nvSpPr>
              <p:cNvPr id="14363"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pPr>
                  <a:defRPr/>
                </a:pPr>
                <a:endParaRPr lang="en-US"/>
              </a:p>
            </p:txBody>
          </p:sp>
          <p:grpSp>
            <p:nvGrpSpPr>
              <p:cNvPr id="1065" name="Group 28"/>
              <p:cNvGrpSpPr>
                <a:grpSpLocks/>
              </p:cNvGrpSpPr>
              <p:nvPr userDrawn="1"/>
            </p:nvGrpSpPr>
            <p:grpSpPr bwMode="auto">
              <a:xfrm>
                <a:off x="5" y="3490"/>
                <a:ext cx="1124" cy="678"/>
                <a:chOff x="5" y="3490"/>
                <a:chExt cx="1124" cy="678"/>
              </a:xfrm>
            </p:grpSpPr>
            <p:sp>
              <p:nvSpPr>
                <p:cNvPr id="14365"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US"/>
                </a:p>
              </p:txBody>
            </p:sp>
            <p:sp>
              <p:nvSpPr>
                <p:cNvPr id="14366"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US"/>
                </a:p>
              </p:txBody>
            </p:sp>
            <p:sp>
              <p:nvSpPr>
                <p:cNvPr id="14367"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US"/>
                </a:p>
              </p:txBody>
            </p:sp>
            <p:sp>
              <p:nvSpPr>
                <p:cNvPr id="14368"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pPr>
                    <a:defRPr/>
                  </a:pPr>
                  <a:endParaRPr lang="en-US"/>
                </a:p>
              </p:txBody>
            </p:sp>
            <p:sp>
              <p:nvSpPr>
                <p:cNvPr id="14369"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pPr>
                    <a:defRPr/>
                  </a:pPr>
                  <a:endParaRPr lang="en-US"/>
                </a:p>
              </p:txBody>
            </p:sp>
            <p:sp>
              <p:nvSpPr>
                <p:cNvPr id="14370"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pPr>
                    <a:defRPr/>
                  </a:pPr>
                  <a:endParaRPr lang="en-US"/>
                </a:p>
              </p:txBody>
            </p:sp>
            <p:sp>
              <p:nvSpPr>
                <p:cNvPr id="14371"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pPr>
                    <a:defRPr/>
                  </a:pPr>
                  <a:endParaRPr lang="en-US"/>
                </a:p>
              </p:txBody>
            </p:sp>
            <p:sp>
              <p:nvSpPr>
                <p:cNvPr id="14372"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pPr>
                    <a:defRPr/>
                  </a:pPr>
                  <a:endParaRPr lang="en-US"/>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14374"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en-US"/>
            </a:p>
          </p:txBody>
        </p:sp>
        <p:sp>
          <p:nvSpPr>
            <p:cNvPr id="14375"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en-US"/>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14378"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pPr>
                  <a:defRPr/>
                </a:pPr>
                <a:endParaRPr lang="en-US"/>
              </a:p>
            </p:txBody>
          </p:sp>
          <p:grpSp>
            <p:nvGrpSpPr>
              <p:cNvPr id="1040" name="Group 43"/>
              <p:cNvGrpSpPr>
                <a:grpSpLocks/>
              </p:cNvGrpSpPr>
              <p:nvPr userDrawn="1"/>
            </p:nvGrpSpPr>
            <p:grpSpPr bwMode="auto">
              <a:xfrm>
                <a:off x="4610" y="57"/>
                <a:ext cx="1344" cy="985"/>
                <a:chOff x="4610" y="57"/>
                <a:chExt cx="1344" cy="985"/>
              </a:xfrm>
            </p:grpSpPr>
            <p:sp>
              <p:nvSpPr>
                <p:cNvPr id="14380"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pPr>
                    <a:defRPr/>
                  </a:pPr>
                  <a:endParaRPr lang="en-US"/>
                </a:p>
              </p:txBody>
            </p:sp>
            <p:sp>
              <p:nvSpPr>
                <p:cNvPr id="14381" name="Freeform 45"/>
                <p:cNvSpPr>
                  <a:spLocks/>
                </p:cNvSpPr>
                <p:nvPr userDrawn="1"/>
              </p:nvSpPr>
              <p:spPr bwMode="auto">
                <a:xfrm rot="-3172564">
                  <a:off x="5049" y="331"/>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pPr>
                    <a:defRPr/>
                  </a:pPr>
                  <a:endParaRPr lang="en-US"/>
                </a:p>
              </p:txBody>
            </p:sp>
            <p:sp>
              <p:nvSpPr>
                <p:cNvPr id="14382" name="Freeform 46"/>
                <p:cNvSpPr>
                  <a:spLocks/>
                </p:cNvSpPr>
                <p:nvPr userDrawn="1"/>
              </p:nvSpPr>
              <p:spPr bwMode="auto">
                <a:xfrm rot="-3172564">
                  <a:off x="4859" y="181"/>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pPr>
                    <a:defRPr/>
                  </a:pPr>
                  <a:endParaRPr lang="en-US"/>
                </a:p>
              </p:txBody>
            </p:sp>
            <p:sp>
              <p:nvSpPr>
                <p:cNvPr id="14383"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pPr>
                    <a:defRPr/>
                  </a:pPr>
                  <a:endParaRPr lang="en-US"/>
                </a:p>
              </p:txBody>
            </p:sp>
            <p:sp>
              <p:nvSpPr>
                <p:cNvPr id="14384" name="Freeform 48"/>
                <p:cNvSpPr>
                  <a:spLocks/>
                </p:cNvSpPr>
                <p:nvPr userDrawn="1"/>
              </p:nvSpPr>
              <p:spPr bwMode="auto">
                <a:xfrm rot="-3172564">
                  <a:off x="5298" y="896"/>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pPr>
                    <a:defRPr/>
                  </a:pPr>
                  <a:endParaRPr lang="en-US"/>
                </a:p>
              </p:txBody>
            </p:sp>
            <p:sp>
              <p:nvSpPr>
                <p:cNvPr id="14385" name="Freeform 49"/>
                <p:cNvSpPr>
                  <a:spLocks/>
                </p:cNvSpPr>
                <p:nvPr userDrawn="1"/>
              </p:nvSpPr>
              <p:spPr bwMode="auto">
                <a:xfrm rot="-3172564">
                  <a:off x="5253" y="805"/>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pPr>
                    <a:defRPr/>
                  </a:pPr>
                  <a:endParaRPr lang="en-US"/>
                </a:p>
              </p:txBody>
            </p:sp>
            <p:sp>
              <p:nvSpPr>
                <p:cNvPr id="14386"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pPr>
                    <a:defRPr/>
                  </a:pPr>
                  <a:endParaRPr lang="en-US"/>
                </a:p>
              </p:txBody>
            </p:sp>
            <p:sp>
              <p:nvSpPr>
                <p:cNvPr id="14387" name="Freeform 51"/>
                <p:cNvSpPr>
                  <a:spLocks/>
                </p:cNvSpPr>
                <p:nvPr userDrawn="1"/>
              </p:nvSpPr>
              <p:spPr bwMode="auto">
                <a:xfrm rot="-3172564">
                  <a:off x="4949" y="141"/>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pPr>
                    <a:defRPr/>
                  </a:pPr>
                  <a:endParaRPr lang="en-US"/>
                </a:p>
              </p:txBody>
            </p:sp>
          </p:grpSp>
        </p:grpSp>
        <p:sp>
          <p:nvSpPr>
            <p:cNvPr id="14388"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2"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ads.us.e-planning.net/ei/3/548/c43687743e2aeea6?ct=1&amp;pb=fe2b447aec72e926&amp;b=8e268c3003114b4a&amp;fi=6a316a736ee86ade"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ads.us.e-planning.net/ei/3/548/c43687743e2aeea6?it=i&amp;rnd=$RANDOM"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s-MX" smtClean="0"/>
              <a:t>Cómo redactar un Ensayo</a:t>
            </a:r>
            <a:endParaRPr lang="es-ES" smtClean="0"/>
          </a:p>
        </p:txBody>
      </p:sp>
      <p:sp>
        <p:nvSpPr>
          <p:cNvPr id="3076" name="AutoShape 4">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
        <p:nvSpPr>
          <p:cNvPr id="5" name="4 Subtítulo"/>
          <p:cNvSpPr>
            <a:spLocks noGrp="1"/>
          </p:cNvSpPr>
          <p:nvPr>
            <p:ph type="subTitle" idx="1"/>
          </p:nvPr>
        </p:nvSpPr>
        <p:spPr/>
        <p:txBody>
          <a:bodyPr/>
          <a:lstStyle/>
          <a:p>
            <a:endParaRPr lang="es-E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s-PR" sz="3600" smtClean="0"/>
              <a:t>El ejemplo presentado está redactado en primera persona</a:t>
            </a:r>
            <a:endParaRPr lang="en-US" sz="3600" smtClean="0"/>
          </a:p>
        </p:txBody>
      </p:sp>
      <p:sp>
        <p:nvSpPr>
          <p:cNvPr id="12291" name="Rectangle 3"/>
          <p:cNvSpPr>
            <a:spLocks noGrp="1" noChangeArrowheads="1"/>
          </p:cNvSpPr>
          <p:nvPr>
            <p:ph type="body" idx="1"/>
          </p:nvPr>
        </p:nvSpPr>
        <p:spPr/>
        <p:txBody>
          <a:bodyPr/>
          <a:lstStyle/>
          <a:p>
            <a:pPr eaLnBrk="1" hangingPunct="1">
              <a:lnSpc>
                <a:spcPct val="80000"/>
              </a:lnSpc>
              <a:buFontTx/>
              <a:buNone/>
            </a:pPr>
            <a:r>
              <a:rPr lang="es-ES" sz="2000" smtClean="0"/>
              <a:t>		Estudiar la evolución de los héroes de cada género literario a través del tiempo, es un hecho que nos va a permitir como estudiantes integrarnos más con la literatura universal. </a:t>
            </a:r>
            <a:r>
              <a:rPr lang="es-ES" sz="2000" u="sng" smtClean="0"/>
              <a:t>Debes tomar en cuenta que para estudiar por completo a un héroe en especial debemos contar con los sucesos o las corrientes históricas, filosóficas y sociales que ocurrían durante la vida de los personajes</a:t>
            </a:r>
            <a:r>
              <a:rPr lang="es-ES" sz="2000" smtClean="0"/>
              <a:t>. Los valores del héroe los ampliaremos a lo largo de este ensayo.</a:t>
            </a:r>
          </a:p>
          <a:p>
            <a:pPr eaLnBrk="1" hangingPunct="1">
              <a:lnSpc>
                <a:spcPct val="80000"/>
              </a:lnSpc>
              <a:buFontTx/>
              <a:buNone/>
            </a:pPr>
            <a:r>
              <a:rPr lang="es-ES" sz="2000" smtClean="0"/>
              <a:t>		Nuestro trabajo consistirá en analizar a varios personajes y en específica cada uno de ellos dentro de su contexto histórico y literario, como antes lo habíamos señalado. Estos personajes han sido determinantes en la literatura desde la edad antigua hasta período contemporáneo.</a:t>
            </a:r>
          </a:p>
          <a:p>
            <a:pPr eaLnBrk="1" hangingPunct="1">
              <a:lnSpc>
                <a:spcPct val="80000"/>
              </a:lnSpc>
              <a:buFontTx/>
              <a:buNone/>
            </a:pPr>
            <a:endParaRPr lang="en-US" sz="1400" smtClean="0"/>
          </a:p>
          <a:p>
            <a:pPr eaLnBrk="1" hangingPunct="1">
              <a:lnSpc>
                <a:spcPct val="80000"/>
              </a:lnSpc>
              <a:buFontTx/>
              <a:buNone/>
            </a:pPr>
            <a:endParaRPr lang="en-US" sz="1400" smtClean="0"/>
          </a:p>
        </p:txBody>
      </p:sp>
      <p:sp>
        <p:nvSpPr>
          <p:cNvPr id="12292" name="Text Box 4"/>
          <p:cNvSpPr txBox="1">
            <a:spLocks noChangeArrowheads="1"/>
          </p:cNvSpPr>
          <p:nvPr/>
        </p:nvSpPr>
        <p:spPr bwMode="auto">
          <a:xfrm>
            <a:off x="1857375" y="5429250"/>
            <a:ext cx="6696075" cy="1323975"/>
          </a:xfrm>
          <a:prstGeom prst="rect">
            <a:avLst/>
          </a:prstGeom>
          <a:noFill/>
          <a:ln w="9525">
            <a:noFill/>
            <a:miter lim="800000"/>
            <a:headEnd/>
            <a:tailEnd/>
          </a:ln>
        </p:spPr>
        <p:txBody>
          <a:bodyPr>
            <a:spAutoFit/>
          </a:bodyPr>
          <a:lstStyle/>
          <a:p>
            <a:pPr>
              <a:spcBef>
                <a:spcPct val="50000"/>
              </a:spcBef>
            </a:pPr>
            <a:r>
              <a:rPr lang="es-PR" sz="1600">
                <a:solidFill>
                  <a:srgbClr val="FF0000"/>
                </a:solidFill>
              </a:rPr>
              <a:t>Para la redacción del ensayo es importante que lo hagas en tercera persona.  Tomando este ejemplo, se han identificado los verbos que están en primera persona, éstos deben ser cambiados a tercera persona.  La próxima pantalla mostrará el ejemplo en tercera persona.</a:t>
            </a:r>
            <a:endParaRPr lang="en-US" sz="1600">
              <a:solidFill>
                <a:srgbClr val="FF0000"/>
              </a:solidFill>
            </a:endParaRPr>
          </a:p>
        </p:txBody>
      </p:sp>
      <p:sp>
        <p:nvSpPr>
          <p:cNvPr id="12293" name="AutoShape 5">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
        <p:nvSpPr>
          <p:cNvPr id="6" name="Oval 5"/>
          <p:cNvSpPr/>
          <p:nvPr/>
        </p:nvSpPr>
        <p:spPr>
          <a:xfrm>
            <a:off x="6429375" y="2143125"/>
            <a:ext cx="571500" cy="2143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4214813" y="2286000"/>
            <a:ext cx="1571625" cy="2857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4857750" y="2857500"/>
            <a:ext cx="1214438" cy="2143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a:off x="2214563" y="3500438"/>
            <a:ext cx="1643062" cy="3571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1357313" y="3786188"/>
            <a:ext cx="1428750" cy="3571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Oval 10"/>
          <p:cNvSpPr/>
          <p:nvPr/>
        </p:nvSpPr>
        <p:spPr>
          <a:xfrm>
            <a:off x="6286500" y="4286250"/>
            <a:ext cx="1357313" cy="3571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3" name="Straight Arrow Connector 12"/>
          <p:cNvCxnSpPr/>
          <p:nvPr/>
        </p:nvCxnSpPr>
        <p:spPr>
          <a:xfrm rot="16200000" flipH="1">
            <a:off x="6429375" y="1785938"/>
            <a:ext cx="500063" cy="714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H="1">
            <a:off x="4464844" y="1893094"/>
            <a:ext cx="714375" cy="714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s-PR" sz="3600" smtClean="0"/>
              <a:t>Ejemplo de una introducción en Tercera Persona</a:t>
            </a:r>
            <a:endParaRPr lang="en-US" sz="3600" smtClean="0"/>
          </a:p>
        </p:txBody>
      </p:sp>
      <p:sp>
        <p:nvSpPr>
          <p:cNvPr id="13315" name="Rectangle 3"/>
          <p:cNvSpPr>
            <a:spLocks noGrp="1" noChangeArrowheads="1"/>
          </p:cNvSpPr>
          <p:nvPr>
            <p:ph type="body" idx="1"/>
          </p:nvPr>
        </p:nvSpPr>
        <p:spPr/>
        <p:txBody>
          <a:bodyPr/>
          <a:lstStyle/>
          <a:p>
            <a:pPr eaLnBrk="1" hangingPunct="1">
              <a:lnSpc>
                <a:spcPct val="80000"/>
              </a:lnSpc>
              <a:buFontTx/>
              <a:buNone/>
            </a:pPr>
            <a:r>
              <a:rPr lang="es-ES" sz="2000" smtClean="0"/>
              <a:t>		Estudiar la evolución de los héroes de cada género literario a través del tiempo, es un hecho que le va a permitir a los estudiantes integrarse más con la literatura universal. </a:t>
            </a:r>
            <a:r>
              <a:rPr lang="es-ES" sz="2000" u="sng" smtClean="0"/>
              <a:t>Se debe tomar en cuenta que para estudiar por completo a un héroe en especial se debe contar con los sucesos o las corrientes históricas, filosóficas y sociales que ocurrían durante la vida de los personajes</a:t>
            </a:r>
            <a:r>
              <a:rPr lang="es-ES" sz="2000" smtClean="0"/>
              <a:t>. Los valores del héroe se ampliarán a lo largo de este ensayo.</a:t>
            </a:r>
          </a:p>
          <a:p>
            <a:pPr eaLnBrk="1" hangingPunct="1">
              <a:lnSpc>
                <a:spcPct val="80000"/>
              </a:lnSpc>
              <a:buFontTx/>
              <a:buNone/>
            </a:pPr>
            <a:r>
              <a:rPr lang="es-ES" sz="2000" smtClean="0"/>
              <a:t>		Este trabajo consistirá en analizar a varios personajes y en específica cada uno de ellos dentro de su contexto histórico y literario, como antes se había señalado. Estos personajes han sido determinantes en la literatura desde la edad antigua hasta período contemporáneo.</a:t>
            </a:r>
          </a:p>
          <a:p>
            <a:pPr eaLnBrk="1" hangingPunct="1">
              <a:lnSpc>
                <a:spcPct val="80000"/>
              </a:lnSpc>
              <a:buFontTx/>
              <a:buNone/>
            </a:pPr>
            <a:endParaRPr lang="en-US" sz="1400" smtClean="0"/>
          </a:p>
          <a:p>
            <a:pPr eaLnBrk="1" hangingPunct="1">
              <a:lnSpc>
                <a:spcPct val="80000"/>
              </a:lnSpc>
              <a:buFontTx/>
              <a:buNone/>
            </a:pPr>
            <a:endParaRPr lang="en-US" sz="1400" smtClean="0"/>
          </a:p>
        </p:txBody>
      </p:sp>
      <p:sp>
        <p:nvSpPr>
          <p:cNvPr id="13316" name="AutoShape 5">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Posibles preguntas para una introducción:</a:t>
            </a:r>
          </a:p>
        </p:txBody>
      </p:sp>
      <p:sp>
        <p:nvSpPr>
          <p:cNvPr id="14339" name="Rectangle 3"/>
          <p:cNvSpPr>
            <a:spLocks noGrp="1" noChangeArrowheads="1"/>
          </p:cNvSpPr>
          <p:nvPr>
            <p:ph type="body" idx="1"/>
          </p:nvPr>
        </p:nvSpPr>
        <p:spPr/>
        <p:txBody>
          <a:bodyPr/>
          <a:lstStyle/>
          <a:p>
            <a:pPr eaLnBrk="1" hangingPunct="1">
              <a:lnSpc>
                <a:spcPct val="90000"/>
              </a:lnSpc>
            </a:pPr>
            <a:r>
              <a:rPr lang="en-US" sz="2800" smtClean="0"/>
              <a:t>Si el tema es </a:t>
            </a:r>
            <a:r>
              <a:rPr lang="en-US" sz="2800" i="1" smtClean="0"/>
              <a:t>Inteligencia Artificial</a:t>
            </a:r>
            <a:r>
              <a:rPr lang="en-US" sz="2800" smtClean="0"/>
              <a:t>: ¿Qué es inteligencia artificial?</a:t>
            </a:r>
          </a:p>
          <a:p>
            <a:pPr eaLnBrk="1" hangingPunct="1">
              <a:lnSpc>
                <a:spcPct val="90000"/>
              </a:lnSpc>
            </a:pPr>
            <a:r>
              <a:rPr lang="en-US" sz="2800" smtClean="0"/>
              <a:t>¿Cómo surge?</a:t>
            </a:r>
          </a:p>
          <a:p>
            <a:pPr eaLnBrk="1" hangingPunct="1">
              <a:lnSpc>
                <a:spcPct val="90000"/>
              </a:lnSpc>
            </a:pPr>
            <a:r>
              <a:rPr lang="en-US" sz="2800" smtClean="0"/>
              <a:t>¿Qué repercusiones sociales tiene la creación de la IA ?</a:t>
            </a:r>
          </a:p>
          <a:p>
            <a:pPr eaLnBrk="1" hangingPunct="1">
              <a:lnSpc>
                <a:spcPct val="90000"/>
              </a:lnSpc>
              <a:buFontTx/>
              <a:buNone/>
            </a:pPr>
            <a:r>
              <a:rPr lang="en-US" sz="2800" smtClean="0"/>
              <a:t>Al contestar estas preguntas se puede desarrollar una introducción para el ensayo.</a:t>
            </a:r>
          </a:p>
          <a:p>
            <a:pPr eaLnBrk="1" hangingPunct="1">
              <a:lnSpc>
                <a:spcPct val="90000"/>
              </a:lnSpc>
              <a:buFontTx/>
              <a:buNone/>
            </a:pPr>
            <a:endParaRPr lang="en-US" sz="2800" smtClean="0"/>
          </a:p>
          <a:p>
            <a:pPr eaLnBrk="1" hangingPunct="1">
              <a:lnSpc>
                <a:spcPct val="90000"/>
              </a:lnSpc>
            </a:pPr>
            <a:endParaRPr lang="en-US" sz="2800" smtClean="0"/>
          </a:p>
        </p:txBody>
      </p:sp>
      <p:sp>
        <p:nvSpPr>
          <p:cNvPr id="14340" name="AutoShape 4">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5"/>
          <p:cNvSpPr txBox="1">
            <a:spLocks noChangeArrowheads="1"/>
          </p:cNvSpPr>
          <p:nvPr/>
        </p:nvSpPr>
        <p:spPr bwMode="auto">
          <a:xfrm>
            <a:off x="611188" y="765175"/>
            <a:ext cx="7848600" cy="4559300"/>
          </a:xfrm>
          <a:prstGeom prst="rect">
            <a:avLst/>
          </a:prstGeom>
          <a:noFill/>
          <a:ln w="9525">
            <a:noFill/>
            <a:miter lim="800000"/>
            <a:headEnd/>
            <a:tailEnd/>
          </a:ln>
        </p:spPr>
        <p:txBody>
          <a:bodyPr>
            <a:spAutoFit/>
          </a:bodyPr>
          <a:lstStyle/>
          <a:p>
            <a:r>
              <a:rPr lang="en-US" sz="1400"/>
              <a:t>	Se define la inteligencia artificial (IA) como aquella inteligencia exhibida por artefactos creados por humanos. A menudo se aplica hipotéticamente a los computadores. </a:t>
            </a:r>
          </a:p>
          <a:p>
            <a:r>
              <a:rPr lang="en-US" sz="1400"/>
              <a:t>Es la capacidad de un artefacto de realizar los mismos tipos de funciones que caracterizan </a:t>
            </a:r>
          </a:p>
          <a:p>
            <a:r>
              <a:rPr lang="en-US" sz="1400"/>
              <a:t>al pensamiento humano. Algunos piensan que es imposible la creación de un sistema tan complejo, pero otros luchan para modelar la inteligencia humana en sistemas computacionales, y al parecer está muy cerca de lograrse. Puede decirse que la inteligencia artificial es una de las áreas más fascinantes y con más retos de las ciencias de la computación. Nació formalmente en 1956 como mero estudio filosófico y razonístico de la inteligencia humana, mezclada con la inquietud del hombre de imitar la naturaleza circundante (como volar y nadar), hasta inclusive querer imitarse a sí mismo. </a:t>
            </a:r>
          </a:p>
          <a:p>
            <a:r>
              <a:rPr lang="en-US" sz="1400"/>
              <a:t> </a:t>
            </a:r>
            <a:r>
              <a:rPr lang="en-US" sz="1400">
                <a:hlinkClick r:id="rId3"/>
              </a:rPr>
              <a:t> </a:t>
            </a:r>
            <a:r>
              <a:rPr lang="en-US" sz="1400"/>
              <a:t> </a:t>
            </a:r>
            <a:r>
              <a:rPr lang="en-US" sz="1400">
                <a:hlinkClick r:id="rId4"/>
              </a:rPr>
              <a:t> </a:t>
            </a:r>
            <a:endParaRPr lang="en-US" sz="1400"/>
          </a:p>
          <a:p>
            <a:r>
              <a:rPr lang="en-US" sz="1400"/>
              <a:t>	La tecnología ha planteado diversos paradigmas que llevan al agotamiento de teorías y experimentaciones prácticas, pero hay temas apasionantes que a pesar de las derrotas, desarrollan un interés no solo en los científicos sino también en el resto de la sociedad. En este nivel se encuentra la inteligencia artificial definida como "La ciencia que enfoca su estudio a lograr la comprensión de entidades inteligentes. Es evidente que las computadoras que posean una inteligencia a nivel humano, o superior, tendrán repercusiones muy importantes en nuestra vida diaria" (Zaccagnini y Caballero. 1992:24). </a:t>
            </a:r>
            <a:r>
              <a:rPr lang="en-US" sz="1400" u="sng"/>
              <a:t>Es precisamente sobre este tema que se va a tratar, se hablará de la repercusión en la sociedad que tiene la creación de maquinas que puedan alcanzar nuestra capacidad humana e incluso nos reemplacen o dominen.</a:t>
            </a:r>
          </a:p>
        </p:txBody>
      </p:sp>
      <p:sp>
        <p:nvSpPr>
          <p:cNvPr id="15363" name="Text Box 6"/>
          <p:cNvSpPr txBox="1">
            <a:spLocks noChangeArrowheads="1"/>
          </p:cNvSpPr>
          <p:nvPr/>
        </p:nvSpPr>
        <p:spPr bwMode="auto">
          <a:xfrm>
            <a:off x="1908175" y="5661025"/>
            <a:ext cx="6624638" cy="730250"/>
          </a:xfrm>
          <a:prstGeom prst="rect">
            <a:avLst/>
          </a:prstGeom>
          <a:noFill/>
          <a:ln w="9525">
            <a:noFill/>
            <a:miter lim="800000"/>
            <a:headEnd/>
            <a:tailEnd/>
          </a:ln>
        </p:spPr>
        <p:txBody>
          <a:bodyPr>
            <a:spAutoFit/>
          </a:bodyPr>
          <a:lstStyle/>
          <a:p>
            <a:pPr>
              <a:spcBef>
                <a:spcPct val="50000"/>
              </a:spcBef>
            </a:pPr>
            <a:r>
              <a:rPr lang="en-US" sz="1400"/>
              <a:t>García Tabeada, C. (2006). </a:t>
            </a:r>
            <a:r>
              <a:rPr lang="en-US" sz="1400" i="1"/>
              <a:t>Inteligencia artificial: ¿avance tecnológico o amenaza social?</a:t>
            </a:r>
            <a:r>
              <a:rPr lang="en-US" sz="1400"/>
              <a:t> Recuperado el 17 de octubre de 2006 de, http://www.monografias.com</a:t>
            </a:r>
          </a:p>
        </p:txBody>
      </p:sp>
      <p:sp>
        <p:nvSpPr>
          <p:cNvPr id="15364" name="AutoShape 7">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¿Cómo se desarrolla el cuerpo o desarrollo?</a:t>
            </a:r>
          </a:p>
        </p:txBody>
      </p:sp>
      <p:sp>
        <p:nvSpPr>
          <p:cNvPr id="16387" name="Rectangle 3"/>
          <p:cNvSpPr>
            <a:spLocks noGrp="1" noChangeArrowheads="1"/>
          </p:cNvSpPr>
          <p:nvPr>
            <p:ph type="body" idx="1"/>
          </p:nvPr>
        </p:nvSpPr>
        <p:spPr>
          <a:xfrm>
            <a:off x="685800" y="1828800"/>
            <a:ext cx="7702550" cy="4048125"/>
          </a:xfrm>
        </p:spPr>
        <p:txBody>
          <a:bodyPr/>
          <a:lstStyle/>
          <a:p>
            <a:pPr eaLnBrk="1" hangingPunct="1"/>
            <a:r>
              <a:rPr lang="en-US" sz="2800" smtClean="0"/>
              <a:t>Se desarrollan los aspectos que se presentaron en la introducción.  </a:t>
            </a:r>
          </a:p>
          <a:p>
            <a:pPr eaLnBrk="1" hangingPunct="1"/>
            <a:r>
              <a:rPr lang="en-US" sz="2800" smtClean="0"/>
              <a:t>Se presenta la información de forma más específica.</a:t>
            </a:r>
          </a:p>
          <a:p>
            <a:pPr eaLnBrk="1" hangingPunct="1"/>
            <a:r>
              <a:rPr lang="en-US" sz="2800" smtClean="0"/>
              <a:t>Se deben presentar las evidencias que apoyen la tesis presentada.  Las evidencias las presentas al incluir información sacada de artículos localizados.</a:t>
            </a:r>
          </a:p>
          <a:p>
            <a:pPr eaLnBrk="1" hangingPunct="1">
              <a:buFontTx/>
              <a:buNone/>
            </a:pPr>
            <a:endParaRPr lang="en-US" sz="2800" smtClean="0"/>
          </a:p>
        </p:txBody>
      </p:sp>
      <p:sp>
        <p:nvSpPr>
          <p:cNvPr id="16388" name="AutoShape 4">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23850" y="620713"/>
            <a:ext cx="7232650" cy="700087"/>
          </a:xfrm>
        </p:spPr>
        <p:txBody>
          <a:bodyPr/>
          <a:lstStyle/>
          <a:p>
            <a:pPr eaLnBrk="1" hangingPunct="1"/>
            <a:r>
              <a:rPr lang="en-US" sz="3600" smtClean="0"/>
              <a:t>Estrategias para redacción:</a:t>
            </a:r>
          </a:p>
        </p:txBody>
      </p:sp>
      <p:sp>
        <p:nvSpPr>
          <p:cNvPr id="17411" name="Rectangle 3"/>
          <p:cNvSpPr>
            <a:spLocks noGrp="1" noChangeArrowheads="1"/>
          </p:cNvSpPr>
          <p:nvPr>
            <p:ph type="body" idx="1"/>
          </p:nvPr>
        </p:nvSpPr>
        <p:spPr/>
        <p:txBody>
          <a:bodyPr/>
          <a:lstStyle/>
          <a:p>
            <a:pPr eaLnBrk="1" hangingPunct="1"/>
            <a:r>
              <a:rPr lang="en-US" smtClean="0"/>
              <a:t>Análisis: descripción del tema.  Se utiliza mucho en la literatura.</a:t>
            </a:r>
          </a:p>
          <a:p>
            <a:pPr eaLnBrk="1" hangingPunct="1"/>
            <a:r>
              <a:rPr lang="en-US" smtClean="0"/>
              <a:t>Comparación y contraste: para señalar diferencias y semejanzas.</a:t>
            </a:r>
          </a:p>
          <a:p>
            <a:pPr eaLnBrk="1" hangingPunct="1"/>
            <a:r>
              <a:rPr lang="en-US" smtClean="0"/>
              <a:t>Definición: se describe detalladamente un tema.</a:t>
            </a:r>
          </a:p>
        </p:txBody>
      </p:sp>
      <p:sp>
        <p:nvSpPr>
          <p:cNvPr id="17412" name="AutoShape 4">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685800" y="1412875"/>
            <a:ext cx="7696200" cy="4073525"/>
          </a:xfrm>
        </p:spPr>
        <p:txBody>
          <a:bodyPr/>
          <a:lstStyle/>
          <a:p>
            <a:pPr eaLnBrk="1" hangingPunct="1"/>
            <a:r>
              <a:rPr lang="en-US" smtClean="0"/>
              <a:t>Clasificación: describe diversos aspectos de un tema.</a:t>
            </a:r>
          </a:p>
          <a:p>
            <a:pPr eaLnBrk="1" hangingPunct="1"/>
            <a:r>
              <a:rPr lang="en-US" smtClean="0"/>
              <a:t>Causa y efecto: describe un tema y determina causas y consecuencias.</a:t>
            </a:r>
          </a:p>
        </p:txBody>
      </p:sp>
      <p:sp>
        <p:nvSpPr>
          <p:cNvPr id="18435" name="AutoShape 4">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684213" y="765175"/>
            <a:ext cx="7704137" cy="4760913"/>
          </a:xfrm>
          <a:prstGeom prst="rect">
            <a:avLst/>
          </a:prstGeom>
          <a:noFill/>
          <a:ln w="9525">
            <a:noFill/>
            <a:miter lim="800000"/>
            <a:headEnd/>
            <a:tailEnd/>
          </a:ln>
        </p:spPr>
        <p:txBody>
          <a:bodyPr anchor="ctr">
            <a:spAutoFit/>
          </a:bodyPr>
          <a:lstStyle/>
          <a:p>
            <a:r>
              <a:rPr lang="es-ES"/>
              <a:t>	El héroe no es sólo aquel que proviene de la unión de un dios con un mortal o, un ilustre guerrero que se destaca por sus virtudes y hazañas o, el protagonista de una simple novela o, el que lleva a cabo una acción heroica, el héroe es más que un modelo a seguir. Este término trasciende más allá de lo anteriormente mencionado; El héroe es una persona común y corriente que lo único que lo diferencia de los demás es que tiene el valor de enfrentar día a día la realidad de un mundo materialista que sólo busca el bien propio o hundir todo aquel que obstruya su camino porque el sólo hecho de enfrentar esta cruda realidad lo hace merecedor de dicho nombre.</a:t>
            </a:r>
            <a:endParaRPr lang="en-US"/>
          </a:p>
          <a:p>
            <a:r>
              <a:rPr lang="es-ES"/>
              <a:t>	El héroe del mundo clásico o el del mundo medieval es un modelo de los valores que la sociedad entiende como positivos. En el héroe se encarnan las virtudes a las que los hombres aspiramos en cada momento de la historia. De igual manera, las obras literarias también ofrecían ejemplos de lo que no debía hacer, modelos para que, con su contemplación, los hombres comprendieran lo errado de sus actos.</a:t>
            </a:r>
          </a:p>
        </p:txBody>
      </p:sp>
      <p:sp>
        <p:nvSpPr>
          <p:cNvPr id="19459" name="Text Box 5"/>
          <p:cNvSpPr txBox="1">
            <a:spLocks noChangeArrowheads="1"/>
          </p:cNvSpPr>
          <p:nvPr/>
        </p:nvSpPr>
        <p:spPr bwMode="auto">
          <a:xfrm>
            <a:off x="2195513" y="5589588"/>
            <a:ext cx="5689600" cy="376237"/>
          </a:xfrm>
          <a:prstGeom prst="rect">
            <a:avLst/>
          </a:prstGeom>
          <a:noFill/>
          <a:ln w="9525">
            <a:solidFill>
              <a:schemeClr val="tx2"/>
            </a:solidFill>
            <a:miter lim="800000"/>
            <a:headEnd/>
            <a:tailEnd/>
          </a:ln>
        </p:spPr>
        <p:txBody>
          <a:bodyPr>
            <a:spAutoFit/>
          </a:bodyPr>
          <a:lstStyle/>
          <a:p>
            <a:pPr>
              <a:spcBef>
                <a:spcPct val="50000"/>
              </a:spcBef>
            </a:pPr>
            <a:r>
              <a:rPr lang="en-US"/>
              <a:t>Ejemplo de un Desarrollo o Contenido de un Ensayo</a:t>
            </a:r>
          </a:p>
        </p:txBody>
      </p:sp>
      <p:sp>
        <p:nvSpPr>
          <p:cNvPr id="19460" name="AutoShape 6">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1547813" y="476250"/>
            <a:ext cx="6769100" cy="5584825"/>
          </a:xfrm>
          <a:prstGeom prst="rect">
            <a:avLst/>
          </a:prstGeom>
          <a:noFill/>
          <a:ln w="9525">
            <a:noFill/>
            <a:miter lim="800000"/>
            <a:headEnd/>
            <a:tailEnd/>
          </a:ln>
        </p:spPr>
        <p:txBody>
          <a:bodyPr anchor="ctr">
            <a:spAutoFit/>
          </a:bodyPr>
          <a:lstStyle/>
          <a:p>
            <a:r>
              <a:rPr lang="es-ES"/>
              <a:t>	El desarrollo al que han llegado las máquinas y las consecuencias del mismo, se encuentra plasmado en diversas películas actuales y otras no muy nuevas pero que han resultado de cierta manera proféticas, como </a:t>
            </a:r>
            <a:r>
              <a:rPr lang="es-ES" i="1"/>
              <a:t>Blade Runner</a:t>
            </a:r>
            <a:r>
              <a:rPr lang="es-ES"/>
              <a:t> que trata sobre un caza recompensas que debe exterminar a androides inteligentes que son peligrosos y están muy insatisfechos con sus creadores. Además en la película </a:t>
            </a:r>
            <a:r>
              <a:rPr lang="es-ES" i="1"/>
              <a:t>Inteligencia artificial</a:t>
            </a:r>
            <a:r>
              <a:rPr lang="es-ES"/>
              <a:t> donde los robots reemplazan al ser humano e imitan o aprenden sus características y formas de actuar y sentir. En estas producciones se ve la lucha hombre Vs. Robots. Y el posible ataque de las maquinas a sus creadores, lo cual no sería muy extraño, pues a lo largo de la historia se ha visto cómo muchos de los inventos científicos del hombre se han vuelto en contra del mismo, sometiéndolo, dominándolo o incluso exterminándolo. Las películas mencionadas se pueden catalogar como de carácter profético porque se anticipan a las situaciones que se viven actualmente o que se vivirán, es como si los investigadores actuales tomaran como referencia de estudio estas películas para perfeccionar el arma más mortal para el ser humano. </a:t>
            </a:r>
          </a:p>
        </p:txBody>
      </p:sp>
      <p:sp>
        <p:nvSpPr>
          <p:cNvPr id="20483" name="Text Box 5"/>
          <p:cNvSpPr txBox="1">
            <a:spLocks noChangeArrowheads="1"/>
          </p:cNvSpPr>
          <p:nvPr/>
        </p:nvSpPr>
        <p:spPr bwMode="auto">
          <a:xfrm>
            <a:off x="1908175" y="6237288"/>
            <a:ext cx="5689600" cy="376237"/>
          </a:xfrm>
          <a:prstGeom prst="rect">
            <a:avLst/>
          </a:prstGeom>
          <a:noFill/>
          <a:ln w="9525">
            <a:solidFill>
              <a:schemeClr val="tx2"/>
            </a:solidFill>
            <a:miter lim="800000"/>
            <a:headEnd/>
            <a:tailEnd/>
          </a:ln>
        </p:spPr>
        <p:txBody>
          <a:bodyPr>
            <a:spAutoFit/>
          </a:bodyPr>
          <a:lstStyle/>
          <a:p>
            <a:pPr>
              <a:spcBef>
                <a:spcPct val="50000"/>
              </a:spcBef>
            </a:pPr>
            <a:r>
              <a:rPr lang="en-US"/>
              <a:t>Ejemplo de un Desarrollo o Contenido de un Ensayo</a:t>
            </a:r>
          </a:p>
        </p:txBody>
      </p:sp>
      <p:sp>
        <p:nvSpPr>
          <p:cNvPr id="20484" name="AutoShape 6">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¿Cómo redacto una Conclusión?</a:t>
            </a:r>
          </a:p>
        </p:txBody>
      </p:sp>
      <p:sp>
        <p:nvSpPr>
          <p:cNvPr id="21507" name="Rectangle 3"/>
          <p:cNvSpPr>
            <a:spLocks noGrp="1" noChangeArrowheads="1"/>
          </p:cNvSpPr>
          <p:nvPr>
            <p:ph type="body" idx="1"/>
          </p:nvPr>
        </p:nvSpPr>
        <p:spPr/>
        <p:txBody>
          <a:bodyPr/>
          <a:lstStyle/>
          <a:p>
            <a:pPr eaLnBrk="1" hangingPunct="1"/>
            <a:r>
              <a:rPr lang="en-US" smtClean="0"/>
              <a:t>Es el último párrafo del ensayo.</a:t>
            </a:r>
          </a:p>
          <a:p>
            <a:pPr eaLnBrk="1" hangingPunct="1"/>
            <a:r>
              <a:rPr lang="en-US" smtClean="0"/>
              <a:t>Comienza con un breve resumen del ensayo y se termina con una frase sobre la tesis presentada.</a:t>
            </a:r>
          </a:p>
        </p:txBody>
      </p:sp>
      <p:sp>
        <p:nvSpPr>
          <p:cNvPr id="21508" name="AutoShape 4">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s-MX" smtClean="0"/>
              <a:t>¿Qué es un ensayo?</a:t>
            </a:r>
            <a:endParaRPr lang="es-ES" smtClean="0"/>
          </a:p>
        </p:txBody>
      </p:sp>
      <p:sp>
        <p:nvSpPr>
          <p:cNvPr id="4099" name="Rectangle 3"/>
          <p:cNvSpPr>
            <a:spLocks noGrp="1" noChangeArrowheads="1"/>
          </p:cNvSpPr>
          <p:nvPr>
            <p:ph type="body" idx="1"/>
          </p:nvPr>
        </p:nvSpPr>
        <p:spPr>
          <a:xfrm>
            <a:off x="684213" y="2276475"/>
            <a:ext cx="7696200" cy="3657600"/>
          </a:xfrm>
        </p:spPr>
        <p:txBody>
          <a:bodyPr/>
          <a:lstStyle/>
          <a:p>
            <a:pPr eaLnBrk="1" hangingPunct="1"/>
            <a:r>
              <a:rPr lang="es-MX" sz="2800" smtClean="0"/>
              <a:t>El diccionario de la Real Academia lo define como un “escrito, generalmente breve, sin el aparato ni la extensión que requiere un tratado completo sobre la misma materia”.</a:t>
            </a:r>
          </a:p>
          <a:p>
            <a:pPr eaLnBrk="1" hangingPunct="1"/>
            <a:r>
              <a:rPr lang="es-MX" sz="2800" smtClean="0"/>
              <a:t>Es un documento que presenta, de forma organizada, las ideas sobre un tema.</a:t>
            </a:r>
          </a:p>
        </p:txBody>
      </p:sp>
      <p:sp>
        <p:nvSpPr>
          <p:cNvPr id="4100" name="AutoShape 4">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250825" y="476250"/>
            <a:ext cx="7696200" cy="4865688"/>
          </a:xfrm>
        </p:spPr>
        <p:txBody>
          <a:bodyPr/>
          <a:lstStyle/>
          <a:p>
            <a:pPr eaLnBrk="1" hangingPunct="1">
              <a:lnSpc>
                <a:spcPct val="80000"/>
              </a:lnSpc>
              <a:buFontTx/>
              <a:buNone/>
            </a:pPr>
            <a:r>
              <a:rPr lang="es-ES" sz="1800" smtClean="0"/>
              <a:t>		Se puede concluir, que a lo largo de la civilización humana, han transcurrido muchos hechos que han sido acaecidos por los escritores de sus respectivas épocas .  A través de todo esto se ha podido aprender que el héroe no era lo que usualmente se imagina, un hombre cubierto con una armadura de metal siempre en busca de la justicia y el bienestar común sino que es una persona que día a día trata de sobrellevar sus problemas, conflictos y demás realidades que lo afectan tanto a él como el medio en que se desenvuelve por medio de máscaras que lo convierte en un ser mentiroso, hipócrita, insensible, asocial y con una doble personalidad.  No se deben confundir los verdaderos héroes con los antihéroes aunque ambos luchan por sobrevivir en esta sociedad, tienen fines distintos como son: los héroes antiguos que lidiaban contra los monstruos, dioses y demás personajes encantados mientras que los antihéroes buscaban de una posición social, poder y dinero sin importar el daño que pudieran causar a otros ni los obstáculos que les tocara derribar.</a:t>
            </a:r>
            <a:endParaRPr lang="en-US" sz="1800" smtClean="0"/>
          </a:p>
        </p:txBody>
      </p:sp>
      <p:sp>
        <p:nvSpPr>
          <p:cNvPr id="22531" name="Text Box 4"/>
          <p:cNvSpPr txBox="1">
            <a:spLocks noChangeArrowheads="1"/>
          </p:cNvSpPr>
          <p:nvPr/>
        </p:nvSpPr>
        <p:spPr bwMode="auto">
          <a:xfrm>
            <a:off x="3276600" y="4868863"/>
            <a:ext cx="3240088" cy="376237"/>
          </a:xfrm>
          <a:prstGeom prst="rect">
            <a:avLst/>
          </a:prstGeom>
          <a:noFill/>
          <a:ln w="9525">
            <a:solidFill>
              <a:schemeClr val="tx2"/>
            </a:solidFill>
            <a:miter lim="800000"/>
            <a:headEnd/>
            <a:tailEnd/>
          </a:ln>
        </p:spPr>
        <p:txBody>
          <a:bodyPr>
            <a:spAutoFit/>
          </a:bodyPr>
          <a:lstStyle/>
          <a:p>
            <a:pPr>
              <a:spcBef>
                <a:spcPct val="50000"/>
              </a:spcBef>
            </a:pPr>
            <a:r>
              <a:rPr lang="en-US"/>
              <a:t>Ejemplo de una Conclusión</a:t>
            </a:r>
          </a:p>
        </p:txBody>
      </p:sp>
      <p:sp>
        <p:nvSpPr>
          <p:cNvPr id="22532" name="AutoShape 5">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s-MX" sz="3200" smtClean="0"/>
              <a:t>Recuerda que para comenzar a redactar el ensayo necesitas hacer lo siguiente:</a:t>
            </a:r>
            <a:endParaRPr lang="es-ES" sz="3200" smtClean="0"/>
          </a:p>
        </p:txBody>
      </p:sp>
      <p:sp>
        <p:nvSpPr>
          <p:cNvPr id="23555" name="Rectangle 3"/>
          <p:cNvSpPr>
            <a:spLocks noGrp="1" noChangeArrowheads="1"/>
          </p:cNvSpPr>
          <p:nvPr>
            <p:ph type="body" idx="1"/>
          </p:nvPr>
        </p:nvSpPr>
        <p:spPr/>
        <p:txBody>
          <a:bodyPr/>
          <a:lstStyle/>
          <a:p>
            <a:pPr eaLnBrk="1" hangingPunct="1">
              <a:lnSpc>
                <a:spcPct val="90000"/>
              </a:lnSpc>
            </a:pPr>
            <a:r>
              <a:rPr lang="es-MX" smtClean="0"/>
              <a:t>Redactando diversas preguntas.</a:t>
            </a:r>
          </a:p>
          <a:p>
            <a:pPr eaLnBrk="1" hangingPunct="1">
              <a:lnSpc>
                <a:spcPct val="90000"/>
              </a:lnSpc>
            </a:pPr>
            <a:r>
              <a:rPr lang="es-MX" smtClean="0"/>
              <a:t>Localiza información que te permita contestar las preguntas.</a:t>
            </a:r>
          </a:p>
          <a:p>
            <a:pPr eaLnBrk="1" hangingPunct="1">
              <a:lnSpc>
                <a:spcPct val="90000"/>
              </a:lnSpc>
            </a:pPr>
            <a:r>
              <a:rPr lang="es-MX" smtClean="0"/>
              <a:t>Escribe tus propias ideas.</a:t>
            </a:r>
          </a:p>
          <a:p>
            <a:pPr eaLnBrk="1" hangingPunct="1">
              <a:lnSpc>
                <a:spcPct val="90000"/>
              </a:lnSpc>
            </a:pPr>
            <a:r>
              <a:rPr lang="es-MX" smtClean="0"/>
              <a:t>Identifica la idea principal.</a:t>
            </a:r>
          </a:p>
          <a:p>
            <a:pPr eaLnBrk="1" hangingPunct="1">
              <a:lnSpc>
                <a:spcPct val="90000"/>
              </a:lnSpc>
            </a:pPr>
            <a:r>
              <a:rPr lang="es-MX" smtClean="0"/>
              <a:t>Escribe de forma que se apoye tu idea principal.</a:t>
            </a:r>
            <a:endParaRPr lang="es-ES" smtClean="0"/>
          </a:p>
        </p:txBody>
      </p:sp>
      <p:sp>
        <p:nvSpPr>
          <p:cNvPr id="23556" name="AutoShape 4">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714375" y="928688"/>
            <a:ext cx="7696200" cy="3657600"/>
          </a:xfrm>
        </p:spPr>
        <p:txBody>
          <a:bodyPr/>
          <a:lstStyle/>
          <a:p>
            <a:pPr eaLnBrk="1" hangingPunct="1"/>
            <a:r>
              <a:rPr lang="es-PR" smtClean="0"/>
              <a:t>Debe estar escrito en tercera persona y tiempo presente.  </a:t>
            </a:r>
            <a:r>
              <a:rPr lang="en-US" smtClean="0"/>
              <a:t>Ejemplo: </a:t>
            </a:r>
            <a:r>
              <a:rPr lang="en-US" i="1" smtClean="0"/>
              <a:t>En el siguiente trabajo se considera…</a:t>
            </a:r>
          </a:p>
          <a:p>
            <a:pPr eaLnBrk="1" hangingPunct="1"/>
            <a:r>
              <a:rPr lang="es-PR" smtClean="0"/>
              <a:t>Debe estar escrito utilizando vocabulario y formas académicas de expresión.</a:t>
            </a:r>
          </a:p>
          <a:p>
            <a:pPr eaLnBrk="1" hangingPunct="1"/>
            <a:r>
              <a:rPr lang="es-PR" smtClean="0"/>
              <a:t>Debes redactar oraciones breves y bien coordinadas.</a:t>
            </a:r>
          </a:p>
        </p:txBody>
      </p:sp>
      <p:sp>
        <p:nvSpPr>
          <p:cNvPr id="24579" name="AutoShape 4">
            <a:hlinkClick r:id="" action="ppaction://hlinkshowjump?jump=endshow"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s-MX" smtClean="0"/>
              <a:t>Algunas características:</a:t>
            </a:r>
            <a:endParaRPr lang="es-ES" smtClean="0"/>
          </a:p>
        </p:txBody>
      </p:sp>
      <p:sp>
        <p:nvSpPr>
          <p:cNvPr id="5123" name="Rectangle 3"/>
          <p:cNvSpPr>
            <a:spLocks noGrp="1" noChangeArrowheads="1"/>
          </p:cNvSpPr>
          <p:nvPr>
            <p:ph type="body" idx="1"/>
          </p:nvPr>
        </p:nvSpPr>
        <p:spPr/>
        <p:txBody>
          <a:bodyPr/>
          <a:lstStyle/>
          <a:p>
            <a:pPr eaLnBrk="1" hangingPunct="1"/>
            <a:r>
              <a:rPr lang="es-MX" smtClean="0"/>
              <a:t>Ofrece claridad.</a:t>
            </a:r>
          </a:p>
          <a:p>
            <a:pPr eaLnBrk="1" hangingPunct="1"/>
            <a:r>
              <a:rPr lang="es-MX" smtClean="0"/>
              <a:t>Ofrece un estilo de redacción interesante.</a:t>
            </a:r>
          </a:p>
          <a:p>
            <a:pPr eaLnBrk="1" hangingPunct="1"/>
            <a:r>
              <a:rPr lang="es-MX" smtClean="0"/>
              <a:t>Consiste, principalmente, de tus ideas sobre un tema.</a:t>
            </a:r>
          </a:p>
          <a:p>
            <a:pPr eaLnBrk="1" hangingPunct="1"/>
            <a:r>
              <a:rPr lang="es-MX" smtClean="0"/>
              <a:t>Utiliza un tono formal.</a:t>
            </a:r>
            <a:endParaRPr lang="es-ES" smtClean="0"/>
          </a:p>
        </p:txBody>
      </p:sp>
      <p:sp>
        <p:nvSpPr>
          <p:cNvPr id="5124" name="AutoShape 4">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685800" y="908050"/>
            <a:ext cx="7696200" cy="4578350"/>
          </a:xfrm>
        </p:spPr>
        <p:txBody>
          <a:bodyPr/>
          <a:lstStyle/>
          <a:p>
            <a:pPr eaLnBrk="1" hangingPunct="1"/>
            <a:r>
              <a:rPr lang="en-US" smtClean="0"/>
              <a:t>Su propósito fundamental es demostrar los propios conocimientos, de la manera más completa posible.</a:t>
            </a:r>
          </a:p>
          <a:p>
            <a:pPr eaLnBrk="1" hangingPunct="1"/>
            <a:r>
              <a:rPr lang="en-US" smtClean="0"/>
              <a:t>Su contenido es relevante y bien documentado.</a:t>
            </a:r>
          </a:p>
          <a:p>
            <a:pPr eaLnBrk="1" hangingPunct="1"/>
            <a:r>
              <a:rPr lang="en-US" smtClean="0"/>
              <a:t>Presenta argumentos apropiados.</a:t>
            </a:r>
          </a:p>
        </p:txBody>
      </p:sp>
      <p:sp>
        <p:nvSpPr>
          <p:cNvPr id="6147" name="AutoShape 4">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s-PR" sz="3600" smtClean="0"/>
              <a:t>El ensayo que redactarás como parte del curso será expositivo.</a:t>
            </a:r>
            <a:endParaRPr lang="en-US" sz="3600" smtClean="0"/>
          </a:p>
        </p:txBody>
      </p:sp>
      <p:sp>
        <p:nvSpPr>
          <p:cNvPr id="7171" name="Content Placeholder 2"/>
          <p:cNvSpPr>
            <a:spLocks noGrp="1"/>
          </p:cNvSpPr>
          <p:nvPr>
            <p:ph idx="1"/>
          </p:nvPr>
        </p:nvSpPr>
        <p:spPr/>
        <p:txBody>
          <a:bodyPr/>
          <a:lstStyle/>
          <a:p>
            <a:pPr eaLnBrk="1" hangingPunct="1"/>
            <a:r>
              <a:rPr lang="es-PR" smtClean="0"/>
              <a:t>Los ensayos expositivos transmiten información; es decir, dan a conocer una serie de hechos o datos.</a:t>
            </a:r>
          </a:p>
          <a:p>
            <a:pPr eaLnBrk="1" hangingPunct="1"/>
            <a:r>
              <a:rPr lang="es-PR" smtClean="0"/>
              <a:t>Su propósito es exponer o informar.</a:t>
            </a:r>
            <a:endParaRPr lang="en-US" smtClean="0"/>
          </a:p>
        </p:txBody>
      </p:sp>
      <p:sp>
        <p:nvSpPr>
          <p:cNvPr id="7172" name="AutoShape 4">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55650" y="-171450"/>
            <a:ext cx="6870700" cy="1600200"/>
          </a:xfrm>
        </p:spPr>
        <p:txBody>
          <a:bodyPr/>
          <a:lstStyle/>
          <a:p>
            <a:pPr eaLnBrk="1" hangingPunct="1"/>
            <a:r>
              <a:rPr lang="es-MX" sz="3600" smtClean="0"/>
              <a:t>Los ensayos expositivos suelen dividirse en tres partes:</a:t>
            </a:r>
            <a:endParaRPr lang="es-ES" sz="3600" smtClean="0"/>
          </a:p>
        </p:txBody>
      </p:sp>
      <p:sp>
        <p:nvSpPr>
          <p:cNvPr id="8195" name="Rectangle 3"/>
          <p:cNvSpPr>
            <a:spLocks noGrp="1" noChangeArrowheads="1"/>
          </p:cNvSpPr>
          <p:nvPr>
            <p:ph type="body" idx="1"/>
          </p:nvPr>
        </p:nvSpPr>
        <p:spPr/>
        <p:txBody>
          <a:bodyPr/>
          <a:lstStyle/>
          <a:p>
            <a:pPr eaLnBrk="1" hangingPunct="1"/>
            <a:r>
              <a:rPr lang="es-MX" smtClean="0"/>
              <a:t>Introducción</a:t>
            </a:r>
          </a:p>
          <a:p>
            <a:pPr eaLnBrk="1" hangingPunct="1"/>
            <a:endParaRPr lang="es-MX" smtClean="0"/>
          </a:p>
          <a:p>
            <a:pPr eaLnBrk="1" hangingPunct="1"/>
            <a:r>
              <a:rPr lang="es-MX" smtClean="0"/>
              <a:t>Cuerpo</a:t>
            </a:r>
          </a:p>
          <a:p>
            <a:pPr eaLnBrk="1" hangingPunct="1"/>
            <a:endParaRPr lang="es-MX" smtClean="0"/>
          </a:p>
          <a:p>
            <a:pPr eaLnBrk="1" hangingPunct="1"/>
            <a:r>
              <a:rPr lang="es-MX" smtClean="0"/>
              <a:t>Conclusión</a:t>
            </a:r>
            <a:endParaRPr lang="es-ES" smtClean="0"/>
          </a:p>
        </p:txBody>
      </p:sp>
      <p:sp>
        <p:nvSpPr>
          <p:cNvPr id="8196" name="Line 4"/>
          <p:cNvSpPr>
            <a:spLocks noChangeShapeType="1"/>
          </p:cNvSpPr>
          <p:nvPr/>
        </p:nvSpPr>
        <p:spPr bwMode="auto">
          <a:xfrm>
            <a:off x="3851275" y="2133600"/>
            <a:ext cx="1728788" cy="0"/>
          </a:xfrm>
          <a:prstGeom prst="line">
            <a:avLst/>
          </a:prstGeom>
          <a:noFill/>
          <a:ln w="9525">
            <a:solidFill>
              <a:schemeClr val="tx1"/>
            </a:solidFill>
            <a:round/>
            <a:headEnd/>
            <a:tailEnd type="triangle" w="med" len="med"/>
          </a:ln>
        </p:spPr>
        <p:txBody>
          <a:bodyPr/>
          <a:lstStyle/>
          <a:p>
            <a:endParaRPr lang="es-ES"/>
          </a:p>
        </p:txBody>
      </p:sp>
      <p:sp>
        <p:nvSpPr>
          <p:cNvPr id="8197" name="Text Box 5"/>
          <p:cNvSpPr txBox="1">
            <a:spLocks noChangeArrowheads="1"/>
          </p:cNvSpPr>
          <p:nvPr/>
        </p:nvSpPr>
        <p:spPr bwMode="auto">
          <a:xfrm>
            <a:off x="5651500" y="1773238"/>
            <a:ext cx="3313113" cy="1466850"/>
          </a:xfrm>
          <a:prstGeom prst="rect">
            <a:avLst/>
          </a:prstGeom>
          <a:solidFill>
            <a:srgbClr val="FFFFCC"/>
          </a:solidFill>
          <a:ln w="9525">
            <a:noFill/>
            <a:miter lim="800000"/>
            <a:headEnd/>
            <a:tailEnd/>
          </a:ln>
        </p:spPr>
        <p:txBody>
          <a:bodyPr>
            <a:spAutoFit/>
          </a:bodyPr>
          <a:lstStyle/>
          <a:p>
            <a:pPr>
              <a:spcBef>
                <a:spcPct val="50000"/>
              </a:spcBef>
            </a:pPr>
            <a:r>
              <a:rPr lang="es-MX"/>
              <a:t>Es el primer párrafo.</a:t>
            </a:r>
          </a:p>
          <a:p>
            <a:pPr>
              <a:spcBef>
                <a:spcPct val="50000"/>
              </a:spcBef>
            </a:pPr>
            <a:r>
              <a:rPr lang="es-MX"/>
              <a:t>Presenta la idea principal.</a:t>
            </a:r>
          </a:p>
          <a:p>
            <a:pPr>
              <a:spcBef>
                <a:spcPct val="50000"/>
              </a:spcBef>
            </a:pPr>
            <a:r>
              <a:rPr lang="es-MX"/>
              <a:t>Debe atraer la atención del lector.</a:t>
            </a:r>
            <a:endParaRPr lang="es-ES"/>
          </a:p>
        </p:txBody>
      </p:sp>
      <p:sp>
        <p:nvSpPr>
          <p:cNvPr id="8198" name="Line 6"/>
          <p:cNvSpPr>
            <a:spLocks noChangeShapeType="1"/>
          </p:cNvSpPr>
          <p:nvPr/>
        </p:nvSpPr>
        <p:spPr bwMode="auto">
          <a:xfrm>
            <a:off x="2555875" y="3357563"/>
            <a:ext cx="2952750" cy="358775"/>
          </a:xfrm>
          <a:prstGeom prst="line">
            <a:avLst/>
          </a:prstGeom>
          <a:noFill/>
          <a:ln w="9525">
            <a:solidFill>
              <a:schemeClr val="tx1"/>
            </a:solidFill>
            <a:round/>
            <a:headEnd/>
            <a:tailEnd type="triangle" w="med" len="med"/>
          </a:ln>
        </p:spPr>
        <p:txBody>
          <a:bodyPr/>
          <a:lstStyle/>
          <a:p>
            <a:endParaRPr lang="es-ES"/>
          </a:p>
        </p:txBody>
      </p:sp>
      <p:sp>
        <p:nvSpPr>
          <p:cNvPr id="8199" name="Text Box 7"/>
          <p:cNvSpPr txBox="1">
            <a:spLocks noChangeArrowheads="1"/>
          </p:cNvSpPr>
          <p:nvPr/>
        </p:nvSpPr>
        <p:spPr bwMode="auto">
          <a:xfrm>
            <a:off x="5651500" y="3500438"/>
            <a:ext cx="3313113" cy="915987"/>
          </a:xfrm>
          <a:prstGeom prst="rect">
            <a:avLst/>
          </a:prstGeom>
          <a:solidFill>
            <a:srgbClr val="FFFFCC"/>
          </a:solidFill>
          <a:ln w="9525">
            <a:noFill/>
            <a:miter lim="800000"/>
            <a:headEnd/>
            <a:tailEnd/>
          </a:ln>
        </p:spPr>
        <p:txBody>
          <a:bodyPr>
            <a:spAutoFit/>
          </a:bodyPr>
          <a:lstStyle/>
          <a:p>
            <a:pPr>
              <a:spcBef>
                <a:spcPct val="50000"/>
              </a:spcBef>
            </a:pPr>
            <a:r>
              <a:rPr lang="es-MX"/>
              <a:t>Consiste de los párrafos que apoyan la idea principal del ensayo.</a:t>
            </a:r>
            <a:endParaRPr lang="es-ES"/>
          </a:p>
        </p:txBody>
      </p:sp>
      <p:sp>
        <p:nvSpPr>
          <p:cNvPr id="8200" name="Text Box 8"/>
          <p:cNvSpPr txBox="1">
            <a:spLocks noChangeArrowheads="1"/>
          </p:cNvSpPr>
          <p:nvPr/>
        </p:nvSpPr>
        <p:spPr bwMode="auto">
          <a:xfrm>
            <a:off x="5651500" y="5013325"/>
            <a:ext cx="3313113" cy="1466850"/>
          </a:xfrm>
          <a:prstGeom prst="rect">
            <a:avLst/>
          </a:prstGeom>
          <a:solidFill>
            <a:srgbClr val="FFFFCC"/>
          </a:solidFill>
          <a:ln w="9525">
            <a:noFill/>
            <a:miter lim="800000"/>
            <a:headEnd/>
            <a:tailEnd/>
          </a:ln>
        </p:spPr>
        <p:txBody>
          <a:bodyPr>
            <a:spAutoFit/>
          </a:bodyPr>
          <a:lstStyle/>
          <a:p>
            <a:pPr>
              <a:spcBef>
                <a:spcPct val="50000"/>
              </a:spcBef>
            </a:pPr>
            <a:r>
              <a:rPr lang="es-MX"/>
              <a:t>Ofrece un resumen del tema.</a:t>
            </a:r>
          </a:p>
          <a:p>
            <a:pPr>
              <a:spcBef>
                <a:spcPct val="50000"/>
              </a:spcBef>
            </a:pPr>
            <a:r>
              <a:rPr lang="es-MX"/>
              <a:t>Resalta los puntos más importantes.</a:t>
            </a:r>
          </a:p>
          <a:p>
            <a:pPr>
              <a:spcBef>
                <a:spcPct val="50000"/>
              </a:spcBef>
            </a:pPr>
            <a:r>
              <a:rPr lang="es-MX"/>
              <a:t>Ofrece opinión.</a:t>
            </a:r>
            <a:endParaRPr lang="es-ES"/>
          </a:p>
        </p:txBody>
      </p:sp>
      <p:sp>
        <p:nvSpPr>
          <p:cNvPr id="8201" name="Line 9"/>
          <p:cNvSpPr>
            <a:spLocks noChangeShapeType="1"/>
          </p:cNvSpPr>
          <p:nvPr/>
        </p:nvSpPr>
        <p:spPr bwMode="auto">
          <a:xfrm>
            <a:off x="3132138" y="4437063"/>
            <a:ext cx="2376487" cy="792162"/>
          </a:xfrm>
          <a:prstGeom prst="line">
            <a:avLst/>
          </a:prstGeom>
          <a:noFill/>
          <a:ln w="9525">
            <a:solidFill>
              <a:schemeClr val="tx1"/>
            </a:solidFill>
            <a:round/>
            <a:headEnd/>
            <a:tailEnd type="triangle" w="med" len="med"/>
          </a:ln>
        </p:spPr>
        <p:txBody>
          <a:bodyPr/>
          <a:lstStyle/>
          <a:p>
            <a:endParaRPr lang="es-ES"/>
          </a:p>
        </p:txBody>
      </p:sp>
      <p:sp>
        <p:nvSpPr>
          <p:cNvPr id="8202" name="AutoShape 10">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¿Cómo redactar la Introducción?</a:t>
            </a:r>
          </a:p>
        </p:txBody>
      </p:sp>
      <p:sp>
        <p:nvSpPr>
          <p:cNvPr id="9219" name="Rectangle 3"/>
          <p:cNvSpPr>
            <a:spLocks noGrp="1" noChangeArrowheads="1"/>
          </p:cNvSpPr>
          <p:nvPr>
            <p:ph type="body" idx="1"/>
          </p:nvPr>
        </p:nvSpPr>
        <p:spPr>
          <a:xfrm>
            <a:off x="685800" y="1828800"/>
            <a:ext cx="7696200" cy="3976688"/>
          </a:xfrm>
        </p:spPr>
        <p:txBody>
          <a:bodyPr/>
          <a:lstStyle/>
          <a:p>
            <a:pPr eaLnBrk="1" hangingPunct="1">
              <a:lnSpc>
                <a:spcPct val="80000"/>
              </a:lnSpc>
            </a:pPr>
            <a:r>
              <a:rPr lang="en-US" sz="2800" smtClean="0"/>
              <a:t>Formula una pregunta y genera varias ideas a partir de esta pregunta.</a:t>
            </a:r>
          </a:p>
          <a:p>
            <a:pPr eaLnBrk="1" hangingPunct="1">
              <a:lnSpc>
                <a:spcPct val="80000"/>
              </a:lnSpc>
            </a:pPr>
            <a:r>
              <a:rPr lang="en-US" sz="2800" smtClean="0"/>
              <a:t>Primero se presenta de forma general el tema.  Ejemplo:  Si tu ensayo será sobre el tema de los </a:t>
            </a:r>
            <a:r>
              <a:rPr lang="en-US" sz="2800" i="1" smtClean="0"/>
              <a:t>Desórdenes Mentales</a:t>
            </a:r>
            <a:r>
              <a:rPr lang="en-US" sz="2800" smtClean="0"/>
              <a:t>, es importante que definas el concepto y ofrezcas ejemplos generales.</a:t>
            </a:r>
          </a:p>
          <a:p>
            <a:pPr eaLnBrk="1" hangingPunct="1">
              <a:lnSpc>
                <a:spcPct val="80000"/>
              </a:lnSpc>
            </a:pPr>
            <a:r>
              <a:rPr lang="en-US" sz="2800" smtClean="0"/>
              <a:t>Luego de presentar la información general, se presenta la posición que tienes sobre el tema.</a:t>
            </a:r>
          </a:p>
        </p:txBody>
      </p:sp>
      <p:sp>
        <p:nvSpPr>
          <p:cNvPr id="9220" name="AutoShape 4">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152400"/>
            <a:ext cx="7631113" cy="1600200"/>
          </a:xfrm>
        </p:spPr>
        <p:txBody>
          <a:bodyPr/>
          <a:lstStyle/>
          <a:p>
            <a:pPr eaLnBrk="1" hangingPunct="1"/>
            <a:r>
              <a:rPr lang="en-US" sz="3200" smtClean="0"/>
              <a:t>Posibles preguntas para desarrollar una introducción:</a:t>
            </a:r>
          </a:p>
        </p:txBody>
      </p:sp>
      <p:sp>
        <p:nvSpPr>
          <p:cNvPr id="10243" name="Rectangle 3"/>
          <p:cNvSpPr>
            <a:spLocks noGrp="1" noChangeArrowheads="1"/>
          </p:cNvSpPr>
          <p:nvPr>
            <p:ph type="body" idx="1"/>
          </p:nvPr>
        </p:nvSpPr>
        <p:spPr/>
        <p:txBody>
          <a:bodyPr/>
          <a:lstStyle/>
          <a:p>
            <a:pPr eaLnBrk="1" hangingPunct="1">
              <a:lnSpc>
                <a:spcPct val="90000"/>
              </a:lnSpc>
            </a:pPr>
            <a:r>
              <a:rPr lang="en-US" sz="2800" smtClean="0"/>
              <a:t>Si el tema es </a:t>
            </a:r>
            <a:r>
              <a:rPr lang="en-US" sz="2800" i="1" smtClean="0"/>
              <a:t>Héroes Literarios</a:t>
            </a:r>
            <a:r>
              <a:rPr lang="en-US" sz="2800" smtClean="0"/>
              <a:t>, entonces en la introducción se debe contestar: ¿Qué es un héroe literario?</a:t>
            </a:r>
          </a:p>
          <a:p>
            <a:pPr eaLnBrk="1" hangingPunct="1">
              <a:lnSpc>
                <a:spcPct val="90000"/>
              </a:lnSpc>
            </a:pPr>
            <a:r>
              <a:rPr lang="en-US" sz="2800" smtClean="0"/>
              <a:t>Algunos temas secundarios son: ¿Cómo han evolucionado los héroes en la literatura?</a:t>
            </a:r>
          </a:p>
          <a:p>
            <a:pPr eaLnBrk="1" hangingPunct="1">
              <a:lnSpc>
                <a:spcPct val="90000"/>
              </a:lnSpc>
            </a:pPr>
            <a:r>
              <a:rPr lang="en-US" sz="2800" smtClean="0"/>
              <a:t>¿Cómo influyen los sucesos históricos, filosóficos y sociales en la evolución de los héroes?</a:t>
            </a:r>
          </a:p>
          <a:p>
            <a:pPr eaLnBrk="1" hangingPunct="1">
              <a:lnSpc>
                <a:spcPct val="90000"/>
              </a:lnSpc>
            </a:pPr>
            <a:endParaRPr lang="en-US" sz="2800" smtClean="0"/>
          </a:p>
        </p:txBody>
      </p:sp>
      <p:sp>
        <p:nvSpPr>
          <p:cNvPr id="10244" name="AutoShape 4">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Ejemplo de introducción:</a:t>
            </a:r>
          </a:p>
        </p:txBody>
      </p:sp>
      <p:sp>
        <p:nvSpPr>
          <p:cNvPr id="11267" name="Rectangle 3"/>
          <p:cNvSpPr>
            <a:spLocks noGrp="1" noChangeArrowheads="1"/>
          </p:cNvSpPr>
          <p:nvPr>
            <p:ph type="body" idx="1"/>
          </p:nvPr>
        </p:nvSpPr>
        <p:spPr/>
        <p:txBody>
          <a:bodyPr/>
          <a:lstStyle/>
          <a:p>
            <a:pPr eaLnBrk="1" hangingPunct="1">
              <a:lnSpc>
                <a:spcPct val="80000"/>
              </a:lnSpc>
              <a:buFontTx/>
              <a:buNone/>
            </a:pPr>
            <a:r>
              <a:rPr lang="es-ES" sz="2000" smtClean="0"/>
              <a:t>		Estudiar la evolución de los héroes de cada género literario a través del tiempo, es un hecho que nos va a permitir como estudiantes integrarnos más con la literatura universal. </a:t>
            </a:r>
            <a:r>
              <a:rPr lang="es-ES" sz="2000" u="sng" smtClean="0"/>
              <a:t>Debes tomar en cuenta que para estudiar por completo a un héroe en especial debemos contar con los sucesos o las corrientes históricas, filosóficas y sociales que ocurrían durante la vida de los personajes</a:t>
            </a:r>
            <a:r>
              <a:rPr lang="es-ES" sz="2000" smtClean="0"/>
              <a:t>. Los valores del héroe los ampliaremos a lo largo de este ensayo.</a:t>
            </a:r>
          </a:p>
          <a:p>
            <a:pPr eaLnBrk="1" hangingPunct="1">
              <a:lnSpc>
                <a:spcPct val="80000"/>
              </a:lnSpc>
              <a:buFontTx/>
              <a:buNone/>
            </a:pPr>
            <a:r>
              <a:rPr lang="es-ES" sz="2000" smtClean="0"/>
              <a:t>		Nuestro trabajo consistirá en analizar a varios personajes y en específica cada uno de ellos dentro de su contexto histórico y literario, como antes lo habíamos señalado. Estos personajes han sido determinantes en la literatura desde la edad antigua hasta período contemporáneo.</a:t>
            </a:r>
          </a:p>
          <a:p>
            <a:pPr eaLnBrk="1" hangingPunct="1">
              <a:lnSpc>
                <a:spcPct val="80000"/>
              </a:lnSpc>
              <a:buFontTx/>
              <a:buNone/>
            </a:pPr>
            <a:endParaRPr lang="en-US" sz="1400" smtClean="0"/>
          </a:p>
          <a:p>
            <a:pPr eaLnBrk="1" hangingPunct="1">
              <a:lnSpc>
                <a:spcPct val="80000"/>
              </a:lnSpc>
              <a:buFontTx/>
              <a:buNone/>
            </a:pPr>
            <a:endParaRPr lang="en-US" sz="1400" smtClean="0"/>
          </a:p>
        </p:txBody>
      </p:sp>
      <p:sp>
        <p:nvSpPr>
          <p:cNvPr id="11268" name="Text Box 4"/>
          <p:cNvSpPr txBox="1">
            <a:spLocks noChangeArrowheads="1"/>
          </p:cNvSpPr>
          <p:nvPr/>
        </p:nvSpPr>
        <p:spPr bwMode="auto">
          <a:xfrm>
            <a:off x="1908175" y="5695950"/>
            <a:ext cx="6696075" cy="658813"/>
          </a:xfrm>
          <a:prstGeom prst="rect">
            <a:avLst/>
          </a:prstGeom>
          <a:noFill/>
          <a:ln w="9525">
            <a:noFill/>
            <a:miter lim="800000"/>
            <a:headEnd/>
            <a:tailEnd/>
          </a:ln>
        </p:spPr>
        <p:txBody>
          <a:bodyPr>
            <a:spAutoFit/>
          </a:bodyPr>
          <a:lstStyle/>
          <a:p>
            <a:pPr>
              <a:lnSpc>
                <a:spcPct val="80000"/>
              </a:lnSpc>
              <a:spcBef>
                <a:spcPct val="20000"/>
              </a:spcBef>
            </a:pPr>
            <a:r>
              <a:rPr lang="en-US" sz="1200"/>
              <a:t>Reyes, M. &amp; Corwin, N.  (2005). </a:t>
            </a:r>
            <a:r>
              <a:rPr lang="en-US" sz="1200" i="1"/>
              <a:t>Ensayo de español</a:t>
            </a:r>
            <a:r>
              <a:rPr lang="en-US" sz="1200"/>
              <a:t>. Recuperado el 17 de octubre de 2006, de http://www.monografias.com</a:t>
            </a:r>
          </a:p>
          <a:p>
            <a:pPr>
              <a:spcBef>
                <a:spcPct val="50000"/>
              </a:spcBef>
            </a:pPr>
            <a:endParaRPr lang="en-US" sz="1200"/>
          </a:p>
        </p:txBody>
      </p:sp>
      <p:sp>
        <p:nvSpPr>
          <p:cNvPr id="11269" name="AutoShape 5">
            <a:hlinkClick r:id="" action="ppaction://hlinkshowjump?jump=nextslide" highlightClick="1"/>
          </p:cNvPr>
          <p:cNvSpPr>
            <a:spLocks noChangeArrowheads="1"/>
          </p:cNvSpPr>
          <p:nvPr/>
        </p:nvSpPr>
        <p:spPr bwMode="auto">
          <a:xfrm>
            <a:off x="8172450" y="6021388"/>
            <a:ext cx="792163" cy="647700"/>
          </a:xfrm>
          <a:prstGeom prst="actionButtonForwardNext">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ápices de cera">
  <a:themeElements>
    <a:clrScheme name="Lápices de cera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Lápices de cera">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ápices de cera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Lápices de cera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Lápices de cera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Lápices de cera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Lápices de cera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Lápices de cera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Lápices de cera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Lápices de cera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225</TotalTime>
  <Words>778</Words>
  <Application>Microsoft Office PowerPoint</Application>
  <PresentationFormat>Presentación en pantalla (4:3)</PresentationFormat>
  <Paragraphs>109</Paragraphs>
  <Slides>22</Slides>
  <Notes>22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Comic Sans MS</vt:lpstr>
      <vt:lpstr>Arial</vt:lpstr>
      <vt:lpstr>Calibri</vt:lpstr>
      <vt:lpstr>Lápices de cera</vt:lpstr>
      <vt:lpstr>Cómo redactar un Ensayo</vt:lpstr>
      <vt:lpstr>¿Qué es un ensayo?</vt:lpstr>
      <vt:lpstr>Algunas características:</vt:lpstr>
      <vt:lpstr>Diapositiva 4</vt:lpstr>
      <vt:lpstr>El ensayo que redactarás como parte del curso será expositivo.</vt:lpstr>
      <vt:lpstr>Los ensayos expositivos suelen dividirse en tres partes:</vt:lpstr>
      <vt:lpstr>¿Cómo redactar la Introducción?</vt:lpstr>
      <vt:lpstr>Posibles preguntas para desarrollar una introducción:</vt:lpstr>
      <vt:lpstr>Ejemplo de introducción:</vt:lpstr>
      <vt:lpstr>El ejemplo presentado está redactado en primera persona</vt:lpstr>
      <vt:lpstr>Ejemplo de una introducción en Tercera Persona</vt:lpstr>
      <vt:lpstr>Posibles preguntas para una introducción:</vt:lpstr>
      <vt:lpstr>Diapositiva 13</vt:lpstr>
      <vt:lpstr>¿Cómo se desarrolla el cuerpo o desarrollo?</vt:lpstr>
      <vt:lpstr>Estrategias para redacción:</vt:lpstr>
      <vt:lpstr>Diapositiva 16</vt:lpstr>
      <vt:lpstr>Diapositiva 17</vt:lpstr>
      <vt:lpstr>Diapositiva 18</vt:lpstr>
      <vt:lpstr>¿Cómo redacto una Conclusión?</vt:lpstr>
      <vt:lpstr>Diapositiva 20</vt:lpstr>
      <vt:lpstr>Recuerda que para comenzar a redactar el ensayo necesitas hacer lo siguiente:</vt:lpstr>
      <vt:lpstr>Diapositiva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Cómo redactar un Ensayo</dc:title>
  <dc:creator>Preferred Customer</dc:creator>
  <cp:lastModifiedBy>Your User Name</cp:lastModifiedBy>
  <cp:revision>10</cp:revision>
  <dcterms:created xsi:type="dcterms:W3CDTF">2006-10-18T22:46:24Z</dcterms:created>
  <dcterms:modified xsi:type="dcterms:W3CDTF">2012-08-31T03:40:41Z</dcterms:modified>
</cp:coreProperties>
</file>