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5" d="100"/>
          <a:sy n="65" d="100"/>
        </p:scale>
        <p:origin x="-660"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dirty="0"/>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E87EC60-3C97-4EF5-AB07-A0990134DA86}" type="datetimeFigureOut">
              <a:rPr lang="es-MX" smtClean="0"/>
              <a:pPr/>
              <a:t>11/02/2014</a:t>
            </a:fld>
            <a:endParaRPr lang="es-MX" dirty="0"/>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dirty="0"/>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dirty="0"/>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EA929A9-03D5-4788-B541-31F3FD02B006}" type="slidenum">
              <a:rPr lang="es-MX" smtClean="0"/>
              <a:pPr/>
              <a:t>‹Nº›</a:t>
            </a:fld>
            <a:endParaRPr lang="es-MX"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dirty="0"/>
          </a:p>
        </p:txBody>
      </p:sp>
      <p:sp>
        <p:nvSpPr>
          <p:cNvPr id="4" name="3 Marcador de número de diapositiva"/>
          <p:cNvSpPr>
            <a:spLocks noGrp="1"/>
          </p:cNvSpPr>
          <p:nvPr>
            <p:ph type="sldNum" sz="quarter" idx="10"/>
          </p:nvPr>
        </p:nvSpPr>
        <p:spPr/>
        <p:txBody>
          <a:bodyPr/>
          <a:lstStyle/>
          <a:p>
            <a:fld id="{2EA929A9-03D5-4788-B541-31F3FD02B006}" type="slidenum">
              <a:rPr lang="es-MX" smtClean="0"/>
              <a:pPr/>
              <a:t>1</a:t>
            </a:fld>
            <a:endParaRPr lang="es-MX"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dirty="0"/>
          </a:p>
        </p:txBody>
      </p:sp>
      <p:sp>
        <p:nvSpPr>
          <p:cNvPr id="4" name="3 Marcador de número de diapositiva"/>
          <p:cNvSpPr>
            <a:spLocks noGrp="1"/>
          </p:cNvSpPr>
          <p:nvPr>
            <p:ph type="sldNum" sz="quarter" idx="10"/>
          </p:nvPr>
        </p:nvSpPr>
        <p:spPr/>
        <p:txBody>
          <a:bodyPr/>
          <a:lstStyle/>
          <a:p>
            <a:fld id="{2EA929A9-03D5-4788-B541-31F3FD02B006}" type="slidenum">
              <a:rPr lang="es-MX" smtClean="0"/>
              <a:pPr/>
              <a:t>10</a:t>
            </a:fld>
            <a:endParaRPr lang="es-MX"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dirty="0"/>
          </a:p>
        </p:txBody>
      </p:sp>
      <p:sp>
        <p:nvSpPr>
          <p:cNvPr id="4" name="3 Marcador de número de diapositiva"/>
          <p:cNvSpPr>
            <a:spLocks noGrp="1"/>
          </p:cNvSpPr>
          <p:nvPr>
            <p:ph type="sldNum" sz="quarter" idx="10"/>
          </p:nvPr>
        </p:nvSpPr>
        <p:spPr/>
        <p:txBody>
          <a:bodyPr/>
          <a:lstStyle/>
          <a:p>
            <a:fld id="{2EA929A9-03D5-4788-B541-31F3FD02B006}" type="slidenum">
              <a:rPr lang="es-MX" smtClean="0"/>
              <a:pPr/>
              <a:t>11</a:t>
            </a:fld>
            <a:endParaRPr lang="es-MX"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2EA929A9-03D5-4788-B541-31F3FD02B006}" type="slidenum">
              <a:rPr lang="es-MX" smtClean="0"/>
              <a:pPr/>
              <a:t>12</a:t>
            </a:fld>
            <a:endParaRPr lang="es-MX"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dirty="0"/>
          </a:p>
        </p:txBody>
      </p:sp>
      <p:sp>
        <p:nvSpPr>
          <p:cNvPr id="4" name="3 Marcador de número de diapositiva"/>
          <p:cNvSpPr>
            <a:spLocks noGrp="1"/>
          </p:cNvSpPr>
          <p:nvPr>
            <p:ph type="sldNum" sz="quarter" idx="10"/>
          </p:nvPr>
        </p:nvSpPr>
        <p:spPr/>
        <p:txBody>
          <a:bodyPr/>
          <a:lstStyle/>
          <a:p>
            <a:fld id="{2EA929A9-03D5-4788-B541-31F3FD02B006}" type="slidenum">
              <a:rPr lang="es-MX" smtClean="0"/>
              <a:pPr/>
              <a:t>2</a:t>
            </a:fld>
            <a:endParaRPr lang="es-MX"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dirty="0"/>
          </a:p>
        </p:txBody>
      </p:sp>
      <p:sp>
        <p:nvSpPr>
          <p:cNvPr id="4" name="3 Marcador de número de diapositiva"/>
          <p:cNvSpPr>
            <a:spLocks noGrp="1"/>
          </p:cNvSpPr>
          <p:nvPr>
            <p:ph type="sldNum" sz="quarter" idx="10"/>
          </p:nvPr>
        </p:nvSpPr>
        <p:spPr/>
        <p:txBody>
          <a:bodyPr/>
          <a:lstStyle/>
          <a:p>
            <a:fld id="{2EA929A9-03D5-4788-B541-31F3FD02B006}" type="slidenum">
              <a:rPr lang="es-MX" smtClean="0"/>
              <a:pPr/>
              <a:t>3</a:t>
            </a:fld>
            <a:endParaRPr lang="es-MX"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dirty="0"/>
          </a:p>
        </p:txBody>
      </p:sp>
      <p:sp>
        <p:nvSpPr>
          <p:cNvPr id="4" name="3 Marcador de número de diapositiva"/>
          <p:cNvSpPr>
            <a:spLocks noGrp="1"/>
          </p:cNvSpPr>
          <p:nvPr>
            <p:ph type="sldNum" sz="quarter" idx="10"/>
          </p:nvPr>
        </p:nvSpPr>
        <p:spPr/>
        <p:txBody>
          <a:bodyPr/>
          <a:lstStyle/>
          <a:p>
            <a:fld id="{2EA929A9-03D5-4788-B541-31F3FD02B006}" type="slidenum">
              <a:rPr lang="es-MX" smtClean="0"/>
              <a:pPr/>
              <a:t>4</a:t>
            </a:fld>
            <a:endParaRPr lang="es-MX"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dirty="0"/>
          </a:p>
        </p:txBody>
      </p:sp>
      <p:sp>
        <p:nvSpPr>
          <p:cNvPr id="4" name="3 Marcador de número de diapositiva"/>
          <p:cNvSpPr>
            <a:spLocks noGrp="1"/>
          </p:cNvSpPr>
          <p:nvPr>
            <p:ph type="sldNum" sz="quarter" idx="10"/>
          </p:nvPr>
        </p:nvSpPr>
        <p:spPr/>
        <p:txBody>
          <a:bodyPr/>
          <a:lstStyle/>
          <a:p>
            <a:fld id="{2EA929A9-03D5-4788-B541-31F3FD02B006}" type="slidenum">
              <a:rPr lang="es-MX" smtClean="0"/>
              <a:pPr/>
              <a:t>5</a:t>
            </a:fld>
            <a:endParaRPr lang="es-MX"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dirty="0"/>
          </a:p>
        </p:txBody>
      </p:sp>
      <p:sp>
        <p:nvSpPr>
          <p:cNvPr id="4" name="3 Marcador de número de diapositiva"/>
          <p:cNvSpPr>
            <a:spLocks noGrp="1"/>
          </p:cNvSpPr>
          <p:nvPr>
            <p:ph type="sldNum" sz="quarter" idx="10"/>
          </p:nvPr>
        </p:nvSpPr>
        <p:spPr/>
        <p:txBody>
          <a:bodyPr/>
          <a:lstStyle/>
          <a:p>
            <a:fld id="{2EA929A9-03D5-4788-B541-31F3FD02B006}" type="slidenum">
              <a:rPr lang="es-MX" smtClean="0"/>
              <a:pPr/>
              <a:t>6</a:t>
            </a:fld>
            <a:endParaRPr lang="es-MX"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dirty="0"/>
          </a:p>
        </p:txBody>
      </p:sp>
      <p:sp>
        <p:nvSpPr>
          <p:cNvPr id="4" name="3 Marcador de número de diapositiva"/>
          <p:cNvSpPr>
            <a:spLocks noGrp="1"/>
          </p:cNvSpPr>
          <p:nvPr>
            <p:ph type="sldNum" sz="quarter" idx="10"/>
          </p:nvPr>
        </p:nvSpPr>
        <p:spPr/>
        <p:txBody>
          <a:bodyPr/>
          <a:lstStyle/>
          <a:p>
            <a:fld id="{2EA929A9-03D5-4788-B541-31F3FD02B006}" type="slidenum">
              <a:rPr lang="es-MX" smtClean="0"/>
              <a:pPr/>
              <a:t>7</a:t>
            </a:fld>
            <a:endParaRPr lang="es-MX"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dirty="0"/>
          </a:p>
        </p:txBody>
      </p:sp>
      <p:sp>
        <p:nvSpPr>
          <p:cNvPr id="4" name="3 Marcador de número de diapositiva"/>
          <p:cNvSpPr>
            <a:spLocks noGrp="1"/>
          </p:cNvSpPr>
          <p:nvPr>
            <p:ph type="sldNum" sz="quarter" idx="10"/>
          </p:nvPr>
        </p:nvSpPr>
        <p:spPr/>
        <p:txBody>
          <a:bodyPr/>
          <a:lstStyle/>
          <a:p>
            <a:fld id="{2EA929A9-03D5-4788-B541-31F3FD02B006}" type="slidenum">
              <a:rPr lang="es-MX" smtClean="0"/>
              <a:pPr/>
              <a:t>8</a:t>
            </a:fld>
            <a:endParaRPr lang="es-MX"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dirty="0"/>
          </a:p>
        </p:txBody>
      </p:sp>
      <p:sp>
        <p:nvSpPr>
          <p:cNvPr id="4" name="3 Marcador de número de diapositiva"/>
          <p:cNvSpPr>
            <a:spLocks noGrp="1"/>
          </p:cNvSpPr>
          <p:nvPr>
            <p:ph type="sldNum" sz="quarter" idx="10"/>
          </p:nvPr>
        </p:nvSpPr>
        <p:spPr/>
        <p:txBody>
          <a:bodyPr/>
          <a:lstStyle/>
          <a:p>
            <a:fld id="{2EA929A9-03D5-4788-B541-31F3FD02B006}" type="slidenum">
              <a:rPr lang="es-MX" smtClean="0"/>
              <a:pPr/>
              <a:t>9</a:t>
            </a:fld>
            <a:endParaRPr lang="es-MX"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0" name="9 Triángulo rectángulo"/>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8 Título"/>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grpSp>
        <p:nvGrpSpPr>
          <p:cNvPr id="2" name="1 Grupo"/>
          <p:cNvGrpSpPr/>
          <p:nvPr/>
        </p:nvGrpSpPr>
        <p:grpSpPr>
          <a:xfrm>
            <a:off x="-3765" y="4953000"/>
            <a:ext cx="9147765" cy="1912088"/>
            <a:chOff x="-3765" y="4832896"/>
            <a:chExt cx="9147765" cy="2032192"/>
          </a:xfrm>
        </p:grpSpPr>
        <p:sp>
          <p:nvSpPr>
            <p:cNvPr id="7" name="6 Forma libre"/>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8" name="7 Forma libre"/>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1" name="10 Forma libre"/>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2" name="11 Conector recto"/>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Marcador de fecha"/>
          <p:cNvSpPr>
            <a:spLocks noGrp="1"/>
          </p:cNvSpPr>
          <p:nvPr>
            <p:ph type="dt" sz="half" idx="10"/>
          </p:nvPr>
        </p:nvSpPr>
        <p:spPr/>
        <p:txBody>
          <a:bodyPr/>
          <a:lstStyle>
            <a:lvl1pPr>
              <a:defRPr>
                <a:solidFill>
                  <a:srgbClr val="FFFFFF"/>
                </a:solidFill>
              </a:defRPr>
            </a:lvl1pPr>
            <a:extLst/>
          </a:lstStyle>
          <a:p>
            <a:fld id="{6DDA2296-F54A-4C84-B0D7-2EC098215D79}" type="datetimeFigureOut">
              <a:rPr lang="es-MX" smtClean="0"/>
              <a:pPr/>
              <a:t>11/02/2014</a:t>
            </a:fld>
            <a:endParaRPr lang="es-MX" dirty="0"/>
          </a:p>
        </p:txBody>
      </p:sp>
      <p:sp>
        <p:nvSpPr>
          <p:cNvPr id="19" name="18 Marcador de pie de página"/>
          <p:cNvSpPr>
            <a:spLocks noGrp="1"/>
          </p:cNvSpPr>
          <p:nvPr>
            <p:ph type="ftr" sz="quarter" idx="11"/>
          </p:nvPr>
        </p:nvSpPr>
        <p:spPr/>
        <p:txBody>
          <a:bodyPr/>
          <a:lstStyle>
            <a:lvl1pPr>
              <a:defRPr>
                <a:solidFill>
                  <a:schemeClr val="accent1">
                    <a:tint val="20000"/>
                  </a:schemeClr>
                </a:solidFill>
              </a:defRPr>
            </a:lvl1pPr>
            <a:extLst/>
          </a:lstStyle>
          <a:p>
            <a:endParaRPr lang="es-MX" dirty="0"/>
          </a:p>
        </p:txBody>
      </p:sp>
      <p:sp>
        <p:nvSpPr>
          <p:cNvPr id="27" name="26 Marcador de número de diapositiva"/>
          <p:cNvSpPr>
            <a:spLocks noGrp="1"/>
          </p:cNvSpPr>
          <p:nvPr>
            <p:ph type="sldNum" sz="quarter" idx="12"/>
          </p:nvPr>
        </p:nvSpPr>
        <p:spPr/>
        <p:txBody>
          <a:bodyPr/>
          <a:lstStyle>
            <a:lvl1pPr>
              <a:defRPr>
                <a:solidFill>
                  <a:srgbClr val="FFFFFF"/>
                </a:solidFill>
              </a:defRPr>
            </a:lvl1pPr>
            <a:extLst/>
          </a:lstStyle>
          <a:p>
            <a:fld id="{949910B4-B653-442C-8A76-45EE9E22A7BB}" type="slidenum">
              <a:rPr lang="es-MX" smtClean="0"/>
              <a:pPr/>
              <a:t>‹Nº›</a:t>
            </a:fld>
            <a:endParaRPr lang="es-MX"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1481329"/>
            <a:ext cx="8229600" cy="4386071"/>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6DDA2296-F54A-4C84-B0D7-2EC098215D79}" type="datetimeFigureOut">
              <a:rPr lang="es-MX" smtClean="0"/>
              <a:pPr/>
              <a:t>11/02/2014</a:t>
            </a:fld>
            <a:endParaRPr lang="es-MX" dirty="0"/>
          </a:p>
        </p:txBody>
      </p:sp>
      <p:sp>
        <p:nvSpPr>
          <p:cNvPr id="5" name="4 Marcador de pie de página"/>
          <p:cNvSpPr>
            <a:spLocks noGrp="1"/>
          </p:cNvSpPr>
          <p:nvPr>
            <p:ph type="ftr" sz="quarter" idx="11"/>
          </p:nvPr>
        </p:nvSpPr>
        <p:spPr/>
        <p:txBody>
          <a:bodyPr/>
          <a:lstStyle>
            <a:extLst/>
          </a:lstStyle>
          <a:p>
            <a:endParaRPr lang="es-MX" dirty="0"/>
          </a:p>
        </p:txBody>
      </p:sp>
      <p:sp>
        <p:nvSpPr>
          <p:cNvPr id="6" name="5 Marcador de número de diapositiva"/>
          <p:cNvSpPr>
            <a:spLocks noGrp="1"/>
          </p:cNvSpPr>
          <p:nvPr>
            <p:ph type="sldNum" sz="quarter" idx="12"/>
          </p:nvPr>
        </p:nvSpPr>
        <p:spPr/>
        <p:txBody>
          <a:bodyPr/>
          <a:lstStyle>
            <a:extLst/>
          </a:lstStyle>
          <a:p>
            <a:fld id="{949910B4-B653-442C-8A76-45EE9E22A7BB}" type="slidenum">
              <a:rPr lang="es-MX" smtClean="0"/>
              <a:pPr/>
              <a:t>‹Nº›</a:t>
            </a:fld>
            <a:endParaRPr lang="es-MX"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44013" y="274640"/>
            <a:ext cx="1777470" cy="5592761"/>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41"/>
            <a:ext cx="6324600" cy="5592760"/>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6DDA2296-F54A-4C84-B0D7-2EC098215D79}" type="datetimeFigureOut">
              <a:rPr lang="es-MX" smtClean="0"/>
              <a:pPr/>
              <a:t>11/02/2014</a:t>
            </a:fld>
            <a:endParaRPr lang="es-MX" dirty="0"/>
          </a:p>
        </p:txBody>
      </p:sp>
      <p:sp>
        <p:nvSpPr>
          <p:cNvPr id="5" name="4 Marcador de pie de página"/>
          <p:cNvSpPr>
            <a:spLocks noGrp="1"/>
          </p:cNvSpPr>
          <p:nvPr>
            <p:ph type="ftr" sz="quarter" idx="11"/>
          </p:nvPr>
        </p:nvSpPr>
        <p:spPr/>
        <p:txBody>
          <a:bodyPr/>
          <a:lstStyle>
            <a:extLst/>
          </a:lstStyle>
          <a:p>
            <a:endParaRPr lang="es-MX" dirty="0"/>
          </a:p>
        </p:txBody>
      </p:sp>
      <p:sp>
        <p:nvSpPr>
          <p:cNvPr id="6" name="5 Marcador de número de diapositiva"/>
          <p:cNvSpPr>
            <a:spLocks noGrp="1"/>
          </p:cNvSpPr>
          <p:nvPr>
            <p:ph type="sldNum" sz="quarter" idx="12"/>
          </p:nvPr>
        </p:nvSpPr>
        <p:spPr/>
        <p:txBody>
          <a:bodyPr/>
          <a:lstStyle>
            <a:extLst/>
          </a:lstStyle>
          <a:p>
            <a:fld id="{949910B4-B653-442C-8A76-45EE9E22A7BB}" type="slidenum">
              <a:rPr lang="es-MX" smtClean="0"/>
              <a:pPr/>
              <a:t>‹Nº›</a:t>
            </a:fld>
            <a:endParaRPr lang="es-MX"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6DDA2296-F54A-4C84-B0D7-2EC098215D79}" type="datetimeFigureOut">
              <a:rPr lang="es-MX" smtClean="0"/>
              <a:pPr/>
              <a:t>11/02/2014</a:t>
            </a:fld>
            <a:endParaRPr lang="es-MX" dirty="0"/>
          </a:p>
        </p:txBody>
      </p:sp>
      <p:sp>
        <p:nvSpPr>
          <p:cNvPr id="5" name="4 Marcador de pie de página"/>
          <p:cNvSpPr>
            <a:spLocks noGrp="1"/>
          </p:cNvSpPr>
          <p:nvPr>
            <p:ph type="ftr" sz="quarter" idx="11"/>
          </p:nvPr>
        </p:nvSpPr>
        <p:spPr/>
        <p:txBody>
          <a:bodyPr/>
          <a:lstStyle>
            <a:extLst/>
          </a:lstStyle>
          <a:p>
            <a:endParaRPr lang="es-MX" dirty="0"/>
          </a:p>
        </p:txBody>
      </p:sp>
      <p:sp>
        <p:nvSpPr>
          <p:cNvPr id="6" name="5 Marcador de número de diapositiva"/>
          <p:cNvSpPr>
            <a:spLocks noGrp="1"/>
          </p:cNvSpPr>
          <p:nvPr>
            <p:ph type="sldNum" sz="quarter" idx="12"/>
          </p:nvPr>
        </p:nvSpPr>
        <p:spPr/>
        <p:txBody>
          <a:bodyPr/>
          <a:lstStyle>
            <a:extLst/>
          </a:lstStyle>
          <a:p>
            <a:fld id="{949910B4-B653-442C-8A76-45EE9E22A7BB}" type="slidenum">
              <a:rPr lang="es-MX" smtClean="0"/>
              <a:pPr/>
              <a:t>‹Nº›</a:t>
            </a:fld>
            <a:endParaRPr lang="es-MX" dirty="0"/>
          </a:p>
        </p:txBody>
      </p:sp>
      <p:sp>
        <p:nvSpPr>
          <p:cNvPr id="7" name="6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6DDA2296-F54A-4C84-B0D7-2EC098215D79}" type="datetimeFigureOut">
              <a:rPr lang="es-MX" smtClean="0"/>
              <a:pPr/>
              <a:t>11/02/2014</a:t>
            </a:fld>
            <a:endParaRPr lang="es-MX" dirty="0"/>
          </a:p>
        </p:txBody>
      </p:sp>
      <p:sp>
        <p:nvSpPr>
          <p:cNvPr id="5" name="4 Marcador de pie de página"/>
          <p:cNvSpPr>
            <a:spLocks noGrp="1"/>
          </p:cNvSpPr>
          <p:nvPr>
            <p:ph type="ftr" sz="quarter" idx="11"/>
          </p:nvPr>
        </p:nvSpPr>
        <p:spPr/>
        <p:txBody>
          <a:bodyPr/>
          <a:lstStyle>
            <a:extLst/>
          </a:lstStyle>
          <a:p>
            <a:endParaRPr lang="es-MX" dirty="0"/>
          </a:p>
        </p:txBody>
      </p:sp>
      <p:sp>
        <p:nvSpPr>
          <p:cNvPr id="6" name="5 Marcador de número de diapositiva"/>
          <p:cNvSpPr>
            <a:spLocks noGrp="1"/>
          </p:cNvSpPr>
          <p:nvPr>
            <p:ph type="sldNum" sz="quarter" idx="12"/>
          </p:nvPr>
        </p:nvSpPr>
        <p:spPr/>
        <p:txBody>
          <a:bodyPr/>
          <a:lstStyle>
            <a:extLst/>
          </a:lstStyle>
          <a:p>
            <a:fld id="{949910B4-B653-442C-8A76-45EE9E22A7BB}" type="slidenum">
              <a:rPr lang="es-MX" smtClean="0"/>
              <a:pPr/>
              <a:t>‹Nº›</a:t>
            </a:fld>
            <a:endParaRPr lang="es-MX" dirty="0"/>
          </a:p>
        </p:txBody>
      </p:sp>
      <p:sp>
        <p:nvSpPr>
          <p:cNvPr id="7" name="6 Cheurón"/>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8" name="7 Cheurón"/>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bg>
      <p:bgRef idx="1002">
        <a:schemeClr val="bg1"/>
      </p:bgRef>
    </p:bg>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6DDA2296-F54A-4C84-B0D7-2EC098215D79}" type="datetimeFigureOut">
              <a:rPr lang="es-MX" smtClean="0"/>
              <a:pPr/>
              <a:t>11/02/2014</a:t>
            </a:fld>
            <a:endParaRPr lang="es-MX" dirty="0"/>
          </a:p>
        </p:txBody>
      </p:sp>
      <p:sp>
        <p:nvSpPr>
          <p:cNvPr id="6" name="5 Marcador de pie de página"/>
          <p:cNvSpPr>
            <a:spLocks noGrp="1"/>
          </p:cNvSpPr>
          <p:nvPr>
            <p:ph type="ftr" sz="quarter" idx="11"/>
          </p:nvPr>
        </p:nvSpPr>
        <p:spPr/>
        <p:txBody>
          <a:bodyPr/>
          <a:lstStyle>
            <a:extLst/>
          </a:lstStyle>
          <a:p>
            <a:endParaRPr lang="es-MX" dirty="0"/>
          </a:p>
        </p:txBody>
      </p:sp>
      <p:sp>
        <p:nvSpPr>
          <p:cNvPr id="7" name="6 Marcador de número de diapositiva"/>
          <p:cNvSpPr>
            <a:spLocks noGrp="1"/>
          </p:cNvSpPr>
          <p:nvPr>
            <p:ph type="sldNum" sz="quarter" idx="12"/>
          </p:nvPr>
        </p:nvSpPr>
        <p:spPr/>
        <p:txBody>
          <a:bodyPr/>
          <a:lstStyle>
            <a:extLst/>
          </a:lstStyle>
          <a:p>
            <a:fld id="{949910B4-B653-442C-8A76-45EE9E22A7BB}" type="slidenum">
              <a:rPr lang="es-MX" smtClean="0"/>
              <a:pPr/>
              <a:t>‹Nº›</a:t>
            </a:fld>
            <a:endParaRPr lang="es-MX" dirty="0"/>
          </a:p>
        </p:txBody>
      </p:sp>
      <p:sp>
        <p:nvSpPr>
          <p:cNvPr id="8" name="7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229600" cy="1143000"/>
          </a:xfrm>
        </p:spPr>
        <p:txBody>
          <a:bodyPr anchor="ctr"/>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6DDA2296-F54A-4C84-B0D7-2EC098215D79}" type="datetimeFigureOut">
              <a:rPr lang="es-MX" smtClean="0"/>
              <a:pPr/>
              <a:t>11/02/2014</a:t>
            </a:fld>
            <a:endParaRPr lang="es-MX" dirty="0"/>
          </a:p>
        </p:txBody>
      </p:sp>
      <p:sp>
        <p:nvSpPr>
          <p:cNvPr id="8" name="7 Marcador de pie de página"/>
          <p:cNvSpPr>
            <a:spLocks noGrp="1"/>
          </p:cNvSpPr>
          <p:nvPr>
            <p:ph type="ftr" sz="quarter" idx="11"/>
          </p:nvPr>
        </p:nvSpPr>
        <p:spPr/>
        <p:txBody>
          <a:bodyPr/>
          <a:lstStyle>
            <a:extLst/>
          </a:lstStyle>
          <a:p>
            <a:endParaRPr lang="es-MX" dirty="0"/>
          </a:p>
        </p:txBody>
      </p:sp>
      <p:sp>
        <p:nvSpPr>
          <p:cNvPr id="9" name="8 Marcador de número de diapositiva"/>
          <p:cNvSpPr>
            <a:spLocks noGrp="1"/>
          </p:cNvSpPr>
          <p:nvPr>
            <p:ph type="sldNum" sz="quarter" idx="12"/>
          </p:nvPr>
        </p:nvSpPr>
        <p:spPr/>
        <p:txBody>
          <a:bodyPr/>
          <a:lstStyle>
            <a:extLst/>
          </a:lstStyle>
          <a:p>
            <a:fld id="{949910B4-B653-442C-8A76-45EE9E22A7BB}" type="slidenum">
              <a:rPr lang="es-MX" smtClean="0"/>
              <a:pPr/>
              <a:t>‹Nº›</a:t>
            </a:fld>
            <a:endParaRPr lang="es-MX"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bg>
      <p:bgRef idx="1002">
        <a:schemeClr val="bg1"/>
      </p:bgRef>
    </p:bg>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extLst/>
          </a:lstStyle>
          <a:p>
            <a:fld id="{6DDA2296-F54A-4C84-B0D7-2EC098215D79}" type="datetimeFigureOut">
              <a:rPr lang="es-MX" smtClean="0"/>
              <a:pPr/>
              <a:t>11/02/2014</a:t>
            </a:fld>
            <a:endParaRPr lang="es-MX" dirty="0"/>
          </a:p>
        </p:txBody>
      </p:sp>
      <p:sp>
        <p:nvSpPr>
          <p:cNvPr id="4" name="3 Marcador de pie de página"/>
          <p:cNvSpPr>
            <a:spLocks noGrp="1"/>
          </p:cNvSpPr>
          <p:nvPr>
            <p:ph type="ftr" sz="quarter" idx="11"/>
          </p:nvPr>
        </p:nvSpPr>
        <p:spPr/>
        <p:txBody>
          <a:bodyPr/>
          <a:lstStyle>
            <a:extLst/>
          </a:lstStyle>
          <a:p>
            <a:endParaRPr lang="es-MX" dirty="0"/>
          </a:p>
        </p:txBody>
      </p:sp>
      <p:sp>
        <p:nvSpPr>
          <p:cNvPr id="5" name="4 Marcador de número de diapositiva"/>
          <p:cNvSpPr>
            <a:spLocks noGrp="1"/>
          </p:cNvSpPr>
          <p:nvPr>
            <p:ph type="sldNum" sz="quarter" idx="12"/>
          </p:nvPr>
        </p:nvSpPr>
        <p:spPr/>
        <p:txBody>
          <a:bodyPr/>
          <a:lstStyle>
            <a:extLst/>
          </a:lstStyle>
          <a:p>
            <a:fld id="{949910B4-B653-442C-8A76-45EE9E22A7BB}" type="slidenum">
              <a:rPr lang="es-MX" smtClean="0"/>
              <a:pPr/>
              <a:t>‹Nº›</a:t>
            </a:fld>
            <a:endParaRPr lang="es-MX" dirty="0"/>
          </a:p>
        </p:txBody>
      </p:sp>
      <p:sp>
        <p:nvSpPr>
          <p:cNvPr id="6" name="5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extLst/>
          </a:lstStyle>
          <a:p>
            <a:fld id="{6DDA2296-F54A-4C84-B0D7-2EC098215D79}" type="datetimeFigureOut">
              <a:rPr lang="es-MX" smtClean="0"/>
              <a:pPr/>
              <a:t>11/02/2014</a:t>
            </a:fld>
            <a:endParaRPr lang="es-MX" dirty="0"/>
          </a:p>
        </p:txBody>
      </p:sp>
      <p:sp>
        <p:nvSpPr>
          <p:cNvPr id="3" name="2 Marcador de pie de página"/>
          <p:cNvSpPr>
            <a:spLocks noGrp="1"/>
          </p:cNvSpPr>
          <p:nvPr>
            <p:ph type="ftr" sz="quarter" idx="11"/>
          </p:nvPr>
        </p:nvSpPr>
        <p:spPr/>
        <p:txBody>
          <a:bodyPr/>
          <a:lstStyle>
            <a:extLst/>
          </a:lstStyle>
          <a:p>
            <a:endParaRPr lang="es-MX" dirty="0"/>
          </a:p>
        </p:txBody>
      </p:sp>
      <p:sp>
        <p:nvSpPr>
          <p:cNvPr id="4" name="3 Marcador de número de diapositiva"/>
          <p:cNvSpPr>
            <a:spLocks noGrp="1"/>
          </p:cNvSpPr>
          <p:nvPr>
            <p:ph type="sldNum" sz="quarter" idx="12"/>
          </p:nvPr>
        </p:nvSpPr>
        <p:spPr/>
        <p:txBody>
          <a:bodyPr/>
          <a:lstStyle>
            <a:extLst/>
          </a:lstStyle>
          <a:p>
            <a:fld id="{949910B4-B653-442C-8A76-45EE9E22A7BB}" type="slidenum">
              <a:rPr lang="es-MX" smtClean="0"/>
              <a:pPr/>
              <a:t>‹Nº›</a:t>
            </a:fld>
            <a:endParaRPr lang="es-MX"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6727032" y="6407944"/>
            <a:ext cx="1920240" cy="365760"/>
          </a:xfrm>
        </p:spPr>
        <p:txBody>
          <a:bodyPr/>
          <a:lstStyle>
            <a:extLst/>
          </a:lstStyle>
          <a:p>
            <a:fld id="{6DDA2296-F54A-4C84-B0D7-2EC098215D79}" type="datetimeFigureOut">
              <a:rPr lang="es-MX" smtClean="0"/>
              <a:pPr/>
              <a:t>11/02/2014</a:t>
            </a:fld>
            <a:endParaRPr lang="es-MX" dirty="0"/>
          </a:p>
        </p:txBody>
      </p:sp>
      <p:sp>
        <p:nvSpPr>
          <p:cNvPr id="6" name="5 Marcador de pie de página"/>
          <p:cNvSpPr>
            <a:spLocks noGrp="1"/>
          </p:cNvSpPr>
          <p:nvPr>
            <p:ph type="ftr" sz="quarter" idx="11"/>
          </p:nvPr>
        </p:nvSpPr>
        <p:spPr/>
        <p:txBody>
          <a:bodyPr/>
          <a:lstStyle>
            <a:extLst/>
          </a:lstStyle>
          <a:p>
            <a:endParaRPr lang="es-MX" dirty="0"/>
          </a:p>
        </p:txBody>
      </p:sp>
      <p:sp>
        <p:nvSpPr>
          <p:cNvPr id="7" name="6 Marcador de número de diapositiva"/>
          <p:cNvSpPr>
            <a:spLocks noGrp="1"/>
          </p:cNvSpPr>
          <p:nvPr>
            <p:ph type="sldNum" sz="quarter" idx="12"/>
          </p:nvPr>
        </p:nvSpPr>
        <p:spPr/>
        <p:txBody>
          <a:bodyPr/>
          <a:lstStyle>
            <a:extLst/>
          </a:lstStyle>
          <a:p>
            <a:fld id="{949910B4-B653-442C-8A76-45EE9E22A7BB}" type="slidenum">
              <a:rPr lang="es-MX" smtClean="0"/>
              <a:pPr/>
              <a:t>‹Nº›</a:t>
            </a:fld>
            <a:endParaRPr lang="es-MX"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4" name="3 Marcador de texto"/>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
        <p:nvSpPr>
          <p:cNvPr id="3" name="2 Marcador de posición de imagen"/>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s-ES" dirty="0" smtClean="0"/>
              <a:t>Haga clic en el icono para agregar una imagen</a:t>
            </a:r>
            <a:endParaRPr kumimoji="0" lang="en-US" dirty="0"/>
          </a:p>
        </p:txBody>
      </p:sp>
      <p:sp>
        <p:nvSpPr>
          <p:cNvPr id="5" name="4 Marcador de fecha"/>
          <p:cNvSpPr>
            <a:spLocks noGrp="1"/>
          </p:cNvSpPr>
          <p:nvPr>
            <p:ph type="dt" sz="half" idx="10"/>
          </p:nvPr>
        </p:nvSpPr>
        <p:spPr/>
        <p:txBody>
          <a:bodyPr/>
          <a:lstStyle>
            <a:lvl1pPr>
              <a:defRPr>
                <a:solidFill>
                  <a:schemeClr val="tx1"/>
                </a:solidFill>
              </a:defRPr>
            </a:lvl1pPr>
            <a:extLst/>
          </a:lstStyle>
          <a:p>
            <a:fld id="{6DDA2296-F54A-4C84-B0D7-2EC098215D79}" type="datetimeFigureOut">
              <a:rPr lang="es-MX" smtClean="0"/>
              <a:pPr/>
              <a:t>11/02/2014</a:t>
            </a:fld>
            <a:endParaRPr lang="es-MX" dirty="0"/>
          </a:p>
        </p:txBody>
      </p:sp>
      <p:sp>
        <p:nvSpPr>
          <p:cNvPr id="6" name="5 Marcador de pie de página"/>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s-MX" dirty="0"/>
          </a:p>
        </p:txBody>
      </p:sp>
      <p:sp>
        <p:nvSpPr>
          <p:cNvPr id="7" name="6 Marcador de número de diapositiva"/>
          <p:cNvSpPr>
            <a:spLocks noGrp="1"/>
          </p:cNvSpPr>
          <p:nvPr>
            <p:ph type="sldNum" sz="quarter" idx="12"/>
          </p:nvPr>
        </p:nvSpPr>
        <p:spPr/>
        <p:txBody>
          <a:bodyPr/>
          <a:lstStyle>
            <a:lvl1pPr>
              <a:defRPr>
                <a:solidFill>
                  <a:schemeClr val="tx1"/>
                </a:solidFill>
              </a:defRPr>
            </a:lvl1pPr>
            <a:extLst/>
          </a:lstStyle>
          <a:p>
            <a:fld id="{949910B4-B653-442C-8A76-45EE9E22A7BB}" type="slidenum">
              <a:rPr lang="es-MX" smtClean="0"/>
              <a:pPr/>
              <a:t>‹Nº›</a:t>
            </a:fld>
            <a:endParaRPr lang="es-MX" dirty="0"/>
          </a:p>
        </p:txBody>
      </p:sp>
      <p:sp>
        <p:nvSpPr>
          <p:cNvPr id="2" name="1 Título"/>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s-ES" smtClean="0"/>
              <a:t>Haga clic para modificar el estilo de título del patrón</a:t>
            </a:r>
            <a:endParaRPr kumimoji="0" lang="en-US"/>
          </a:p>
        </p:txBody>
      </p:sp>
      <p:sp>
        <p:nvSpPr>
          <p:cNvPr id="8" name="7 Forma libre"/>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9" name="8 Forma libre"/>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0" name="9 Triángulo rectángulo"/>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1" name="10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Cheurón"/>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13" name="12 Cheurón"/>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Forma libre"/>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11 Forma libre"/>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4" name="13 Triángulo rectángulo"/>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5" name="14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Marcador de título"/>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6DDA2296-F54A-4C84-B0D7-2EC098215D79}" type="datetimeFigureOut">
              <a:rPr lang="es-MX" smtClean="0"/>
              <a:pPr/>
              <a:t>11/02/2014</a:t>
            </a:fld>
            <a:endParaRPr lang="es-MX" dirty="0"/>
          </a:p>
        </p:txBody>
      </p:sp>
      <p:sp>
        <p:nvSpPr>
          <p:cNvPr id="22" name="21 Marcador de pie de página"/>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s-MX" dirty="0"/>
          </a:p>
        </p:txBody>
      </p:sp>
      <p:sp>
        <p:nvSpPr>
          <p:cNvPr id="18" name="17 Marcador de número de diapositiva"/>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949910B4-B653-442C-8A76-45EE9E22A7BB}" type="slidenum">
              <a:rPr lang="es-MX" smtClean="0"/>
              <a:pPr/>
              <a:t>‹Nº›</a:t>
            </a:fld>
            <a:endParaRPr lang="es-MX"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rmAutofit fontScale="90000"/>
          </a:bodyPr>
          <a:lstStyle/>
          <a:p>
            <a:r>
              <a:rPr lang="es-MX" dirty="0" smtClean="0"/>
              <a:t>Evaluar los rincones: una practica para mejorar la calidad en las aulas de educación infantil.</a:t>
            </a:r>
            <a:endParaRPr lang="es-MX" dirty="0"/>
          </a:p>
        </p:txBody>
      </p:sp>
      <p:sp>
        <p:nvSpPr>
          <p:cNvPr id="3" name="2 Subtítulo"/>
          <p:cNvSpPr>
            <a:spLocks noGrp="1"/>
          </p:cNvSpPr>
          <p:nvPr>
            <p:ph type="subTitle" idx="1"/>
          </p:nvPr>
        </p:nvSpPr>
        <p:spPr/>
        <p:txBody>
          <a:bodyPr/>
          <a:lstStyle/>
          <a:p>
            <a:r>
              <a:rPr lang="es-MX" dirty="0" smtClean="0"/>
              <a:t>M. Isabel Ganaza</a:t>
            </a:r>
            <a:endParaRPr lang="es-MX"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Autofit/>
          </a:bodyPr>
          <a:lstStyle/>
          <a:p>
            <a:pPr algn="just"/>
            <a:r>
              <a:rPr lang="es-MX" sz="1400" dirty="0" smtClean="0"/>
              <a:t>Trabajar por rincones implica estar convencidos de que los niños y las niñas están interesados en el mundo en que viven y de que tienen capacidad para interrogarse y aprender.</a:t>
            </a:r>
          </a:p>
          <a:p>
            <a:pPr algn="just"/>
            <a:r>
              <a:rPr lang="es-MX" sz="1400" dirty="0" smtClean="0"/>
              <a:t>Nosotros no somos los únicos agentes motivadores, generadores o facilitadores de aprendizajes.</a:t>
            </a:r>
          </a:p>
          <a:p>
            <a:pPr algn="just"/>
            <a:r>
              <a:rPr lang="es-MX" sz="1400" dirty="0" smtClean="0"/>
              <a:t>Supone haber planificado los contenidos y haber preparado materiales y actividades que permitan diferentes resoluciones o niveles de ejecución, que impliquen cooperación, coordinación de intereses u otras posibilidades.</a:t>
            </a:r>
          </a:p>
          <a:p>
            <a:pPr algn="just"/>
            <a:r>
              <a:rPr lang="es-MX" sz="1400" dirty="0" smtClean="0"/>
              <a:t>Se trata de una organización al servicio de los niños y de sus intereses, pero también de la oportunidad de observar de cerca a los niños para conocerlos mejor, para comprenderlos y tener la posibilidad de ajustar mejor nuestra intervención.</a:t>
            </a:r>
          </a:p>
          <a:p>
            <a:pPr algn="just"/>
            <a:r>
              <a:rPr lang="es-MX" sz="1400" dirty="0" smtClean="0"/>
              <a:t>Experimentar y gozar con los niños y el trabajo nos permite descubrir:</a:t>
            </a:r>
          </a:p>
          <a:p>
            <a:pPr algn="just"/>
            <a:r>
              <a:rPr lang="es-MX" sz="1400" dirty="0" smtClean="0"/>
              <a:t>Como se enfrenta cada niño a los diferentes trabajos.</a:t>
            </a:r>
          </a:p>
          <a:p>
            <a:pPr algn="just"/>
            <a:r>
              <a:rPr lang="es-MX" sz="1400" dirty="0" smtClean="0"/>
              <a:t>Que estilo tiene de abordar diversas actividades.</a:t>
            </a:r>
          </a:p>
          <a:p>
            <a:pPr algn="just"/>
            <a:r>
              <a:rPr lang="es-MX" sz="1400" dirty="0" smtClean="0"/>
              <a:t>Si le gusta repetir lo que ya sabe o bien le cuesta realizar una actividad durante un rato seguido y quiere cambiar continuamente.</a:t>
            </a:r>
          </a:p>
          <a:p>
            <a:pPr algn="just"/>
            <a:r>
              <a:rPr lang="es-MX" sz="1400" dirty="0" smtClean="0"/>
              <a:t>Que conocimientos tiene, como interpreta las propuestas y como pone en juego todo lo que sabe.</a:t>
            </a:r>
          </a:p>
          <a:p>
            <a:pPr algn="just"/>
            <a:r>
              <a:rPr lang="es-MX" sz="1400" dirty="0" smtClean="0"/>
              <a:t>Como el hecho de escuchar mas a los niños nos abre todo un campo de reflexión y mejora de la propia práctica.</a:t>
            </a:r>
            <a:endParaRPr lang="es-MX" sz="1400" dirty="0"/>
          </a:p>
        </p:txBody>
      </p:sp>
      <p:sp>
        <p:nvSpPr>
          <p:cNvPr id="3" name="2 Título"/>
          <p:cNvSpPr>
            <a:spLocks noGrp="1"/>
          </p:cNvSpPr>
          <p:nvPr>
            <p:ph type="title"/>
          </p:nvPr>
        </p:nvSpPr>
        <p:spPr/>
        <p:txBody>
          <a:bodyPr>
            <a:normAutofit fontScale="90000"/>
          </a:bodyPr>
          <a:lstStyle/>
          <a:p>
            <a:r>
              <a:rPr lang="es-MX" dirty="0" smtClean="0"/>
              <a:t>Un espacio y un tiempo para la observación activa.</a:t>
            </a:r>
            <a:endParaRPr lang="es-MX"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57200" y="1783357"/>
            <a:ext cx="8229600" cy="4525963"/>
          </a:xfrm>
        </p:spPr>
        <p:txBody>
          <a:bodyPr/>
          <a:lstStyle/>
          <a:p>
            <a:pPr algn="just"/>
            <a:r>
              <a:rPr lang="es-MX" dirty="0" smtClean="0"/>
              <a:t>Oportunidad para los niños de experimentar otro estilo de comunicación y de relación tanto como con los compañeros como con los adultos.</a:t>
            </a:r>
          </a:p>
          <a:p>
            <a:pPr algn="just"/>
            <a:r>
              <a:rPr lang="es-MX" dirty="0" smtClean="0"/>
              <a:t>Aprenden que los maestros son las personas que les ayudan a ir sintiéndose mas seguros de sus posibilidades, mas competentes y mas autónomos.</a:t>
            </a:r>
            <a:endParaRPr lang="es-MX" dirty="0"/>
          </a:p>
        </p:txBody>
      </p:sp>
      <p:sp>
        <p:nvSpPr>
          <p:cNvPr id="3" name="2 Título"/>
          <p:cNvSpPr>
            <a:spLocks noGrp="1"/>
          </p:cNvSpPr>
          <p:nvPr>
            <p:ph type="title"/>
          </p:nvPr>
        </p:nvSpPr>
        <p:spPr/>
        <p:txBody>
          <a:bodyPr>
            <a:normAutofit fontScale="90000"/>
          </a:bodyPr>
          <a:lstStyle/>
          <a:p>
            <a:r>
              <a:rPr lang="es-MX" dirty="0" smtClean="0"/>
              <a:t>La posibilidad de comunicarse, establecer vínculos e intercambiar ayudas.</a:t>
            </a:r>
            <a:endParaRPr lang="es-MX"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pPr algn="just"/>
            <a:r>
              <a:rPr lang="es-MX" dirty="0" smtClean="0"/>
              <a:t>Los rincones permiten a los niños ser y mostrarse tal como son.</a:t>
            </a:r>
          </a:p>
          <a:p>
            <a:pPr algn="just"/>
            <a:r>
              <a:rPr lang="es-MX" dirty="0" smtClean="0"/>
              <a:t>Son espacios donde los niños pueden hacer cosas pero también donde pueden experimentar ser y sentirse valorados y queridos tal como son para encontrar el empuje para seguir creciendo.</a:t>
            </a:r>
            <a:endParaRPr lang="es-MX" dirty="0"/>
          </a:p>
        </p:txBody>
      </p:sp>
      <p:sp>
        <p:nvSpPr>
          <p:cNvPr id="3" name="2 Título"/>
          <p:cNvSpPr>
            <a:spLocks noGrp="1"/>
          </p:cNvSpPr>
          <p:nvPr>
            <p:ph type="title"/>
          </p:nvPr>
        </p:nvSpPr>
        <p:spPr/>
        <p:txBody>
          <a:bodyPr>
            <a:normAutofit fontScale="90000"/>
          </a:bodyPr>
          <a:lstStyle/>
          <a:p>
            <a:r>
              <a:rPr lang="es-MX" dirty="0" smtClean="0"/>
              <a:t>Un conjunto de actividades donde poder “ser” y poder ir creciendo.</a:t>
            </a:r>
            <a:endParaRPr lang="es-MX"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fontScale="70000" lnSpcReduction="20000"/>
          </a:bodyPr>
          <a:lstStyle/>
          <a:p>
            <a:pPr algn="just"/>
            <a:r>
              <a:rPr lang="es-MX" dirty="0" smtClean="0"/>
              <a:t>El modelo didáctico de rincones en el aula responde a otro tipo de estrategias metodológicas. Esta practica educativa se fundamenta en constructivismo social, cuyo punto de partida es el aprendizaje en interacción, la importancia que tiene el contexto cultural para el desarrollo humano. Partimos de que los niños y las niñas aprenden a través de su propia actividad no solo manual sino también mental. Aprenden mucho mejor en contextos ricos y diversos de interacción, es decir junto a otros y, por supuesto aprenden si aquello que se les ofrece es interesante, relevante y tiene sentido para ellos. </a:t>
            </a:r>
          </a:p>
          <a:p>
            <a:pPr algn="just"/>
            <a:endParaRPr lang="es-MX" dirty="0" smtClean="0"/>
          </a:p>
          <a:p>
            <a:pPr algn="just"/>
            <a:r>
              <a:rPr lang="es-MX" dirty="0" smtClean="0"/>
              <a:t>El juego, base de este modelo didáctico, es la actividad fundamental en los niños y niñas, a partir del juego se aprende de forma mas eficaz y se puede seguir probando, investigando, interesándose hasta que consiga realizar bien dicha actividad; no tiene que rendir cuentas de si lo que hace esta bien o no; no tiene consecuencias frustrantes.</a:t>
            </a:r>
            <a:endParaRPr lang="es-MX" dirty="0"/>
          </a:p>
        </p:txBody>
      </p:sp>
      <p:sp>
        <p:nvSpPr>
          <p:cNvPr id="3" name="2 Título"/>
          <p:cNvSpPr>
            <a:spLocks noGrp="1"/>
          </p:cNvSpPr>
          <p:nvPr>
            <p:ph type="title"/>
          </p:nvPr>
        </p:nvSpPr>
        <p:spPr/>
        <p:txBody>
          <a:bodyPr/>
          <a:lstStyle/>
          <a:p>
            <a:r>
              <a:rPr lang="es-MX" dirty="0" smtClean="0"/>
              <a:t>¿Qué se entiende por rincones?</a:t>
            </a:r>
            <a:endParaRPr lang="es-MX"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fontScale="92500" lnSpcReduction="20000"/>
          </a:bodyPr>
          <a:lstStyle/>
          <a:p>
            <a:pPr algn="just"/>
            <a:r>
              <a:rPr lang="es-MX" dirty="0" smtClean="0"/>
              <a:t>Es una actividad que explicita o implícitamente, estamos realizando continuamente. Es necesario hacerla de forma consciente, analizando y reflexionando sobre lo que sucede en todo el proceso de enseñanza-aprendizaje, para así poder influir y mejorar la calidad de nuestras aulas.</a:t>
            </a:r>
          </a:p>
          <a:p>
            <a:pPr algn="just"/>
            <a:r>
              <a:rPr lang="es-MX" dirty="0" smtClean="0"/>
              <a:t>La función de la evaluación en esta etapa es introducir los cambios necesarios durante el proceso de enseñanza-aprendizaje con el propósito de buscar soluciones a los problemas que encontramos en la cotidianeidad de nuestras aulas.</a:t>
            </a:r>
            <a:endParaRPr lang="es-MX" dirty="0"/>
          </a:p>
        </p:txBody>
      </p:sp>
      <p:sp>
        <p:nvSpPr>
          <p:cNvPr id="3" name="2 Título"/>
          <p:cNvSpPr>
            <a:spLocks noGrp="1"/>
          </p:cNvSpPr>
          <p:nvPr>
            <p:ph type="title"/>
          </p:nvPr>
        </p:nvSpPr>
        <p:spPr/>
        <p:txBody>
          <a:bodyPr>
            <a:normAutofit fontScale="90000"/>
          </a:bodyPr>
          <a:lstStyle/>
          <a:p>
            <a:r>
              <a:rPr lang="es-MX" dirty="0" smtClean="0"/>
              <a:t>La evaluación en educación infantil</a:t>
            </a:r>
            <a:endParaRPr lang="es-MX"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fontScale="77500" lnSpcReduction="20000"/>
          </a:bodyPr>
          <a:lstStyle/>
          <a:p>
            <a:pPr algn="just"/>
            <a:r>
              <a:rPr lang="es-MX" dirty="0" smtClean="0"/>
              <a:t>Nuestra evaluación continua nos llevara a la comprobación del avance en el proceso educativo.</a:t>
            </a:r>
          </a:p>
          <a:p>
            <a:pPr algn="just"/>
            <a:r>
              <a:rPr lang="es-MX" dirty="0" smtClean="0"/>
              <a:t>La modalidad de rincón nos permite evaluar el desarrollo integral del alumnado.</a:t>
            </a:r>
          </a:p>
          <a:p>
            <a:pPr algn="just"/>
            <a:r>
              <a:rPr lang="es-MX" dirty="0" smtClean="0"/>
              <a:t>La evaluación del modelo y de los aprendizajes que en el se dan tiene como finalidad transformar, mejorar, reajustar y adaptar los rincones a los momentos por los que avanzan nuestros niños. La evaluación supone tratar de ajustar nuestra practica al proceso de aprendizaje-desarrollo de nuestro alumnado, así como la mejora de nuestra formación como docentes.</a:t>
            </a:r>
          </a:p>
          <a:p>
            <a:pPr algn="just"/>
            <a:r>
              <a:rPr lang="es-MX" dirty="0" smtClean="0"/>
              <a:t>La mejor técnica para evaluar es la observación directa por parte del adulto. El papel del adulto es fundamental, ajusta y reajusta la ayuda, guía, sustenta todo el proceso de aprendizaje.</a:t>
            </a:r>
            <a:endParaRPr lang="es-MX" dirty="0"/>
          </a:p>
        </p:txBody>
      </p:sp>
      <p:sp>
        <p:nvSpPr>
          <p:cNvPr id="3" name="2 Título"/>
          <p:cNvSpPr>
            <a:spLocks noGrp="1"/>
          </p:cNvSpPr>
          <p:nvPr>
            <p:ph type="title"/>
          </p:nvPr>
        </p:nvSpPr>
        <p:spPr/>
        <p:txBody>
          <a:bodyPr/>
          <a:lstStyle/>
          <a:p>
            <a:r>
              <a:rPr lang="es-MX" dirty="0" smtClean="0"/>
              <a:t>Evaluar los rincones</a:t>
            </a:r>
            <a:endParaRPr lang="es-MX"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pPr algn="just"/>
            <a:r>
              <a:rPr lang="es-MX" dirty="0" smtClean="0"/>
              <a:t>Observar mas sistemático, mas especifico, en el que nuestra atención va específicamente dirigida a lo que nos interesa evaluar, es una actividad intencional. Precisamente la sistematización del proceso es una condición esencial de la autentica evaluación.</a:t>
            </a:r>
          </a:p>
          <a:p>
            <a:pPr algn="just"/>
            <a:r>
              <a:rPr lang="es-MX" dirty="0" smtClean="0"/>
              <a:t>Es necesario saber que es relevante observar y cuando observarlo para comprobar si se están consiguiendo o no, y hasta que punto, los objetivos propuestos en esta etapa.</a:t>
            </a:r>
            <a:endParaRPr lang="es-MX" dirty="0"/>
          </a:p>
        </p:txBody>
      </p:sp>
      <p:sp>
        <p:nvSpPr>
          <p:cNvPr id="3" name="2 Título"/>
          <p:cNvSpPr>
            <a:spLocks noGrp="1"/>
          </p:cNvSpPr>
          <p:nvPr>
            <p:ph type="title"/>
          </p:nvPr>
        </p:nvSpPr>
        <p:spPr/>
        <p:txBody>
          <a:bodyPr>
            <a:normAutofit fontScale="90000"/>
          </a:bodyPr>
          <a:lstStyle/>
          <a:p>
            <a:r>
              <a:rPr lang="es-MX" dirty="0" smtClean="0"/>
              <a:t>Sobre la observación de y en rincones.</a:t>
            </a:r>
            <a:endParaRPr lang="es-MX"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fontScale="70000" lnSpcReduction="20000"/>
          </a:bodyPr>
          <a:lstStyle/>
          <a:p>
            <a:pPr algn="just"/>
            <a:r>
              <a:rPr lang="es-MX" dirty="0" smtClean="0"/>
              <a:t>En primer lugar evaluamos el funcionamiento de la clase; como la organización espacial del aula, la idoneidad de su ubicación para la actividad o juego que se realiza en ellos; el uso de los materiales y el equilibrio de estos; tipo de materiales, adecuación a las edades.</a:t>
            </a:r>
          </a:p>
          <a:p>
            <a:pPr algn="just"/>
            <a:r>
              <a:rPr lang="es-MX" dirty="0" smtClean="0"/>
              <a:t>En segundo lugar, el proceso de aprendizaje- desarrollo de cada alumno: la interacción, el juego, el grado de autonomía, el apego, la autoestima.</a:t>
            </a:r>
          </a:p>
          <a:p>
            <a:pPr algn="just"/>
            <a:r>
              <a:rPr lang="es-MX" dirty="0" smtClean="0"/>
              <a:t>También observamos que procesos cognitivos se generan en nuestros alumnos, que conductas desarrollan en ese rincón, que tipo de relaciones se dan, el uso del material, etc.</a:t>
            </a:r>
          </a:p>
          <a:p>
            <a:pPr algn="just"/>
            <a:r>
              <a:rPr lang="es-MX" dirty="0" smtClean="0"/>
              <a:t>Los datos de las observaciones se pueden recoger a través del registro anecdótico, grabaciones de video e incluso un diario de clase.</a:t>
            </a:r>
          </a:p>
          <a:p>
            <a:pPr algn="just"/>
            <a:r>
              <a:rPr lang="es-MX" dirty="0" smtClean="0"/>
              <a:t>El análisis, la reflexión e interpretación de datos por parte del equipo será muchísimo mas fecundo que haciéndolo en solitario.</a:t>
            </a:r>
            <a:endParaRPr lang="es-MX" dirty="0"/>
          </a:p>
        </p:txBody>
      </p:sp>
      <p:sp>
        <p:nvSpPr>
          <p:cNvPr id="3" name="2 Título"/>
          <p:cNvSpPr>
            <a:spLocks noGrp="1"/>
          </p:cNvSpPr>
          <p:nvPr>
            <p:ph type="title"/>
          </p:nvPr>
        </p:nvSpPr>
        <p:spPr/>
        <p:txBody>
          <a:bodyPr/>
          <a:lstStyle/>
          <a:p>
            <a:r>
              <a:rPr lang="es-MX" dirty="0" smtClean="0"/>
              <a:t>¿Qué observar en los rincones?</a:t>
            </a:r>
            <a:endParaRPr lang="es-MX"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a:bodyPr>
          <a:lstStyle/>
          <a:p>
            <a:pPr algn="just"/>
            <a:r>
              <a:rPr lang="es-MX" sz="1600" dirty="0" smtClean="0"/>
              <a:t>Cada lunes presentábamos a los niños y niñas los rincones donde podrían ir a lo largo de la semana y las actividades que encontrarían en ellos. Una vez hecha la presentación, hacíamos un breve repaso de las condiciones y normas para funcionar correctamente dentro del aula:</a:t>
            </a:r>
          </a:p>
          <a:p>
            <a:pPr algn="just"/>
            <a:r>
              <a:rPr lang="es-MX" sz="1600" dirty="0" smtClean="0"/>
              <a:t>Después de haber pasado por un rincón tenían que pegar la pegatina en el lugar correspondiente del carnet, para tener constancia de haber estado en dicho rincón.</a:t>
            </a:r>
          </a:p>
          <a:p>
            <a:pPr algn="just"/>
            <a:r>
              <a:rPr lang="es-MX" sz="1600" dirty="0" smtClean="0"/>
              <a:t>Si el rincón al que iban estaba ocupado tenían que ir a otro.</a:t>
            </a:r>
          </a:p>
          <a:p>
            <a:pPr algn="just"/>
            <a:r>
              <a:rPr lang="es-MX" sz="1600" dirty="0" smtClean="0"/>
              <a:t>Si antes de ir a un rincón preferían jugar libremente, tenían que hacerlo sin estorbar al resto del grupo y dejando las cosas en su lugar.</a:t>
            </a:r>
          </a:p>
          <a:p>
            <a:pPr algn="just"/>
            <a:r>
              <a:rPr lang="es-MX" sz="1600" dirty="0" smtClean="0"/>
              <a:t>Tenían que comprometerse a realizar  todas las actividades antes de cada viernes.</a:t>
            </a:r>
          </a:p>
          <a:p>
            <a:pPr algn="just"/>
            <a:r>
              <a:rPr lang="es-MX" sz="1600" dirty="0" smtClean="0"/>
              <a:t>La motivación radica en el dominio del propio tiempo, la flexibilidad organizativa y personalizada, poder ajustarse al propio ritmo, descubrir las fluctuaciones personales, ensayar formas de planificación, gozar del placer de lo que se ha hecho y tener derecho a no hacer nada.</a:t>
            </a:r>
            <a:endParaRPr lang="es-MX" sz="1600" dirty="0"/>
          </a:p>
        </p:txBody>
      </p:sp>
      <p:sp>
        <p:nvSpPr>
          <p:cNvPr id="3" name="2 Título"/>
          <p:cNvSpPr>
            <a:spLocks noGrp="1"/>
          </p:cNvSpPr>
          <p:nvPr>
            <p:ph type="title"/>
          </p:nvPr>
        </p:nvSpPr>
        <p:spPr/>
        <p:txBody>
          <a:bodyPr>
            <a:normAutofit fontScale="90000"/>
          </a:bodyPr>
          <a:lstStyle/>
          <a:p>
            <a:r>
              <a:rPr lang="es-MX" dirty="0" smtClean="0"/>
              <a:t>El carnet de rincones: organización y autonomía.</a:t>
            </a:r>
            <a:endParaRPr lang="es-MX"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fontScale="92500" lnSpcReduction="20000"/>
          </a:bodyPr>
          <a:lstStyle/>
          <a:p>
            <a:pPr algn="just"/>
            <a:r>
              <a:rPr lang="es-MX" dirty="0" smtClean="0"/>
              <a:t>Esta dividida en dos partes principales: la primera de ellas ayuda a la planificación de los aspectos organizativos, al mismo tiempo que facilita la concreción del rincón; la segunda, fruto de las observaciones que se puedan llevar a cabo con su realización practica, ofrece una serie de informaciones sobre las posibilidades que los niños y niñas pueden encontrar en dichos rincones para desarrollar tanto los aspectos cognitivos como relacionales, aparte de permitir hacer un análisis de algunos aspectos de la valoración y la evaluación de cada uno de los rincones.</a:t>
            </a:r>
            <a:endParaRPr lang="es-MX" dirty="0"/>
          </a:p>
        </p:txBody>
      </p:sp>
      <p:sp>
        <p:nvSpPr>
          <p:cNvPr id="3" name="2 Título"/>
          <p:cNvSpPr>
            <a:spLocks noGrp="1"/>
          </p:cNvSpPr>
          <p:nvPr>
            <p:ph type="title"/>
          </p:nvPr>
        </p:nvSpPr>
        <p:spPr/>
        <p:txBody>
          <a:bodyPr>
            <a:normAutofit fontScale="90000"/>
          </a:bodyPr>
          <a:lstStyle/>
          <a:p>
            <a:r>
              <a:rPr lang="es-MX" dirty="0" smtClean="0"/>
              <a:t>Pauta para diseñar y regular los rincones.</a:t>
            </a:r>
            <a:endParaRPr lang="es-MX"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57200" y="4073616"/>
            <a:ext cx="8229600" cy="1371608"/>
          </a:xfrm>
        </p:spPr>
        <p:txBody>
          <a:bodyPr/>
          <a:lstStyle/>
          <a:p>
            <a:pPr algn="r">
              <a:buNone/>
            </a:pPr>
            <a:r>
              <a:rPr lang="es-MX" dirty="0" smtClean="0"/>
              <a:t>Oportunidades para la observación y el intercambio con los niños y las niñas.</a:t>
            </a:r>
          </a:p>
          <a:p>
            <a:pPr algn="r">
              <a:buNone/>
            </a:pPr>
            <a:r>
              <a:rPr lang="es-MX" sz="2000" dirty="0" smtClean="0"/>
              <a:t>María Rosa Gil Juan</a:t>
            </a:r>
            <a:endParaRPr lang="es-MX" sz="2000" dirty="0"/>
          </a:p>
        </p:txBody>
      </p:sp>
      <p:sp>
        <p:nvSpPr>
          <p:cNvPr id="3" name="2 Título"/>
          <p:cNvSpPr>
            <a:spLocks noGrp="1"/>
          </p:cNvSpPr>
          <p:nvPr>
            <p:ph type="title"/>
          </p:nvPr>
        </p:nvSpPr>
        <p:spPr>
          <a:xfrm>
            <a:off x="457200" y="2502024"/>
            <a:ext cx="8229600" cy="1143000"/>
          </a:xfrm>
        </p:spPr>
        <p:txBody>
          <a:bodyPr>
            <a:noAutofit/>
          </a:bodyPr>
          <a:lstStyle/>
          <a:p>
            <a:pPr algn="r"/>
            <a:r>
              <a:rPr lang="es-MX" sz="4800" dirty="0" smtClean="0"/>
              <a:t>El papel de la maestra en los rincones</a:t>
            </a:r>
            <a:endParaRPr lang="es-MX" sz="48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urrencia">
  <a:themeElements>
    <a:clrScheme name="Concurrencia">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urrencia">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urrencia">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66</TotalTime>
  <Words>1337</Words>
  <Application>Microsoft Office PowerPoint</Application>
  <PresentationFormat>Presentación en pantalla (4:3)</PresentationFormat>
  <Paragraphs>64</Paragraphs>
  <Slides>12</Slides>
  <Notes>12</Notes>
  <HiddenSlides>0</HiddenSlides>
  <MMClips>0</MMClips>
  <ScaleCrop>false</ScaleCrop>
  <HeadingPairs>
    <vt:vector size="4" baseType="variant">
      <vt:variant>
        <vt:lpstr>Tema</vt:lpstr>
      </vt:variant>
      <vt:variant>
        <vt:i4>1</vt:i4>
      </vt:variant>
      <vt:variant>
        <vt:lpstr>Títulos de diapositiva</vt:lpstr>
      </vt:variant>
      <vt:variant>
        <vt:i4>12</vt:i4>
      </vt:variant>
    </vt:vector>
  </HeadingPairs>
  <TitlesOfParts>
    <vt:vector size="13" baseType="lpstr">
      <vt:lpstr>Concurrencia</vt:lpstr>
      <vt:lpstr>Evaluar los rincones: una practica para mejorar la calidad en las aulas de educación infantil.</vt:lpstr>
      <vt:lpstr>¿Qué se entiende por rincones?</vt:lpstr>
      <vt:lpstr>La evaluación en educación infantil</vt:lpstr>
      <vt:lpstr>Evaluar los rincones</vt:lpstr>
      <vt:lpstr>Sobre la observación de y en rincones.</vt:lpstr>
      <vt:lpstr>¿Qué observar en los rincones?</vt:lpstr>
      <vt:lpstr>El carnet de rincones: organización y autonomía.</vt:lpstr>
      <vt:lpstr>Pauta para diseñar y regular los rincones.</vt:lpstr>
      <vt:lpstr>El papel de la maestra en los rincones</vt:lpstr>
      <vt:lpstr>Un espacio y un tiempo para la observación activa.</vt:lpstr>
      <vt:lpstr>La posibilidad de comunicarse, establecer vínculos e intercambiar ayudas.</vt:lpstr>
      <vt:lpstr>Un conjunto de actividades donde poder “ser” y poder ir creciendo.</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Evaluar los rincones: una practica para mejorar la calidad en las aulas de educación infantil.</dc:title>
  <dc:creator>Icatec</dc:creator>
  <cp:lastModifiedBy>comp</cp:lastModifiedBy>
  <cp:revision>8</cp:revision>
  <dcterms:created xsi:type="dcterms:W3CDTF">2014-02-14T03:02:04Z</dcterms:created>
  <dcterms:modified xsi:type="dcterms:W3CDTF">2014-02-11T16:23:12Z</dcterms:modified>
</cp:coreProperties>
</file>