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013ED0CE-1C2C-48A1-A2B1-4E98D78A7442}" type="datetimeFigureOut">
              <a:rPr lang="es-MX" smtClean="0"/>
              <a:pPr/>
              <a:t>14/02/2014</a:t>
            </a:fld>
            <a:endParaRPr lang="es-MX"/>
          </a:p>
        </p:txBody>
      </p:sp>
      <p:sp>
        <p:nvSpPr>
          <p:cNvPr id="20" name="19 Marcador de pie de página"/>
          <p:cNvSpPr>
            <a:spLocks noGrp="1"/>
          </p:cNvSpPr>
          <p:nvPr>
            <p:ph type="ftr" sz="quarter" idx="11"/>
          </p:nvPr>
        </p:nvSpPr>
        <p:spPr/>
        <p:txBody>
          <a:bodyPr/>
          <a:lstStyle>
            <a:extLst/>
          </a:lstStyle>
          <a:p>
            <a:endParaRPr lang="es-MX"/>
          </a:p>
        </p:txBody>
      </p:sp>
      <p:sp>
        <p:nvSpPr>
          <p:cNvPr id="10" name="9 Marcador de número de diapositiva"/>
          <p:cNvSpPr>
            <a:spLocks noGrp="1"/>
          </p:cNvSpPr>
          <p:nvPr>
            <p:ph type="sldNum" sz="quarter" idx="12"/>
          </p:nvPr>
        </p:nvSpPr>
        <p:spPr/>
        <p:txBody>
          <a:bodyPr/>
          <a:lstStyle>
            <a:extLst/>
          </a:lstStyle>
          <a:p>
            <a:fld id="{8DDDEA97-9D75-476D-A056-BB7113119AB6}" type="slidenum">
              <a:rPr lang="es-MX" smtClean="0"/>
              <a:pPr/>
              <a:t>‹Nº›</a:t>
            </a:fld>
            <a:endParaRPr lang="es-MX"/>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13ED0CE-1C2C-48A1-A2B1-4E98D78A7442}" type="datetimeFigureOut">
              <a:rPr lang="es-MX" smtClean="0"/>
              <a:pPr/>
              <a:t>14/02/2014</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8DDDEA97-9D75-476D-A056-BB7113119AB6}"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13ED0CE-1C2C-48A1-A2B1-4E98D78A7442}" type="datetimeFigureOut">
              <a:rPr lang="es-MX" smtClean="0"/>
              <a:pPr/>
              <a:t>14/02/2014</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8DDDEA97-9D75-476D-A056-BB7113119AB6}"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13ED0CE-1C2C-48A1-A2B1-4E98D78A7442}" type="datetimeFigureOut">
              <a:rPr lang="es-MX" smtClean="0"/>
              <a:pPr/>
              <a:t>14/02/2014</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8DDDEA97-9D75-476D-A056-BB7113119AB6}"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013ED0CE-1C2C-48A1-A2B1-4E98D78A7442}" type="datetimeFigureOut">
              <a:rPr lang="es-MX" smtClean="0"/>
              <a:pPr/>
              <a:t>14/02/2014</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8DDDEA97-9D75-476D-A056-BB7113119AB6}" type="slidenum">
              <a:rPr lang="es-MX" smtClean="0"/>
              <a:pPr/>
              <a:t>‹Nº›</a:t>
            </a:fld>
            <a:endParaRPr lang="es-MX"/>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013ED0CE-1C2C-48A1-A2B1-4E98D78A7442}" type="datetimeFigureOut">
              <a:rPr lang="es-MX" smtClean="0"/>
              <a:pPr/>
              <a:t>14/02/2014</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8DDDEA97-9D75-476D-A056-BB7113119AB6}"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013ED0CE-1C2C-48A1-A2B1-4E98D78A7442}" type="datetimeFigureOut">
              <a:rPr lang="es-MX" smtClean="0"/>
              <a:pPr/>
              <a:t>14/02/2014</a:t>
            </a:fld>
            <a:endParaRPr lang="es-MX"/>
          </a:p>
        </p:txBody>
      </p:sp>
      <p:sp>
        <p:nvSpPr>
          <p:cNvPr id="8" name="7 Marcador de pie de página"/>
          <p:cNvSpPr>
            <a:spLocks noGrp="1"/>
          </p:cNvSpPr>
          <p:nvPr>
            <p:ph type="ftr" sz="quarter" idx="11"/>
          </p:nvPr>
        </p:nvSpPr>
        <p:spPr/>
        <p:txBody>
          <a:bodyPr/>
          <a:lstStyle>
            <a:extLst/>
          </a:lstStyle>
          <a:p>
            <a:endParaRPr lang="es-MX"/>
          </a:p>
        </p:txBody>
      </p:sp>
      <p:sp>
        <p:nvSpPr>
          <p:cNvPr id="9" name="8 Marcador de número de diapositiva"/>
          <p:cNvSpPr>
            <a:spLocks noGrp="1"/>
          </p:cNvSpPr>
          <p:nvPr>
            <p:ph type="sldNum" sz="quarter" idx="12"/>
          </p:nvPr>
        </p:nvSpPr>
        <p:spPr/>
        <p:txBody>
          <a:bodyPr/>
          <a:lstStyle>
            <a:extLst/>
          </a:lstStyle>
          <a:p>
            <a:fld id="{8DDDEA97-9D75-476D-A056-BB7113119AB6}"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013ED0CE-1C2C-48A1-A2B1-4E98D78A7442}" type="datetimeFigureOut">
              <a:rPr lang="es-MX" smtClean="0"/>
              <a:pPr/>
              <a:t>14/02/2014</a:t>
            </a:fld>
            <a:endParaRPr lang="es-MX"/>
          </a:p>
        </p:txBody>
      </p:sp>
      <p:sp>
        <p:nvSpPr>
          <p:cNvPr id="4" name="3 Marcador de pie de página"/>
          <p:cNvSpPr>
            <a:spLocks noGrp="1"/>
          </p:cNvSpPr>
          <p:nvPr>
            <p:ph type="ftr" sz="quarter" idx="11"/>
          </p:nvPr>
        </p:nvSpPr>
        <p:spPr/>
        <p:txBody>
          <a:bodyPr/>
          <a:lstStyle>
            <a:extLst/>
          </a:lstStyle>
          <a:p>
            <a:endParaRPr lang="es-MX"/>
          </a:p>
        </p:txBody>
      </p:sp>
      <p:sp>
        <p:nvSpPr>
          <p:cNvPr id="5" name="4 Marcador de número de diapositiva"/>
          <p:cNvSpPr>
            <a:spLocks noGrp="1"/>
          </p:cNvSpPr>
          <p:nvPr>
            <p:ph type="sldNum" sz="quarter" idx="12"/>
          </p:nvPr>
        </p:nvSpPr>
        <p:spPr/>
        <p:txBody>
          <a:bodyPr/>
          <a:lstStyle>
            <a:extLst/>
          </a:lstStyle>
          <a:p>
            <a:fld id="{8DDDEA97-9D75-476D-A056-BB7113119AB6}"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013ED0CE-1C2C-48A1-A2B1-4E98D78A7442}" type="datetimeFigureOut">
              <a:rPr lang="es-MX" smtClean="0"/>
              <a:pPr/>
              <a:t>14/02/2014</a:t>
            </a:fld>
            <a:endParaRPr lang="es-MX"/>
          </a:p>
        </p:txBody>
      </p:sp>
      <p:sp>
        <p:nvSpPr>
          <p:cNvPr id="3" name="2 Marcador de pie de página"/>
          <p:cNvSpPr>
            <a:spLocks noGrp="1"/>
          </p:cNvSpPr>
          <p:nvPr>
            <p:ph type="ftr" sz="quarter" idx="11"/>
          </p:nvPr>
        </p:nvSpPr>
        <p:spPr/>
        <p:txBody>
          <a:bodyPr/>
          <a:lstStyle>
            <a:extLst/>
          </a:lstStyle>
          <a:p>
            <a:endParaRPr lang="es-MX"/>
          </a:p>
        </p:txBody>
      </p:sp>
      <p:sp>
        <p:nvSpPr>
          <p:cNvPr id="4" name="3 Marcador de número de diapositiva"/>
          <p:cNvSpPr>
            <a:spLocks noGrp="1"/>
          </p:cNvSpPr>
          <p:nvPr>
            <p:ph type="sldNum" sz="quarter" idx="12"/>
          </p:nvPr>
        </p:nvSpPr>
        <p:spPr/>
        <p:txBody>
          <a:bodyPr/>
          <a:lstStyle>
            <a:extLst/>
          </a:lstStyle>
          <a:p>
            <a:fld id="{8DDDEA97-9D75-476D-A056-BB7113119AB6}" type="slidenum">
              <a:rPr lang="es-MX" smtClean="0"/>
              <a:pPr/>
              <a:t>‹Nº›</a:t>
            </a:fld>
            <a:endParaRPr lang="es-MX"/>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013ED0CE-1C2C-48A1-A2B1-4E98D78A7442}" type="datetimeFigureOut">
              <a:rPr lang="es-MX" smtClean="0"/>
              <a:pPr/>
              <a:t>14/02/2014</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8DDDEA97-9D75-476D-A056-BB7113119AB6}"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013ED0CE-1C2C-48A1-A2B1-4E98D78A7442}" type="datetimeFigureOut">
              <a:rPr lang="es-MX" smtClean="0"/>
              <a:pPr/>
              <a:t>14/02/2014</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8DDDEA97-9D75-476D-A056-BB7113119AB6}" type="slidenum">
              <a:rPr lang="es-MX" smtClean="0"/>
              <a:pPr/>
              <a:t>‹Nº›</a:t>
            </a:fld>
            <a:endParaRPr lang="es-MX"/>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13ED0CE-1C2C-48A1-A2B1-4E98D78A7442}" type="datetimeFigureOut">
              <a:rPr lang="es-MX" smtClean="0"/>
              <a:pPr/>
              <a:t>14/02/2014</a:t>
            </a:fld>
            <a:endParaRPr lang="es-MX"/>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MX"/>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DDDEA97-9D75-476D-A056-BB7113119AB6}" type="slidenum">
              <a:rPr lang="es-MX" smtClean="0"/>
              <a:pPr/>
              <a:t>‹Nº›</a:t>
            </a:fld>
            <a:endParaRPr lang="es-MX"/>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428728" y="3214686"/>
            <a:ext cx="7406640" cy="1472184"/>
          </a:xfrm>
        </p:spPr>
        <p:txBody>
          <a:bodyPr>
            <a:noAutofit/>
          </a:bodyPr>
          <a:lstStyle/>
          <a:p>
            <a:pPr algn="ctr"/>
            <a:r>
              <a:rPr lang="es-MX" sz="7200" dirty="0" smtClean="0"/>
              <a:t/>
            </a:r>
            <a:br>
              <a:rPr lang="es-MX" sz="7200" dirty="0" smtClean="0"/>
            </a:br>
            <a:r>
              <a:rPr lang="es-MX" sz="7200" dirty="0" smtClean="0"/>
              <a:t/>
            </a:r>
            <a:br>
              <a:rPr lang="es-MX" sz="7200" dirty="0" smtClean="0"/>
            </a:br>
            <a:r>
              <a:rPr lang="es-MX" sz="7200" dirty="0" smtClean="0"/>
              <a:t/>
            </a:r>
            <a:br>
              <a:rPr lang="es-MX" sz="7200" dirty="0" smtClean="0"/>
            </a:br>
            <a:r>
              <a:rPr lang="es-MX" sz="7200" dirty="0" smtClean="0"/>
              <a:t/>
            </a:r>
            <a:br>
              <a:rPr lang="es-MX" sz="7200" dirty="0" smtClean="0"/>
            </a:br>
            <a:r>
              <a:rPr lang="es-MX" sz="7200" dirty="0" smtClean="0"/>
              <a:t/>
            </a:r>
            <a:br>
              <a:rPr lang="es-MX" sz="7200" dirty="0" smtClean="0"/>
            </a:br>
            <a:r>
              <a:rPr lang="es-MX" sz="7200" dirty="0" smtClean="0"/>
              <a:t>Cómo prevenir las dificultades de la lectura</a:t>
            </a:r>
            <a:endParaRPr lang="es-MX" sz="7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En pocas palabras.</a:t>
            </a:r>
            <a:endParaRPr lang="es-MX" dirty="0"/>
          </a:p>
        </p:txBody>
      </p:sp>
      <p:sp>
        <p:nvSpPr>
          <p:cNvPr id="4" name="3 CuadroTexto"/>
          <p:cNvSpPr txBox="1"/>
          <p:nvPr/>
        </p:nvSpPr>
        <p:spPr>
          <a:xfrm>
            <a:off x="1357290" y="2285992"/>
            <a:ext cx="6715172" cy="2585323"/>
          </a:xfrm>
          <a:prstGeom prst="rect">
            <a:avLst/>
          </a:prstGeom>
          <a:noFill/>
        </p:spPr>
        <p:txBody>
          <a:bodyPr wrap="square" rtlCol="0">
            <a:spAutoFit/>
          </a:bodyPr>
          <a:lstStyle/>
          <a:p>
            <a:r>
              <a:rPr lang="es-MX" dirty="0" smtClean="0"/>
              <a:t>Es importante señalar que en el caso del niño en riesgo las experiencias educativas de calidad durante los primeros años no nos aseguran que se podrían evitar dificultades de lectura que  pueden seguir al ingresar a la primaria.</a:t>
            </a:r>
          </a:p>
          <a:p>
            <a:r>
              <a:rPr lang="es-MX" dirty="0" smtClean="0"/>
              <a:t> </a:t>
            </a:r>
            <a:r>
              <a:rPr lang="es-MX" dirty="0" smtClean="0"/>
              <a:t>si el niño vive en un entorno estimulante durante los primeros años de su vida, pero va a una escuela de bajo nivel, con una enseñanza deficiente, el riesgo permanece.</a:t>
            </a:r>
          </a:p>
          <a:p>
            <a:endParaRPr lang="es-MX" dirty="0" smtClean="0"/>
          </a:p>
          <a:p>
            <a:endParaRPr lang="es-MX"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Ayuda en los primeros grados de primaria.</a:t>
            </a:r>
            <a:endParaRPr lang="es-MX" dirty="0"/>
          </a:p>
        </p:txBody>
      </p:sp>
      <p:sp>
        <p:nvSpPr>
          <p:cNvPr id="4" name="3 CuadroTexto"/>
          <p:cNvSpPr txBox="1"/>
          <p:nvPr/>
        </p:nvSpPr>
        <p:spPr>
          <a:xfrm>
            <a:off x="1643042" y="2214554"/>
            <a:ext cx="6643734" cy="2308324"/>
          </a:xfrm>
          <a:prstGeom prst="rect">
            <a:avLst/>
          </a:prstGeom>
          <a:noFill/>
        </p:spPr>
        <p:txBody>
          <a:bodyPr wrap="square" rtlCol="0">
            <a:spAutoFit/>
          </a:bodyPr>
          <a:lstStyle/>
          <a:p>
            <a:r>
              <a:rPr lang="es-MX" dirty="0" smtClean="0"/>
              <a:t>Todo niño que se retrasa tendrá que recibir ayuda inmediata y adecuada sin necesidad de plantear hipótesis acerca de la causa del problema.  </a:t>
            </a:r>
          </a:p>
          <a:p>
            <a:endParaRPr lang="es-MX" dirty="0" smtClean="0"/>
          </a:p>
          <a:p>
            <a:r>
              <a:rPr lang="es-MX" dirty="0" smtClean="0"/>
              <a:t>Desgraciadamente y con los sistemas de financiamiento actual, millones de niños obtienen ayuda solo sí se les cataloga como niños con discapacidad escolar o con algún tipo de deficiencia. </a:t>
            </a:r>
          </a:p>
          <a:p>
            <a:endParaRPr lang="es-MX"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La comunidad es necesaria.</a:t>
            </a:r>
            <a:endParaRPr lang="es-MX" dirty="0"/>
          </a:p>
        </p:txBody>
      </p:sp>
      <p:sp>
        <p:nvSpPr>
          <p:cNvPr id="4" name="3 CuadroTexto"/>
          <p:cNvSpPr txBox="1"/>
          <p:nvPr/>
        </p:nvSpPr>
        <p:spPr>
          <a:xfrm>
            <a:off x="1214414" y="2357430"/>
            <a:ext cx="7072362" cy="2031325"/>
          </a:xfrm>
          <a:prstGeom prst="rect">
            <a:avLst/>
          </a:prstGeom>
          <a:noFill/>
        </p:spPr>
        <p:txBody>
          <a:bodyPr wrap="square" rtlCol="0">
            <a:spAutoFit/>
          </a:bodyPr>
          <a:lstStyle/>
          <a:p>
            <a:r>
              <a:rPr lang="es-MX" dirty="0" smtClean="0"/>
              <a:t>Las autoridades escolares, los inspectores y otros responsables de la elaboración de políticas educativas ejercen una gran influencia, pues son ellos quienes deciden cómo educar a nuestros niños y a donde se destinan los recursos económicos.</a:t>
            </a:r>
          </a:p>
          <a:p>
            <a:endParaRPr lang="es-MX" dirty="0" smtClean="0"/>
          </a:p>
          <a:p>
            <a:r>
              <a:rPr lang="es-MX" dirty="0" smtClean="0"/>
              <a:t>Para lograr que todos los niños puedan leer es necesaria la participación de todos los sectores de la sociedad. </a:t>
            </a:r>
            <a:endParaRPr lang="es-MX"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Los promotores voluntarios de la lectura. </a:t>
            </a:r>
            <a:endParaRPr lang="es-MX" dirty="0"/>
          </a:p>
        </p:txBody>
      </p:sp>
      <p:sp>
        <p:nvSpPr>
          <p:cNvPr id="4" name="3 CuadroTexto"/>
          <p:cNvSpPr txBox="1"/>
          <p:nvPr/>
        </p:nvSpPr>
        <p:spPr>
          <a:xfrm>
            <a:off x="1571604" y="2143116"/>
            <a:ext cx="7000924" cy="1200329"/>
          </a:xfrm>
          <a:prstGeom prst="rect">
            <a:avLst/>
          </a:prstGeom>
          <a:noFill/>
        </p:spPr>
        <p:txBody>
          <a:bodyPr wrap="square" rtlCol="0">
            <a:spAutoFit/>
          </a:bodyPr>
          <a:lstStyle/>
          <a:p>
            <a:r>
              <a:rPr lang="es-MX" dirty="0" smtClean="0"/>
              <a:t>Los voluntarios son de especial ayuda cuando dedican tiempo a leer con los niños, practican con ellos la lectura en voz alta y les dan la ocasión de conversar sobre temas de su interés. </a:t>
            </a:r>
          </a:p>
          <a:p>
            <a:r>
              <a:rPr lang="es-MX" dirty="0" smtClean="0"/>
              <a:t>Ayudan a que el niño practique la lectura en condiciones natrales. </a:t>
            </a:r>
            <a:endParaRPr lang="es-MX" dirty="0"/>
          </a:p>
        </p:txBody>
      </p:sp>
      <p:sp>
        <p:nvSpPr>
          <p:cNvPr id="5" name="1 Título"/>
          <p:cNvSpPr txBox="1">
            <a:spLocks/>
          </p:cNvSpPr>
          <p:nvPr/>
        </p:nvSpPr>
        <p:spPr>
          <a:xfrm>
            <a:off x="1428728" y="2857496"/>
            <a:ext cx="7406640" cy="1472184"/>
          </a:xfrm>
          <a:prstGeom prst="rect">
            <a:avLst/>
          </a:prstGeom>
        </p:spPr>
        <p:txBody>
          <a:bodyPr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MX" sz="43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Conclusión.</a:t>
            </a:r>
            <a:endParaRPr kumimoji="0" lang="es-MX" sz="43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
        <p:nvSpPr>
          <p:cNvPr id="7" name="6 CuadroTexto"/>
          <p:cNvSpPr txBox="1"/>
          <p:nvPr/>
        </p:nvSpPr>
        <p:spPr>
          <a:xfrm>
            <a:off x="1285852" y="4500570"/>
            <a:ext cx="7215238" cy="1200329"/>
          </a:xfrm>
          <a:prstGeom prst="rect">
            <a:avLst/>
          </a:prstGeom>
          <a:noFill/>
        </p:spPr>
        <p:txBody>
          <a:bodyPr wrap="square" rtlCol="0">
            <a:spAutoFit/>
          </a:bodyPr>
          <a:lstStyle/>
          <a:p>
            <a:r>
              <a:rPr lang="es-MX" dirty="0" smtClean="0"/>
              <a:t>Los niños que aprenden a leer bien desde el principio difícilmente tropezarán después.  Los que tienen dificultades en los primeros grados tienden a rezagarse con respecto a sus compañeros a lo largo de los años, a pesar de recibir apoyo correctivo.</a:t>
            </a:r>
            <a:endParaRPr lang="es-MX"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000232" y="714356"/>
            <a:ext cx="5643602" cy="1477328"/>
          </a:xfrm>
          <a:prstGeom prst="rect">
            <a:avLst/>
          </a:prstGeom>
          <a:noFill/>
        </p:spPr>
        <p:txBody>
          <a:bodyPr wrap="square" rtlCol="0">
            <a:spAutoFit/>
          </a:bodyPr>
          <a:lstStyle/>
          <a:p>
            <a:r>
              <a:rPr lang="es-MX" dirty="0" smtClean="0"/>
              <a:t>La mayor parte de los niños que aprenden a leer en la escuela, y que reciben una buena preparación al respecto, llegan a ser buenos lectores durante toda su vida. Sin embargo, hay niños para quienes no es suficiente una buena instrucción. </a:t>
            </a:r>
            <a:endParaRPr lang="es-MX" dirty="0"/>
          </a:p>
        </p:txBody>
      </p:sp>
      <p:sp>
        <p:nvSpPr>
          <p:cNvPr id="3" name="2 CuadroTexto"/>
          <p:cNvSpPr txBox="1"/>
          <p:nvPr/>
        </p:nvSpPr>
        <p:spPr>
          <a:xfrm>
            <a:off x="1785918" y="2643182"/>
            <a:ext cx="6643734" cy="3139321"/>
          </a:xfrm>
          <a:prstGeom prst="rect">
            <a:avLst/>
          </a:prstGeom>
          <a:noFill/>
        </p:spPr>
        <p:txBody>
          <a:bodyPr wrap="square" rtlCol="0">
            <a:spAutoFit/>
          </a:bodyPr>
          <a:lstStyle/>
          <a:p>
            <a:r>
              <a:rPr lang="es-MX" dirty="0" smtClean="0"/>
              <a:t>Hay tres obstáculos que se oponen a que el niño avance con paso firme en el domino de la lectura. </a:t>
            </a:r>
          </a:p>
          <a:p>
            <a:endParaRPr lang="es-MX" dirty="0"/>
          </a:p>
          <a:p>
            <a:pPr>
              <a:buFont typeface="Courier New" pitchFamily="49" charset="0"/>
              <a:buChar char="o"/>
            </a:pPr>
            <a:r>
              <a:rPr lang="es-MX" dirty="0" smtClean="0"/>
              <a:t> Fallas  en la comprensión o uso del principio alfabético,  es decir, de la noción de que signos escritos sistemáticamente representan los sonidos de las palabras habladas en la lectura y la escritura.</a:t>
            </a:r>
          </a:p>
          <a:p>
            <a:endParaRPr lang="es-MX" dirty="0" smtClean="0"/>
          </a:p>
          <a:p>
            <a:pPr>
              <a:buFont typeface="Courier New" pitchFamily="49" charset="0"/>
              <a:buChar char="o"/>
            </a:pPr>
            <a:r>
              <a:rPr lang="es-MX" dirty="0" smtClean="0"/>
              <a:t>Dificultades para adquirir y usar las habilidades y estrategias de comprensión a fin de captar el significado de los textos.</a:t>
            </a:r>
          </a:p>
          <a:p>
            <a:endParaRPr lang="es-MX" dirty="0" smtClean="0"/>
          </a:p>
          <a:p>
            <a:pPr>
              <a:buFont typeface="Courier New" pitchFamily="49" charset="0"/>
              <a:buChar char="o"/>
            </a:pPr>
            <a:r>
              <a:rPr lang="es-MX" dirty="0" smtClean="0"/>
              <a:t>Falta de fluidez. </a:t>
            </a:r>
            <a:endParaRPr lang="es-MX"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785918" y="500042"/>
            <a:ext cx="6500858" cy="2585323"/>
          </a:xfrm>
          <a:prstGeom prst="rect">
            <a:avLst/>
          </a:prstGeom>
          <a:noFill/>
        </p:spPr>
        <p:txBody>
          <a:bodyPr wrap="square" rtlCol="0">
            <a:spAutoFit/>
          </a:bodyPr>
          <a:lstStyle/>
          <a:p>
            <a:r>
              <a:rPr lang="es-MX" dirty="0" smtClean="0"/>
              <a:t>Afortunadamente existen múltiples formas de intervención para ayudar a los niños con dificultades: sesiones, tutoriales, clases de educación especial, programas de libros gratuitos, proyectos de alfabetización familiar y enseñanza correctiva. </a:t>
            </a:r>
          </a:p>
          <a:p>
            <a:endParaRPr lang="es-MX" dirty="0"/>
          </a:p>
          <a:p>
            <a:r>
              <a:rPr lang="es-MX" dirty="0" smtClean="0"/>
              <a:t>Siendo la lectura una actividad tan compleja, los niños necesitan un entorno que les ofrezca un apoyo muy solido y oportunidades muy variadas para aprovechar cada una de las etapas del proceso de aprendizaje de la lectoescritura. </a:t>
            </a:r>
            <a:endParaRPr lang="es-MX"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¿Quiénes son los niños con dificultades de lectura?</a:t>
            </a:r>
            <a:endParaRPr lang="es-MX" dirty="0"/>
          </a:p>
        </p:txBody>
      </p:sp>
      <p:sp>
        <p:nvSpPr>
          <p:cNvPr id="4" name="3 CuadroTexto"/>
          <p:cNvSpPr txBox="1"/>
          <p:nvPr/>
        </p:nvSpPr>
        <p:spPr>
          <a:xfrm>
            <a:off x="1714480" y="2500306"/>
            <a:ext cx="6572296" cy="2585323"/>
          </a:xfrm>
          <a:prstGeom prst="rect">
            <a:avLst/>
          </a:prstGeom>
          <a:noFill/>
        </p:spPr>
        <p:txBody>
          <a:bodyPr wrap="square" rtlCol="0">
            <a:spAutoFit/>
          </a:bodyPr>
          <a:lstStyle/>
          <a:p>
            <a:pPr algn="ctr"/>
            <a:r>
              <a:rPr lang="es-MX" dirty="0" smtClean="0"/>
              <a:t>NIÑOS QUE ASISTEN A ESCUELAS CATALOGADAS DE BAJO NIVEL ACADEMICO. </a:t>
            </a:r>
          </a:p>
          <a:p>
            <a:endParaRPr lang="es-MX" dirty="0" smtClean="0"/>
          </a:p>
          <a:p>
            <a:r>
              <a:rPr lang="es-MX" dirty="0" smtClean="0"/>
              <a:t>Para esto los maestros y directores deberían atender el problema con una restructuración del sistema. </a:t>
            </a:r>
          </a:p>
          <a:p>
            <a:endParaRPr lang="es-MX" dirty="0"/>
          </a:p>
          <a:p>
            <a:r>
              <a:rPr lang="es-MX" dirty="0" smtClean="0"/>
              <a:t>Victimas curriculares: son los niños cuyas dificultades de lectura provienen de deficiencias en el programa ordinario de clases o de la forma en que se imparte. </a:t>
            </a:r>
            <a:endParaRPr lang="es-MX"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143108" y="428604"/>
            <a:ext cx="6357982" cy="3416320"/>
          </a:xfrm>
          <a:prstGeom prst="rect">
            <a:avLst/>
          </a:prstGeom>
          <a:noFill/>
        </p:spPr>
        <p:txBody>
          <a:bodyPr wrap="square" rtlCol="0">
            <a:spAutoFit/>
          </a:bodyPr>
          <a:lstStyle/>
          <a:p>
            <a:pPr algn="ctr"/>
            <a:r>
              <a:rPr lang="es-MX" dirty="0" smtClean="0"/>
              <a:t>NIÑOS CON ESCASO DOMINIO DEL IDIOMA. </a:t>
            </a:r>
          </a:p>
          <a:p>
            <a:pPr algn="ctr"/>
            <a:endParaRPr lang="es-MX" dirty="0"/>
          </a:p>
          <a:p>
            <a:r>
              <a:rPr lang="es-MX" dirty="0" smtClean="0"/>
              <a:t>Muchos de estos niños vienen de familias con escasa escolaridad y bajos ingresos, viven en comunidades pobres y van a escuelas de bajo nivel académico. </a:t>
            </a:r>
          </a:p>
          <a:p>
            <a:endParaRPr lang="es-MX" dirty="0"/>
          </a:p>
          <a:p>
            <a:pPr>
              <a:buFont typeface="Courier New" pitchFamily="49" charset="0"/>
              <a:buChar char="o"/>
            </a:pPr>
            <a:r>
              <a:rPr lang="es-MX" dirty="0" smtClean="0"/>
              <a:t>Niños que no hablan el idioma que se usa en la escuela.</a:t>
            </a:r>
          </a:p>
          <a:p>
            <a:pPr>
              <a:buFont typeface="Courier New" pitchFamily="49" charset="0"/>
              <a:buChar char="o"/>
            </a:pPr>
            <a:r>
              <a:rPr lang="es-MX" dirty="0" smtClean="0"/>
              <a:t>Clases en lengua materna. </a:t>
            </a:r>
          </a:p>
          <a:p>
            <a:pPr>
              <a:buFont typeface="Courier New" pitchFamily="49" charset="0"/>
              <a:buChar char="o"/>
            </a:pPr>
            <a:r>
              <a:rPr lang="es-MX" dirty="0" smtClean="0"/>
              <a:t>El lenguaje hablado debe venir antes que el escrito. </a:t>
            </a:r>
          </a:p>
          <a:p>
            <a:pPr>
              <a:buFont typeface="Courier New" pitchFamily="49" charset="0"/>
              <a:buChar char="o"/>
            </a:pPr>
            <a:endParaRPr lang="es-MX" dirty="0" smtClean="0"/>
          </a:p>
          <a:p>
            <a:pPr>
              <a:buFont typeface="Courier New" pitchFamily="49" charset="0"/>
              <a:buChar char="o"/>
            </a:pPr>
            <a:endParaRPr lang="es-MX" dirty="0" smtClean="0"/>
          </a:p>
          <a:p>
            <a:pPr>
              <a:buFont typeface="Courier New" pitchFamily="49" charset="0"/>
              <a:buChar char="o"/>
            </a:pPr>
            <a:endParaRPr lang="es-MX" dirty="0"/>
          </a:p>
        </p:txBody>
      </p:sp>
      <p:sp>
        <p:nvSpPr>
          <p:cNvPr id="5" name="4 Rectángulo"/>
          <p:cNvSpPr/>
          <p:nvPr/>
        </p:nvSpPr>
        <p:spPr>
          <a:xfrm>
            <a:off x="2285984" y="3432951"/>
            <a:ext cx="6286544" cy="3139321"/>
          </a:xfrm>
          <a:prstGeom prst="rect">
            <a:avLst/>
          </a:prstGeom>
        </p:spPr>
        <p:txBody>
          <a:bodyPr wrap="square">
            <a:spAutoFit/>
          </a:bodyPr>
          <a:lstStyle/>
          <a:p>
            <a:r>
              <a:rPr lang="es-MX" dirty="0" smtClean="0"/>
              <a:t>LOS PROFESIONALES QUE ATIENDEN A LOS NIÑOS PEQUEÑOS Y LA DETECCION OPORTUNA. </a:t>
            </a:r>
          </a:p>
          <a:p>
            <a:endParaRPr lang="es-MX" dirty="0" smtClean="0"/>
          </a:p>
          <a:p>
            <a:r>
              <a:rPr lang="es-MX" dirty="0" smtClean="0"/>
              <a:t>Profesionales en contacto con los niños se encuentran en una posición inmejorable para detectar problemas oportunamente. Tales como:</a:t>
            </a:r>
          </a:p>
          <a:p>
            <a:endParaRPr lang="es-MX" dirty="0" smtClean="0"/>
          </a:p>
          <a:p>
            <a:r>
              <a:rPr lang="es-MX" dirty="0" smtClean="0"/>
              <a:t>Deficiencias cognitivas.</a:t>
            </a:r>
          </a:p>
          <a:p>
            <a:r>
              <a:rPr lang="es-MX" dirty="0" smtClean="0"/>
              <a:t>Deficiencias auditivas.</a:t>
            </a:r>
          </a:p>
          <a:p>
            <a:r>
              <a:rPr lang="es-MX" dirty="0" smtClean="0"/>
              <a:t>Deficiencias tempranas del lenguaje.</a:t>
            </a:r>
          </a:p>
          <a:p>
            <a:r>
              <a:rPr lang="es-MX" dirty="0" smtClean="0"/>
              <a:t>Retrasos en la expresión y la recepción. </a:t>
            </a:r>
            <a:endParaRPr lang="es-MX"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428728" y="500042"/>
            <a:ext cx="7215238" cy="3139321"/>
          </a:xfrm>
          <a:prstGeom prst="rect">
            <a:avLst/>
          </a:prstGeom>
          <a:noFill/>
        </p:spPr>
        <p:txBody>
          <a:bodyPr wrap="square" rtlCol="0">
            <a:spAutoFit/>
          </a:bodyPr>
          <a:lstStyle/>
          <a:p>
            <a:pPr algn="ctr"/>
            <a:r>
              <a:rPr lang="es-MX" dirty="0" smtClean="0"/>
              <a:t>LOS PROFESIONALES QUE ATIENDEN A LOS NIÑOS PEQUEÑOS Y LA DETECCION OPORTUNA. </a:t>
            </a:r>
          </a:p>
          <a:p>
            <a:pPr algn="ctr"/>
            <a:endParaRPr lang="es-MX" dirty="0"/>
          </a:p>
          <a:p>
            <a:r>
              <a:rPr lang="es-MX" dirty="0" smtClean="0"/>
              <a:t>Profesionales en contacto con los niños se encuentran en una posición inmejorable para detectar problemas oportunamente. Tales como:</a:t>
            </a:r>
          </a:p>
          <a:p>
            <a:endParaRPr lang="es-MX" dirty="0"/>
          </a:p>
          <a:p>
            <a:pPr algn="ctr">
              <a:buFont typeface="Courier New" pitchFamily="49" charset="0"/>
              <a:buChar char="o"/>
            </a:pPr>
            <a:r>
              <a:rPr lang="es-MX" dirty="0" smtClean="0"/>
              <a:t>Deficiencias cognitivas.</a:t>
            </a:r>
          </a:p>
          <a:p>
            <a:pPr algn="ctr">
              <a:buFont typeface="Courier New" pitchFamily="49" charset="0"/>
              <a:buChar char="o"/>
            </a:pPr>
            <a:r>
              <a:rPr lang="es-MX" dirty="0" smtClean="0"/>
              <a:t>Deficiencias auditivas.</a:t>
            </a:r>
          </a:p>
          <a:p>
            <a:pPr algn="ctr">
              <a:buFont typeface="Courier New" pitchFamily="49" charset="0"/>
              <a:buChar char="o"/>
            </a:pPr>
            <a:r>
              <a:rPr lang="es-MX" dirty="0" smtClean="0"/>
              <a:t>Deficiencias tempranas del lenguaje.</a:t>
            </a:r>
          </a:p>
          <a:p>
            <a:pPr algn="ctr">
              <a:buFont typeface="Courier New" pitchFamily="49" charset="0"/>
              <a:buChar char="o"/>
            </a:pPr>
            <a:r>
              <a:rPr lang="es-MX" dirty="0" smtClean="0"/>
              <a:t>Retrasos en la expresión y la recepción. </a:t>
            </a:r>
          </a:p>
          <a:p>
            <a:endParaRPr lang="es-MX"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285852" y="500042"/>
            <a:ext cx="7500958" cy="1754326"/>
          </a:xfrm>
          <a:prstGeom prst="rect">
            <a:avLst/>
          </a:prstGeom>
          <a:noFill/>
        </p:spPr>
        <p:txBody>
          <a:bodyPr wrap="square" rtlCol="0">
            <a:spAutoFit/>
          </a:bodyPr>
          <a:lstStyle/>
          <a:p>
            <a:pPr algn="ctr"/>
            <a:r>
              <a:rPr lang="es-MX" dirty="0" smtClean="0"/>
              <a:t>HIJOS DE PADRES CON ANTECEDENTES DE DIFICULTADES DE LECTURA.</a:t>
            </a:r>
          </a:p>
          <a:p>
            <a:pPr algn="ctr"/>
            <a:endParaRPr lang="es-MX" dirty="0"/>
          </a:p>
          <a:p>
            <a:r>
              <a:rPr lang="es-MX" dirty="0" smtClean="0"/>
              <a:t>Un niño cuyos padres tuvieron dificultades para leer no están destinados al fracaso, pero tienen más probabilidades que otros de sufrir trastornos en la lectura. </a:t>
            </a:r>
            <a:endParaRPr lang="es-MX"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500166" y="928670"/>
            <a:ext cx="7406640" cy="1472184"/>
          </a:xfrm>
        </p:spPr>
        <p:txBody>
          <a:bodyPr>
            <a:normAutofit fontScale="90000"/>
          </a:bodyPr>
          <a:lstStyle/>
          <a:p>
            <a:r>
              <a:rPr lang="es-MX" dirty="0" smtClean="0"/>
              <a:t>Formas de intervención para el desarrollo de los niños más pequeños. </a:t>
            </a:r>
            <a:endParaRPr lang="es-MX" dirty="0"/>
          </a:p>
        </p:txBody>
      </p:sp>
      <p:sp>
        <p:nvSpPr>
          <p:cNvPr id="4" name="3 CuadroTexto"/>
          <p:cNvSpPr txBox="1"/>
          <p:nvPr/>
        </p:nvSpPr>
        <p:spPr>
          <a:xfrm>
            <a:off x="1714480" y="2714620"/>
            <a:ext cx="6072230" cy="2308324"/>
          </a:xfrm>
          <a:prstGeom prst="rect">
            <a:avLst/>
          </a:prstGeom>
          <a:noFill/>
        </p:spPr>
        <p:txBody>
          <a:bodyPr wrap="square" rtlCol="0">
            <a:spAutoFit/>
          </a:bodyPr>
          <a:lstStyle/>
          <a:p>
            <a:r>
              <a:rPr lang="es-MX" dirty="0" smtClean="0"/>
              <a:t>Los entornos ricos en cuanto a lenguaje y la lectoescritura son especialmente efectivos para los niños que necesitan un impulso adicional para fomentar su éxito futuro en la lectura, también se necesitan programas bien concebidos. </a:t>
            </a:r>
          </a:p>
          <a:p>
            <a:pPr algn="ctr"/>
            <a:endParaRPr lang="es-MX" dirty="0"/>
          </a:p>
          <a:p>
            <a:pPr marL="342900" indent="-342900" algn="ctr">
              <a:buFont typeface="Courier New" pitchFamily="49" charset="0"/>
              <a:buChar char="o"/>
            </a:pPr>
            <a:r>
              <a:rPr lang="es-MX" dirty="0" smtClean="0"/>
              <a:t>Una intervención oportuna permite</a:t>
            </a:r>
          </a:p>
          <a:p>
            <a:endParaRPr lang="es-MX" dirty="0" smtClean="0"/>
          </a:p>
          <a:p>
            <a:endParaRPr lang="es-MX"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Como mantener el contacto con las familias de los niños.</a:t>
            </a:r>
            <a:endParaRPr lang="es-MX" dirty="0"/>
          </a:p>
        </p:txBody>
      </p:sp>
      <p:sp>
        <p:nvSpPr>
          <p:cNvPr id="4" name="3 CuadroTexto"/>
          <p:cNvSpPr txBox="1"/>
          <p:nvPr/>
        </p:nvSpPr>
        <p:spPr>
          <a:xfrm>
            <a:off x="1571604" y="2071678"/>
            <a:ext cx="6643734" cy="2585323"/>
          </a:xfrm>
          <a:prstGeom prst="rect">
            <a:avLst/>
          </a:prstGeom>
          <a:noFill/>
        </p:spPr>
        <p:txBody>
          <a:bodyPr wrap="square" rtlCol="0">
            <a:spAutoFit/>
          </a:bodyPr>
          <a:lstStyle/>
          <a:p>
            <a:r>
              <a:rPr lang="es-MX" dirty="0" smtClean="0"/>
              <a:t>Debido a la enorme influencia de la familia en el programa escolar del niño, se ha reforzado la lectura en el hogar. </a:t>
            </a:r>
          </a:p>
          <a:p>
            <a:r>
              <a:rPr lang="es-MX" dirty="0" smtClean="0"/>
              <a:t>Estos programas son de muchos tipos, pero todos establecen entre los padres y las personas encargadas del cuidado de los pequeños por medio de reuniones y entrevistas en las que se recibe </a:t>
            </a:r>
            <a:r>
              <a:rPr lang="es-MX" dirty="0" err="1" smtClean="0"/>
              <a:t>informacion</a:t>
            </a:r>
            <a:r>
              <a:rPr lang="es-MX" dirty="0" smtClean="0"/>
              <a:t> del desarrollo de los niños y orientarlos sobre como prepararlos para la escuela. </a:t>
            </a:r>
          </a:p>
          <a:p>
            <a:endParaRPr lang="es-MX" dirty="0" smtClean="0"/>
          </a:p>
          <a:p>
            <a:r>
              <a:rPr lang="es-MX" dirty="0" smtClean="0"/>
              <a: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55</TotalTime>
  <Words>915</Words>
  <Application>Microsoft Office PowerPoint</Application>
  <PresentationFormat>Presentación en pantalla (4:3)</PresentationFormat>
  <Paragraphs>70</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Solsticio</vt:lpstr>
      <vt:lpstr>     Cómo prevenir las dificultades de la lectura</vt:lpstr>
      <vt:lpstr>Diapositiva 2</vt:lpstr>
      <vt:lpstr>Diapositiva 3</vt:lpstr>
      <vt:lpstr>¿Quiénes son los niños con dificultades de lectura?</vt:lpstr>
      <vt:lpstr>Diapositiva 5</vt:lpstr>
      <vt:lpstr>Diapositiva 6</vt:lpstr>
      <vt:lpstr>Diapositiva 7</vt:lpstr>
      <vt:lpstr>Formas de intervención para el desarrollo de los niños más pequeños. </vt:lpstr>
      <vt:lpstr>Como mantener el contacto con las familias de los niños.</vt:lpstr>
      <vt:lpstr>En pocas palabras.</vt:lpstr>
      <vt:lpstr>Ayuda en los primeros grados de primaria.</vt:lpstr>
      <vt:lpstr>La comunidad es necesaria.</vt:lpstr>
      <vt:lpstr>Los promotores voluntarios de la lectura.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Cómo prevenir las dificultades de la lectura</dc:title>
  <dc:creator>hp1</dc:creator>
  <cp:lastModifiedBy>hp1</cp:lastModifiedBy>
  <cp:revision>7</cp:revision>
  <dcterms:created xsi:type="dcterms:W3CDTF">2014-02-14T06:01:14Z</dcterms:created>
  <dcterms:modified xsi:type="dcterms:W3CDTF">2014-02-14T14:52:32Z</dcterms:modified>
</cp:coreProperties>
</file>