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6"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FF82FED0-D8C4-4558-B0CA-362F6F39B737}" type="datetimeFigureOut">
              <a:rPr lang="es-MX" smtClean="0"/>
              <a:t>13/02/2014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2D5F3A2-C05C-4F87-9991-753F186249D7}"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F82FED0-D8C4-4558-B0CA-362F6F39B737}" type="datetimeFigureOut">
              <a:rPr lang="es-MX" smtClean="0"/>
              <a:t>13/02/2014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2D5F3A2-C05C-4F87-9991-753F186249D7}"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F82FED0-D8C4-4558-B0CA-362F6F39B737}" type="datetimeFigureOut">
              <a:rPr lang="es-MX" smtClean="0"/>
              <a:t>13/02/2014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2D5F3A2-C05C-4F87-9991-753F186249D7}"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F82FED0-D8C4-4558-B0CA-362F6F39B737}" type="datetimeFigureOut">
              <a:rPr lang="es-MX" smtClean="0"/>
              <a:t>13/02/2014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2D5F3A2-C05C-4F87-9991-753F186249D7}"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4" name="Date Placeholder 3"/>
          <p:cNvSpPr>
            <a:spLocks noGrp="1"/>
          </p:cNvSpPr>
          <p:nvPr>
            <p:ph type="dt" sz="half" idx="10"/>
          </p:nvPr>
        </p:nvSpPr>
        <p:spPr/>
        <p:txBody>
          <a:bodyPr/>
          <a:lstStyle/>
          <a:p>
            <a:fld id="{FF82FED0-D8C4-4558-B0CA-362F6F39B737}" type="datetimeFigureOut">
              <a:rPr lang="es-MX" smtClean="0"/>
              <a:t>13/02/2014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2D5F3A2-C05C-4F87-9991-753F186249D7}"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F82FED0-D8C4-4558-B0CA-362F6F39B737}" type="datetimeFigureOut">
              <a:rPr lang="es-MX" smtClean="0"/>
              <a:t>13/02/2014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2D5F3A2-C05C-4F87-9991-753F186249D7}" type="slidenum">
              <a:rPr lang="es-MX" smtClean="0"/>
              <a:t>‹Nº›</a:t>
            </a:fld>
            <a:endParaRPr lang="es-MX"/>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F82FED0-D8C4-4558-B0CA-362F6F39B737}" type="datetimeFigureOut">
              <a:rPr lang="es-MX" smtClean="0"/>
              <a:t>13/02/2014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2D5F3A2-C05C-4F87-9991-753F186249D7}"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FF82FED0-D8C4-4558-B0CA-362F6F39B737}" type="datetimeFigureOut">
              <a:rPr lang="es-MX" smtClean="0"/>
              <a:t>13/02/2014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92D5F3A2-C05C-4F87-9991-753F186249D7}"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82FED0-D8C4-4558-B0CA-362F6F39B737}" type="datetimeFigureOut">
              <a:rPr lang="es-MX" smtClean="0"/>
              <a:t>13/02/2014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92D5F3A2-C05C-4F87-9991-753F186249D7}"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FF82FED0-D8C4-4558-B0CA-362F6F39B737}" type="datetimeFigureOut">
              <a:rPr lang="es-MX" smtClean="0"/>
              <a:t>13/02/2014</a:t>
            </a:fld>
            <a:endParaRPr lang="es-MX"/>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s-MX"/>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92D5F3A2-C05C-4F87-9991-753F186249D7}"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 smtClean="0"/>
              <a:t>Haga clic en el icono para agregar una imagen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F82FED0-D8C4-4558-B0CA-362F6F39B737}" type="datetimeFigureOut">
              <a:rPr lang="es-MX" smtClean="0"/>
              <a:t>13/02/2014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2D5F3A2-C05C-4F87-9991-753F186249D7}"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FF82FED0-D8C4-4558-B0CA-362F6F39B737}" type="datetimeFigureOut">
              <a:rPr lang="es-MX" smtClean="0"/>
              <a:t>13/02/2014</a:t>
            </a:fld>
            <a:endParaRPr lang="es-MX"/>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s-MX"/>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92D5F3A2-C05C-4F87-9991-753F186249D7}"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rot="19073551">
            <a:off x="920067" y="1944209"/>
            <a:ext cx="6128029" cy="1200329"/>
          </a:xfrm>
          <a:prstGeom prst="rect">
            <a:avLst/>
          </a:prstGeom>
          <a:noFill/>
        </p:spPr>
        <p:txBody>
          <a:bodyPr wrap="square" rtlCol="0">
            <a:spAutoFit/>
          </a:bodyPr>
          <a:lstStyle/>
          <a:p>
            <a:r>
              <a:rPr lang="es-MX" sz="3600" b="1" dirty="0" smtClean="0">
                <a:latin typeface="Berlin Sans FB" pitchFamily="34" charset="0"/>
                <a:cs typeface="Aharoni" pitchFamily="2" charset="-79"/>
              </a:rPr>
              <a:t>«La tierra en el Universo»: ¿es eso un proyecto?</a:t>
            </a:r>
            <a:endParaRPr lang="es-MX" sz="3600" b="1" dirty="0">
              <a:latin typeface="Berlin Sans FB" pitchFamily="34" charset="0"/>
              <a:cs typeface="Aharoni" pitchFamily="2" charset="-79"/>
            </a:endParaRPr>
          </a:p>
        </p:txBody>
      </p:sp>
    </p:spTree>
    <p:extLst>
      <p:ext uri="{BB962C8B-B14F-4D97-AF65-F5344CB8AC3E}">
        <p14:creationId xmlns:p14="http://schemas.microsoft.com/office/powerpoint/2010/main" val="627004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116632"/>
            <a:ext cx="7560840" cy="954107"/>
          </a:xfrm>
          <a:prstGeom prst="rect">
            <a:avLst/>
          </a:prstGeom>
          <a:noFill/>
        </p:spPr>
        <p:txBody>
          <a:bodyPr wrap="square" rtlCol="0">
            <a:spAutoFit/>
          </a:bodyPr>
          <a:lstStyle/>
          <a:p>
            <a:pPr algn="ctr"/>
            <a:r>
              <a:rPr lang="es-MX" sz="2800" b="1" dirty="0" smtClean="0">
                <a:solidFill>
                  <a:schemeClr val="accent2"/>
                </a:solidFill>
                <a:latin typeface="Berlin Sans FB" pitchFamily="34" charset="0"/>
                <a:cs typeface="Aharoni" pitchFamily="2" charset="-79"/>
              </a:rPr>
              <a:t>Cuantas más cosas sabemos, más queremos aprender.</a:t>
            </a:r>
          </a:p>
        </p:txBody>
      </p:sp>
      <p:sp>
        <p:nvSpPr>
          <p:cNvPr id="3" name="2 CuadroTexto"/>
          <p:cNvSpPr txBox="1"/>
          <p:nvPr/>
        </p:nvSpPr>
        <p:spPr>
          <a:xfrm>
            <a:off x="611560" y="997277"/>
            <a:ext cx="7776864" cy="4154984"/>
          </a:xfrm>
          <a:prstGeom prst="rect">
            <a:avLst/>
          </a:prstGeom>
          <a:noFill/>
        </p:spPr>
        <p:txBody>
          <a:bodyPr wrap="square" rtlCol="0">
            <a:spAutoFit/>
          </a:bodyPr>
          <a:lstStyle/>
          <a:p>
            <a:pPr algn="just"/>
            <a:r>
              <a:rPr lang="es-MX" sz="2200" dirty="0" smtClean="0">
                <a:latin typeface="Berlin Sans FB" pitchFamily="34" charset="0"/>
                <a:cs typeface="Aharoni" pitchFamily="2" charset="-79"/>
              </a:rPr>
              <a:t>Cuantas mas cosas sabemos de cualquier tema, mas interés tienen  en aprender otras nuevas.</a:t>
            </a:r>
          </a:p>
          <a:p>
            <a:pPr algn="just"/>
            <a:endParaRPr lang="es-MX" sz="2200" dirty="0">
              <a:latin typeface="Berlin Sans FB" pitchFamily="34" charset="0"/>
              <a:cs typeface="Aharoni" pitchFamily="2" charset="-79"/>
            </a:endParaRPr>
          </a:p>
          <a:p>
            <a:pPr algn="just"/>
            <a:r>
              <a:rPr lang="es-MX" sz="2200" dirty="0" smtClean="0">
                <a:latin typeface="Berlin Sans FB" pitchFamily="34" charset="0"/>
                <a:cs typeface="Aharoni" pitchFamily="2" charset="-79"/>
              </a:rPr>
              <a:t>«la historia de la ciencia es más la historia de las preguntas que la historia de las respuestas»</a:t>
            </a:r>
          </a:p>
          <a:p>
            <a:pPr algn="just"/>
            <a:r>
              <a:rPr lang="es-MX" sz="2200" dirty="0" smtClean="0">
                <a:latin typeface="Berlin Sans FB" pitchFamily="34" charset="0"/>
                <a:cs typeface="Aharoni" pitchFamily="2" charset="-79"/>
              </a:rPr>
              <a:t>Lo que es importante es haberlas planteado.</a:t>
            </a:r>
          </a:p>
          <a:p>
            <a:pPr algn="just"/>
            <a:r>
              <a:rPr lang="es-MX" sz="2200" dirty="0" smtClean="0">
                <a:latin typeface="Berlin Sans FB" pitchFamily="34" charset="0"/>
                <a:cs typeface="Aharoni" pitchFamily="2" charset="-79"/>
              </a:rPr>
              <a:t>Las respuestas pueden irlas encontrando en las personas que los rodean, los libros, en videos, en algún programa de televisión, en una revista, en un museo… en cualquier lugar, en cualquier momento… El solo hecho de habérselas planteado les posibilita, les facilita que transformen en conocimiento todas las informaciones que les rodean.</a:t>
            </a:r>
          </a:p>
        </p:txBody>
      </p:sp>
    </p:spTree>
    <p:extLst>
      <p:ext uri="{BB962C8B-B14F-4D97-AF65-F5344CB8AC3E}">
        <p14:creationId xmlns:p14="http://schemas.microsoft.com/office/powerpoint/2010/main" val="1874625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385500"/>
            <a:ext cx="7560840" cy="523220"/>
          </a:xfrm>
          <a:prstGeom prst="rect">
            <a:avLst/>
          </a:prstGeom>
          <a:noFill/>
        </p:spPr>
        <p:txBody>
          <a:bodyPr wrap="square" rtlCol="0">
            <a:spAutoFit/>
          </a:bodyPr>
          <a:lstStyle/>
          <a:p>
            <a:pPr algn="ctr"/>
            <a:r>
              <a:rPr lang="es-MX" sz="2800" b="1" dirty="0" smtClean="0">
                <a:solidFill>
                  <a:schemeClr val="accent2"/>
                </a:solidFill>
                <a:latin typeface="Berlin Sans FB" pitchFamily="34" charset="0"/>
              </a:rPr>
              <a:t>¿Por qué se han planteado estas preguntas?</a:t>
            </a:r>
          </a:p>
        </p:txBody>
      </p:sp>
      <p:sp>
        <p:nvSpPr>
          <p:cNvPr id="3" name="2 CuadroTexto"/>
          <p:cNvSpPr txBox="1"/>
          <p:nvPr/>
        </p:nvSpPr>
        <p:spPr>
          <a:xfrm>
            <a:off x="899592" y="1412776"/>
            <a:ext cx="7416824" cy="3477875"/>
          </a:xfrm>
          <a:prstGeom prst="rect">
            <a:avLst/>
          </a:prstGeom>
          <a:noFill/>
        </p:spPr>
        <p:txBody>
          <a:bodyPr wrap="square" rtlCol="0">
            <a:spAutoFit/>
          </a:bodyPr>
          <a:lstStyle/>
          <a:p>
            <a:pPr algn="just"/>
            <a:r>
              <a:rPr lang="es-MX" sz="2200" dirty="0" smtClean="0">
                <a:latin typeface="Berlin Sans FB" pitchFamily="34" charset="0"/>
              </a:rPr>
              <a:t>Comenzamos queriendo estudiar la Tierra, El Planeta Tierra.</a:t>
            </a:r>
          </a:p>
          <a:p>
            <a:pPr algn="just"/>
            <a:endParaRPr lang="es-MX" sz="2200" dirty="0" smtClean="0">
              <a:latin typeface="Berlin Sans FB" pitchFamily="34" charset="0"/>
            </a:endParaRPr>
          </a:p>
          <a:p>
            <a:pPr algn="just"/>
            <a:r>
              <a:rPr lang="es-MX" sz="2200" dirty="0" smtClean="0">
                <a:latin typeface="Berlin Sans FB" pitchFamily="34" charset="0"/>
              </a:rPr>
              <a:t>El planeta tierra el universo.</a:t>
            </a:r>
          </a:p>
          <a:p>
            <a:pPr algn="just"/>
            <a:r>
              <a:rPr lang="es-MX" sz="2200" dirty="0" smtClean="0">
                <a:latin typeface="Berlin Sans FB" pitchFamily="34" charset="0"/>
              </a:rPr>
              <a:t>Se propone que todo el mundo piense el titulo que considere mas adecuado para el dossier de trabajo.</a:t>
            </a:r>
          </a:p>
          <a:p>
            <a:pPr algn="just"/>
            <a:endParaRPr lang="es-MX" sz="2200" dirty="0" smtClean="0">
              <a:latin typeface="Berlin Sans FB" pitchFamily="34" charset="0"/>
            </a:endParaRPr>
          </a:p>
          <a:p>
            <a:pPr algn="just"/>
            <a:r>
              <a:rPr lang="es-MX" sz="2200" dirty="0" smtClean="0">
                <a:latin typeface="Berlin Sans FB" pitchFamily="34" charset="0"/>
              </a:rPr>
              <a:t>Respondían a diferentes niveles de conocimiento, a su propia conceptualización sobre el tema: eran su propia conciencia de lo que habían aprendido, la conciencia compartida de allá donde habían llegado. </a:t>
            </a:r>
          </a:p>
        </p:txBody>
      </p:sp>
    </p:spTree>
    <p:extLst>
      <p:ext uri="{BB962C8B-B14F-4D97-AF65-F5344CB8AC3E}">
        <p14:creationId xmlns:p14="http://schemas.microsoft.com/office/powerpoint/2010/main" val="3256742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27384"/>
            <a:ext cx="8136904" cy="830997"/>
          </a:xfrm>
          <a:prstGeom prst="rect">
            <a:avLst/>
          </a:prstGeom>
          <a:noFill/>
        </p:spPr>
        <p:txBody>
          <a:bodyPr wrap="square" rtlCol="0">
            <a:spAutoFit/>
          </a:bodyPr>
          <a:lstStyle/>
          <a:p>
            <a:pPr algn="ctr"/>
            <a:r>
              <a:rPr lang="es-MX" sz="2400" b="1" dirty="0" smtClean="0">
                <a:solidFill>
                  <a:schemeClr val="accent2"/>
                </a:solidFill>
                <a:latin typeface="Berlin Sans FB" pitchFamily="34" charset="0"/>
              </a:rPr>
              <a:t>¿Por qué se había llegado hasta aquí? ¿Cómo se había llegado? ¿Qué había pasado?</a:t>
            </a:r>
          </a:p>
        </p:txBody>
      </p:sp>
      <p:sp>
        <p:nvSpPr>
          <p:cNvPr id="3" name="2 CuadroTexto"/>
          <p:cNvSpPr txBox="1"/>
          <p:nvPr/>
        </p:nvSpPr>
        <p:spPr>
          <a:xfrm>
            <a:off x="323528" y="692696"/>
            <a:ext cx="8496944" cy="6186309"/>
          </a:xfrm>
          <a:prstGeom prst="rect">
            <a:avLst/>
          </a:prstGeom>
          <a:noFill/>
        </p:spPr>
        <p:txBody>
          <a:bodyPr wrap="square" rtlCol="0">
            <a:spAutoFit/>
          </a:bodyPr>
          <a:lstStyle/>
          <a:p>
            <a:pPr marL="285750" indent="-285750" algn="just">
              <a:buFont typeface="Arial" pitchFamily="34" charset="0"/>
              <a:buChar char="•"/>
            </a:pPr>
            <a:r>
              <a:rPr lang="es-MX" sz="2200" dirty="0" smtClean="0">
                <a:latin typeface="Berlin Sans FB" pitchFamily="34" charset="0"/>
              </a:rPr>
              <a:t>Hemos trabajado mucho</a:t>
            </a:r>
          </a:p>
          <a:p>
            <a:pPr marL="285750" indent="-285750" algn="just">
              <a:buFont typeface="Arial" pitchFamily="34" charset="0"/>
              <a:buChar char="•"/>
            </a:pPr>
            <a:r>
              <a:rPr lang="es-MX" sz="2200" dirty="0" smtClean="0">
                <a:latin typeface="Berlin Sans FB" pitchFamily="34" charset="0"/>
              </a:rPr>
              <a:t>Divertido</a:t>
            </a:r>
          </a:p>
          <a:p>
            <a:pPr marL="285750" indent="-285750" algn="just">
              <a:buFont typeface="Arial" pitchFamily="34" charset="0"/>
              <a:buChar char="•"/>
            </a:pPr>
            <a:r>
              <a:rPr lang="es-MX" sz="2200" dirty="0" smtClean="0">
                <a:latin typeface="Berlin Sans FB" pitchFamily="34" charset="0"/>
              </a:rPr>
              <a:t>Es difícil trabajar el Universo, pensar muchas cosas. Ahora ya lo se mira</a:t>
            </a:r>
          </a:p>
          <a:p>
            <a:pPr marL="285750" indent="-285750" algn="just">
              <a:buFont typeface="Arial" pitchFamily="34" charset="0"/>
              <a:buChar char="•"/>
            </a:pPr>
            <a:r>
              <a:rPr lang="es-MX" sz="2200" dirty="0" smtClean="0">
                <a:latin typeface="Berlin Sans FB" pitchFamily="34" charset="0"/>
              </a:rPr>
              <a:t>Ha sido pensado</a:t>
            </a:r>
          </a:p>
          <a:p>
            <a:pPr marL="285750" indent="-285750" algn="just">
              <a:buFont typeface="Arial" pitchFamily="34" charset="0"/>
              <a:buChar char="•"/>
            </a:pPr>
            <a:r>
              <a:rPr lang="es-MX" sz="2200" dirty="0" smtClean="0">
                <a:latin typeface="Berlin Sans FB" pitchFamily="34" charset="0"/>
              </a:rPr>
              <a:t>Trabajos bonitos, pero eran muchos. Era interesante hemos aprendido</a:t>
            </a:r>
          </a:p>
          <a:p>
            <a:pPr marL="285750" indent="-285750" algn="just">
              <a:buFont typeface="Arial" pitchFamily="34" charset="0"/>
              <a:buChar char="•"/>
            </a:pPr>
            <a:r>
              <a:rPr lang="es-MX" sz="2200" dirty="0" smtClean="0">
                <a:latin typeface="Berlin Sans FB" pitchFamily="34" charset="0"/>
              </a:rPr>
              <a:t>No entendí mucho. Había cosas muy difíciles de pensar. Es interesante.</a:t>
            </a:r>
          </a:p>
          <a:p>
            <a:pPr marL="285750" indent="-285750" algn="just">
              <a:buFont typeface="Arial" pitchFamily="34" charset="0"/>
              <a:buChar char="•"/>
            </a:pPr>
            <a:r>
              <a:rPr lang="es-MX" sz="2200" dirty="0" smtClean="0">
                <a:latin typeface="Berlin Sans FB" pitchFamily="34" charset="0"/>
              </a:rPr>
              <a:t>Hemos aprendido muchos, pero hay muchas cosas que no sabemos todavía.</a:t>
            </a:r>
          </a:p>
          <a:p>
            <a:pPr marL="285750" indent="-285750" algn="just">
              <a:buFont typeface="Arial" pitchFamily="34" charset="0"/>
              <a:buChar char="•"/>
            </a:pPr>
            <a:r>
              <a:rPr lang="es-MX" sz="2200" dirty="0" smtClean="0">
                <a:latin typeface="Berlin Sans FB" pitchFamily="34" charset="0"/>
              </a:rPr>
              <a:t>Cuantas mas cosas aprendes mas cosas sabes.</a:t>
            </a:r>
          </a:p>
          <a:p>
            <a:pPr marL="285750" indent="-285750" algn="just">
              <a:buFont typeface="Arial" pitchFamily="34" charset="0"/>
              <a:buChar char="•"/>
            </a:pPr>
            <a:r>
              <a:rPr lang="es-MX" sz="2200" dirty="0" smtClean="0">
                <a:latin typeface="Berlin Sans FB" pitchFamily="34" charset="0"/>
              </a:rPr>
              <a:t>Conversaciones, los videos y leer los libros.</a:t>
            </a:r>
          </a:p>
          <a:p>
            <a:pPr marL="285750" indent="-285750" algn="just">
              <a:buFont typeface="Arial" pitchFamily="34" charset="0"/>
              <a:buChar char="•"/>
            </a:pPr>
            <a:r>
              <a:rPr lang="es-MX" sz="2200" dirty="0" smtClean="0">
                <a:latin typeface="Berlin Sans FB" pitchFamily="34" charset="0"/>
              </a:rPr>
              <a:t>Me he sentido bien estudiando las cosas del universo porque los trabajos han sido divertidos.</a:t>
            </a:r>
          </a:p>
          <a:p>
            <a:pPr algn="just"/>
            <a:r>
              <a:rPr lang="es-MX" sz="2200" dirty="0" smtClean="0">
                <a:latin typeface="Berlin Sans FB" pitchFamily="34" charset="0"/>
              </a:rPr>
              <a:t>Y es que pensar reflexionar dialogar con uno mismo, y expresar todo aquello que piensas, reflexionas y sientes para compartirlo con otros es importante, interesante, «gustoso»… pero difícil.</a:t>
            </a:r>
          </a:p>
        </p:txBody>
      </p:sp>
    </p:spTree>
    <p:extLst>
      <p:ext uri="{BB962C8B-B14F-4D97-AF65-F5344CB8AC3E}">
        <p14:creationId xmlns:p14="http://schemas.microsoft.com/office/powerpoint/2010/main" val="23056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71600" y="601524"/>
            <a:ext cx="7344816" cy="523220"/>
          </a:xfrm>
          <a:prstGeom prst="rect">
            <a:avLst/>
          </a:prstGeom>
          <a:noFill/>
        </p:spPr>
        <p:txBody>
          <a:bodyPr wrap="square" rtlCol="0">
            <a:spAutoFit/>
          </a:bodyPr>
          <a:lstStyle/>
          <a:p>
            <a:pPr algn="ctr"/>
            <a:r>
              <a:rPr lang="es-MX" sz="2800" b="1" dirty="0" smtClean="0">
                <a:solidFill>
                  <a:schemeClr val="accent2"/>
                </a:solidFill>
                <a:latin typeface="Berlin Sans FB" pitchFamily="34" charset="0"/>
              </a:rPr>
              <a:t>Con otros…</a:t>
            </a:r>
          </a:p>
        </p:txBody>
      </p:sp>
      <p:sp>
        <p:nvSpPr>
          <p:cNvPr id="3" name="2 CuadroTexto"/>
          <p:cNvSpPr txBox="1"/>
          <p:nvPr/>
        </p:nvSpPr>
        <p:spPr>
          <a:xfrm>
            <a:off x="971600" y="1513815"/>
            <a:ext cx="7200800" cy="3139321"/>
          </a:xfrm>
          <a:prstGeom prst="rect">
            <a:avLst/>
          </a:prstGeom>
          <a:noFill/>
        </p:spPr>
        <p:txBody>
          <a:bodyPr wrap="square" rtlCol="0">
            <a:spAutoFit/>
          </a:bodyPr>
          <a:lstStyle/>
          <a:p>
            <a:pPr algn="just"/>
            <a:r>
              <a:rPr lang="es-MX" sz="2200" dirty="0" smtClean="0">
                <a:latin typeface="Berlin Sans FB" pitchFamily="34" charset="0"/>
              </a:rPr>
              <a:t>Conversaciones que generan dudas, dudas que encuentran respuesta en sus propios compañeros.</a:t>
            </a:r>
          </a:p>
          <a:p>
            <a:pPr algn="just"/>
            <a:r>
              <a:rPr lang="es-MX" sz="2200" dirty="0" smtClean="0">
                <a:latin typeface="Berlin Sans FB" pitchFamily="34" charset="0"/>
              </a:rPr>
              <a:t>Conversaciones que generan preguntas encadenadas, generan discusiones… generan problemas…</a:t>
            </a:r>
          </a:p>
          <a:p>
            <a:pPr algn="just"/>
            <a:r>
              <a:rPr lang="es-MX" sz="2200" dirty="0" smtClean="0">
                <a:latin typeface="Berlin Sans FB" pitchFamily="34" charset="0"/>
              </a:rPr>
              <a:t>Hablar, conversar, discutir, dialogar con los otros, para expresar tus idear intentando mantenerlas, intentando convencer al otro </a:t>
            </a:r>
            <a:r>
              <a:rPr lang="es-MX" sz="2200" dirty="0" err="1" smtClean="0">
                <a:latin typeface="Berlin Sans FB" pitchFamily="34" charset="0"/>
              </a:rPr>
              <a:t>escuchandolo</a:t>
            </a:r>
            <a:r>
              <a:rPr lang="es-MX" sz="2200" dirty="0" smtClean="0">
                <a:latin typeface="Berlin Sans FB" pitchFamily="34" charset="0"/>
              </a:rPr>
              <a:t>, entender sus ideas, ponerte en su lugar, incorporar otros puntos de vista que permiten resituar el tuyo, e apasionante… pero muy difícil.</a:t>
            </a:r>
          </a:p>
        </p:txBody>
      </p:sp>
    </p:spTree>
    <p:extLst>
      <p:ext uri="{BB962C8B-B14F-4D97-AF65-F5344CB8AC3E}">
        <p14:creationId xmlns:p14="http://schemas.microsoft.com/office/powerpoint/2010/main" val="460448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71600" y="548680"/>
            <a:ext cx="7344816" cy="523220"/>
          </a:xfrm>
          <a:prstGeom prst="rect">
            <a:avLst/>
          </a:prstGeom>
          <a:noFill/>
        </p:spPr>
        <p:txBody>
          <a:bodyPr wrap="square" rtlCol="0">
            <a:spAutoFit/>
          </a:bodyPr>
          <a:lstStyle/>
          <a:p>
            <a:pPr algn="ctr"/>
            <a:r>
              <a:rPr lang="es-MX" sz="2800" b="1" dirty="0" smtClean="0">
                <a:solidFill>
                  <a:schemeClr val="accent2"/>
                </a:solidFill>
                <a:latin typeface="Berlin Sans FB" pitchFamily="34" charset="0"/>
              </a:rPr>
              <a:t>Con las informaciones diversas…</a:t>
            </a:r>
          </a:p>
        </p:txBody>
      </p:sp>
      <p:sp>
        <p:nvSpPr>
          <p:cNvPr id="3" name="2 CuadroTexto"/>
          <p:cNvSpPr txBox="1"/>
          <p:nvPr/>
        </p:nvSpPr>
        <p:spPr>
          <a:xfrm>
            <a:off x="827584" y="1484784"/>
            <a:ext cx="7560840" cy="3477875"/>
          </a:xfrm>
          <a:prstGeom prst="rect">
            <a:avLst/>
          </a:prstGeom>
          <a:noFill/>
        </p:spPr>
        <p:txBody>
          <a:bodyPr wrap="square" rtlCol="0">
            <a:spAutoFit/>
          </a:bodyPr>
          <a:lstStyle/>
          <a:p>
            <a:pPr algn="just"/>
            <a:r>
              <a:rPr lang="es-MX" sz="2200" dirty="0" smtClean="0">
                <a:latin typeface="Berlin Sans FB" pitchFamily="34" charset="0"/>
              </a:rPr>
              <a:t>Un video.</a:t>
            </a:r>
          </a:p>
          <a:p>
            <a:pPr algn="just"/>
            <a:r>
              <a:rPr lang="es-MX" sz="2200" dirty="0" smtClean="0">
                <a:latin typeface="Berlin Sans FB" pitchFamily="34" charset="0"/>
              </a:rPr>
              <a:t>Abordar las informaciones representadas en todo tipo de soporte y de todo tipo de procedencia, mirando, observando, buscando, encontrando, escuchando, hablando, tocando, leyendo, escribiendo, sintiendo, pensando, disfrutando, sufriendo, divirtiéndose, compartiendo, reflexionando, relacionándolas entre ellas o con las propias experiencias para ir rehaciendo las propias ideas, o sea: dialogar con el saber entusiasma a cualquiera, a los más pequeños también…, pero es difícil.</a:t>
            </a:r>
          </a:p>
        </p:txBody>
      </p:sp>
    </p:spTree>
    <p:extLst>
      <p:ext uri="{BB962C8B-B14F-4D97-AF65-F5344CB8AC3E}">
        <p14:creationId xmlns:p14="http://schemas.microsoft.com/office/powerpoint/2010/main" val="2369365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71600" y="692696"/>
            <a:ext cx="7344816" cy="523220"/>
          </a:xfrm>
          <a:prstGeom prst="rect">
            <a:avLst/>
          </a:prstGeom>
          <a:noFill/>
        </p:spPr>
        <p:txBody>
          <a:bodyPr wrap="square" rtlCol="0">
            <a:spAutoFit/>
          </a:bodyPr>
          <a:lstStyle/>
          <a:p>
            <a:pPr algn="ctr"/>
            <a:r>
              <a:rPr lang="es-MX" sz="2800" b="1" dirty="0" smtClean="0">
                <a:solidFill>
                  <a:schemeClr val="accent2"/>
                </a:solidFill>
                <a:latin typeface="Berlin Sans FB" pitchFamily="34" charset="0"/>
              </a:rPr>
              <a:t>Con su entorno.</a:t>
            </a:r>
          </a:p>
        </p:txBody>
      </p:sp>
      <p:sp>
        <p:nvSpPr>
          <p:cNvPr id="3" name="2 CuadroTexto"/>
          <p:cNvSpPr txBox="1"/>
          <p:nvPr/>
        </p:nvSpPr>
        <p:spPr>
          <a:xfrm>
            <a:off x="971600" y="1556792"/>
            <a:ext cx="7344816" cy="2677656"/>
          </a:xfrm>
          <a:prstGeom prst="rect">
            <a:avLst/>
          </a:prstGeom>
          <a:noFill/>
        </p:spPr>
        <p:txBody>
          <a:bodyPr wrap="square" rtlCol="0">
            <a:spAutoFit/>
          </a:bodyPr>
          <a:lstStyle/>
          <a:p>
            <a:pPr algn="just"/>
            <a:r>
              <a:rPr lang="es-MX" sz="2800" dirty="0" smtClean="0">
                <a:latin typeface="Berlin Sans FB" pitchFamily="34" charset="0"/>
              </a:rPr>
              <a:t>Mirando el mundo de otra manera, observándolo, para intentar analizarlo, para entenderlo más allá de verlo.</a:t>
            </a:r>
          </a:p>
          <a:p>
            <a:pPr algn="just"/>
            <a:r>
              <a:rPr lang="es-MX" sz="2800" dirty="0" smtClean="0">
                <a:latin typeface="Berlin Sans FB" pitchFamily="34" charset="0"/>
              </a:rPr>
              <a:t>Dialogar con el entorno es vivir de otra manera más rica, más intensa, más estimulante… pero más difícil.</a:t>
            </a:r>
            <a:endParaRPr lang="es-MX" sz="2800" dirty="0">
              <a:latin typeface="Berlin Sans FB" pitchFamily="34" charset="0"/>
            </a:endParaRPr>
          </a:p>
        </p:txBody>
      </p:sp>
    </p:spTree>
    <p:extLst>
      <p:ext uri="{BB962C8B-B14F-4D97-AF65-F5344CB8AC3E}">
        <p14:creationId xmlns:p14="http://schemas.microsoft.com/office/powerpoint/2010/main" val="3120197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043608" y="548680"/>
            <a:ext cx="7128792" cy="584775"/>
          </a:xfrm>
          <a:prstGeom prst="rect">
            <a:avLst/>
          </a:prstGeom>
          <a:noFill/>
        </p:spPr>
        <p:txBody>
          <a:bodyPr wrap="square" rtlCol="0">
            <a:spAutoFit/>
          </a:bodyPr>
          <a:lstStyle/>
          <a:p>
            <a:pPr algn="ctr"/>
            <a:r>
              <a:rPr lang="es-MX" sz="3200" b="1" dirty="0" smtClean="0">
                <a:solidFill>
                  <a:srgbClr val="FF0000"/>
                </a:solidFill>
                <a:latin typeface="Berlin Sans FB" pitchFamily="34" charset="0"/>
              </a:rPr>
              <a:t>A todos juntos como grupo</a:t>
            </a:r>
            <a:r>
              <a:rPr lang="es-MX" sz="3200" dirty="0" smtClean="0">
                <a:solidFill>
                  <a:srgbClr val="FF0000"/>
                </a:solidFill>
                <a:latin typeface="Berlin Sans FB" pitchFamily="34" charset="0"/>
              </a:rPr>
              <a:t>.</a:t>
            </a:r>
            <a:endParaRPr lang="es-MX" sz="3200" dirty="0">
              <a:solidFill>
                <a:srgbClr val="FF0000"/>
              </a:solidFill>
              <a:latin typeface="Berlin Sans FB" pitchFamily="34" charset="0"/>
            </a:endParaRPr>
          </a:p>
        </p:txBody>
      </p:sp>
      <p:sp>
        <p:nvSpPr>
          <p:cNvPr id="4" name="3 CuadroTexto"/>
          <p:cNvSpPr txBox="1"/>
          <p:nvPr/>
        </p:nvSpPr>
        <p:spPr>
          <a:xfrm>
            <a:off x="1043608" y="1412776"/>
            <a:ext cx="7128792" cy="4524315"/>
          </a:xfrm>
          <a:prstGeom prst="rect">
            <a:avLst/>
          </a:prstGeom>
          <a:noFill/>
        </p:spPr>
        <p:txBody>
          <a:bodyPr wrap="square" rtlCol="0">
            <a:spAutoFit/>
          </a:bodyPr>
          <a:lstStyle/>
          <a:p>
            <a:pPr algn="just"/>
            <a:r>
              <a:rPr lang="es-MX" sz="2400" dirty="0" smtClean="0">
                <a:latin typeface="Berlin Sans FB" pitchFamily="34" charset="0"/>
              </a:rPr>
              <a:t>Poder explicar, compartir, generar ideas, dar opiniones, crearse concepciones propias y aportarlas, ser críticos y abiertos y consientes de la importancia de las propias aportaciones a los otros y de los otros a uno mismo, dialogar con la sociedad, es tomar conciencia de las propias posibilidades, es comprometerse, es saber que es un miembro activo en el mundo en el que vives, que formar parte de la historia, individual y colectiva, es saber que puedes influir, que puedes cambiar algunas cosas, es creer en uno mismo, es hacerse personas, es maravilloso… ¡es dificilísimo¡</a:t>
            </a:r>
          </a:p>
          <a:p>
            <a:pPr algn="just"/>
            <a:endParaRPr lang="es-MX" sz="2400" dirty="0">
              <a:latin typeface="Berlin Sans FB" pitchFamily="34" charset="0"/>
            </a:endParaRPr>
          </a:p>
        </p:txBody>
      </p:sp>
    </p:spTree>
    <p:extLst>
      <p:ext uri="{BB962C8B-B14F-4D97-AF65-F5344CB8AC3E}">
        <p14:creationId xmlns:p14="http://schemas.microsoft.com/office/powerpoint/2010/main" val="397893863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65</TotalTime>
  <Words>690</Words>
  <Application>Microsoft Office PowerPoint</Application>
  <PresentationFormat>Presentación en pantalla (4:3)</PresentationFormat>
  <Paragraphs>38</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Ángulos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Karliz</dc:creator>
  <cp:lastModifiedBy>usuario</cp:lastModifiedBy>
  <cp:revision>6</cp:revision>
  <dcterms:created xsi:type="dcterms:W3CDTF">2014-02-13T16:20:01Z</dcterms:created>
  <dcterms:modified xsi:type="dcterms:W3CDTF">2014-02-14T04:19:36Z</dcterms:modified>
</cp:coreProperties>
</file>