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3" d="100"/>
          <a:sy n="53" d="100"/>
        </p:scale>
        <p:origin x="-996"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30332458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1715366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2191595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35402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6857363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255984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3612426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2928662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577588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4021547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60BBEC-824E-4FAE-8F36-DF0FD98EEF48}" type="datetimeFigureOut">
              <a:rPr lang="es-MX" smtClean="0"/>
              <a:t>03/03/2015</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0DD3ECDE-3DDB-427A-8BE3-EA3183EE3523}" type="slidenum">
              <a:rPr lang="es-MX" smtClean="0"/>
              <a:t>‹Nº›</a:t>
            </a:fld>
            <a:endParaRPr lang="es-MX"/>
          </a:p>
        </p:txBody>
      </p:sp>
    </p:spTree>
    <p:extLst>
      <p:ext uri="{BB962C8B-B14F-4D97-AF65-F5344CB8AC3E}">
        <p14:creationId xmlns:p14="http://schemas.microsoft.com/office/powerpoint/2010/main" val="3265596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2000"/>
            <a:lum/>
          </a:blip>
          <a:srcRect/>
          <a:stretch>
            <a:fillRect t="-17000" b="-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60BBEC-824E-4FAE-8F36-DF0FD98EEF48}" type="datetimeFigureOut">
              <a:rPr lang="es-MX" smtClean="0"/>
              <a:t>03/03/2015</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D3ECDE-3DDB-427A-8BE3-EA3183EE3523}" type="slidenum">
              <a:rPr lang="es-MX" smtClean="0"/>
              <a:t>‹Nº›</a:t>
            </a:fld>
            <a:endParaRPr lang="es-MX"/>
          </a:p>
        </p:txBody>
      </p:sp>
    </p:spTree>
    <p:extLst>
      <p:ext uri="{BB962C8B-B14F-4D97-AF65-F5344CB8AC3E}">
        <p14:creationId xmlns:p14="http://schemas.microsoft.com/office/powerpoint/2010/main" val="4974066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1259632" y="1628800"/>
            <a:ext cx="6408712" cy="2554545"/>
          </a:xfrm>
          <a:prstGeom prst="rect">
            <a:avLst/>
          </a:prstGeom>
          <a:noFill/>
        </p:spPr>
        <p:txBody>
          <a:bodyPr wrap="square" rtlCol="0">
            <a:spAutoFit/>
          </a:bodyPr>
          <a:lstStyle/>
          <a:p>
            <a:pPr algn="ctr"/>
            <a:r>
              <a:rPr lang="es-MX" sz="3200" b="1" cap="all" dirty="0" smtClean="0">
                <a:latin typeface="Century Gothic" panose="020B0502020202020204" pitchFamily="34" charset="0"/>
              </a:rPr>
              <a:t>Desde los </a:t>
            </a:r>
            <a:r>
              <a:rPr lang="es-MX" sz="3200" b="1" cap="all" dirty="0" err="1" smtClean="0">
                <a:latin typeface="Century Gothic" panose="020B0502020202020204" pitchFamily="34" charset="0"/>
              </a:rPr>
              <a:t>tests</a:t>
            </a:r>
            <a:r>
              <a:rPr lang="es-MX" sz="3200" b="1" cap="all" dirty="0" smtClean="0">
                <a:latin typeface="Century Gothic" panose="020B0502020202020204" pitchFamily="34" charset="0"/>
              </a:rPr>
              <a:t> hasta la investigación evaluativa actual. Un siglo, el XX de intenso desarrollo de evaluación en educación </a:t>
            </a:r>
            <a:endParaRPr lang="es-MX" sz="3200" b="1" cap="all" dirty="0">
              <a:latin typeface="Century Gothic" panose="020B0502020202020204" pitchFamily="34" charset="0"/>
            </a:endParaRPr>
          </a:p>
        </p:txBody>
      </p:sp>
      <p:sp>
        <p:nvSpPr>
          <p:cNvPr id="5" name="4 CuadroTexto"/>
          <p:cNvSpPr txBox="1"/>
          <p:nvPr/>
        </p:nvSpPr>
        <p:spPr>
          <a:xfrm>
            <a:off x="4572000" y="4782343"/>
            <a:ext cx="4176464" cy="461665"/>
          </a:xfrm>
          <a:prstGeom prst="rect">
            <a:avLst/>
          </a:prstGeom>
          <a:noFill/>
        </p:spPr>
        <p:txBody>
          <a:bodyPr wrap="square" rtlCol="0">
            <a:spAutoFit/>
          </a:bodyPr>
          <a:lstStyle/>
          <a:p>
            <a:r>
              <a:rPr lang="es-MX" sz="2400" b="1" dirty="0" smtClean="0">
                <a:latin typeface="Century Gothic" panose="020B0502020202020204" pitchFamily="34" charset="0"/>
              </a:rPr>
              <a:t>Tomás Escudero Escorza</a:t>
            </a:r>
            <a:endParaRPr lang="es-MX" sz="2400" b="1" dirty="0">
              <a:latin typeface="Century Gothic" panose="020B0502020202020204" pitchFamily="34" charset="0"/>
            </a:endParaRPr>
          </a:p>
        </p:txBody>
      </p:sp>
    </p:spTree>
    <p:extLst>
      <p:ext uri="{BB962C8B-B14F-4D97-AF65-F5344CB8AC3E}">
        <p14:creationId xmlns:p14="http://schemas.microsoft.com/office/powerpoint/2010/main" val="124604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10885" y="497565"/>
            <a:ext cx="8280920" cy="5324535"/>
          </a:xfrm>
          <a:prstGeom prst="rect">
            <a:avLst/>
          </a:prstGeom>
          <a:noFill/>
        </p:spPr>
        <p:txBody>
          <a:bodyPr wrap="square" rtlCol="0">
            <a:spAutoFit/>
          </a:bodyPr>
          <a:lstStyle/>
          <a:p>
            <a:pPr algn="just"/>
            <a:r>
              <a:rPr lang="es-MX" sz="2000" dirty="0" err="1" smtClean="0">
                <a:latin typeface="Century Gothic" panose="020B0502020202020204" pitchFamily="34" charset="0"/>
              </a:rPr>
              <a:t>Stufflebeam</a:t>
            </a:r>
            <a:r>
              <a:rPr lang="es-MX" sz="2000" dirty="0" smtClean="0">
                <a:latin typeface="Century Gothic" panose="020B0502020202020204" pitchFamily="34" charset="0"/>
              </a:rPr>
              <a:t> y otros autores establecen seis épocas: a) época de la reforma, b)época de la eficiencia y del </a:t>
            </a:r>
            <a:r>
              <a:rPr lang="es-MX" sz="2000" dirty="0" err="1" smtClean="0">
                <a:latin typeface="Century Gothic" panose="020B0502020202020204" pitchFamily="34" charset="0"/>
              </a:rPr>
              <a:t>testing</a:t>
            </a:r>
            <a:r>
              <a:rPr lang="es-MX" sz="2000" dirty="0" smtClean="0">
                <a:latin typeface="Century Gothic" panose="020B0502020202020204" pitchFamily="34" charset="0"/>
              </a:rPr>
              <a:t>, c)época de Tyler, d)época de la inocencia, e)época de la expansión, f) época de la profesionalización.</a:t>
            </a:r>
          </a:p>
          <a:p>
            <a:pPr algn="just"/>
            <a:endParaRPr lang="es-MX" sz="2000" dirty="0">
              <a:latin typeface="Century Gothic" panose="020B0502020202020204" pitchFamily="34" charset="0"/>
            </a:endParaRPr>
          </a:p>
          <a:p>
            <a:pPr algn="just"/>
            <a:r>
              <a:rPr lang="es-MX" sz="2000" dirty="0" smtClean="0">
                <a:latin typeface="Century Gothic" panose="020B0502020202020204" pitchFamily="34" charset="0"/>
              </a:rPr>
              <a:t>Cabrera y </a:t>
            </a:r>
            <a:r>
              <a:rPr lang="es-MX" sz="2000" dirty="0" smtClean="0">
                <a:latin typeface="Century Gothic" panose="020B0502020202020204" pitchFamily="34" charset="0"/>
              </a:rPr>
              <a:t>Salvador</a:t>
            </a:r>
            <a:r>
              <a:rPr lang="es-MX" sz="2000" dirty="0" smtClean="0">
                <a:latin typeface="Century Gothic" panose="020B0502020202020204" pitchFamily="34" charset="0"/>
              </a:rPr>
              <a:t>, citan tres grandes épocas, tomando como punto de referencia central la figura de Tyler.</a:t>
            </a:r>
          </a:p>
          <a:p>
            <a:pPr algn="just"/>
            <a:endParaRPr lang="es-MX" sz="2000" dirty="0">
              <a:latin typeface="Century Gothic" panose="020B0502020202020204" pitchFamily="34" charset="0"/>
            </a:endParaRPr>
          </a:p>
          <a:p>
            <a:pPr algn="just"/>
            <a:endParaRPr lang="es-MX" sz="2000" dirty="0" smtClean="0">
              <a:latin typeface="Century Gothic" panose="020B0502020202020204" pitchFamily="34" charset="0"/>
            </a:endParaRPr>
          </a:p>
          <a:p>
            <a:pPr algn="just"/>
            <a:endParaRPr lang="es-MX" sz="2000" dirty="0" smtClean="0">
              <a:latin typeface="Century Gothic" panose="020B0502020202020204" pitchFamily="34" charset="0"/>
            </a:endParaRPr>
          </a:p>
          <a:p>
            <a:pPr algn="just"/>
            <a:r>
              <a:rPr lang="es-MX" sz="2000" b="1" dirty="0" smtClean="0">
                <a:latin typeface="Century Gothic" panose="020B0502020202020204" pitchFamily="34" charset="0"/>
              </a:rPr>
              <a:t>Precedentes</a:t>
            </a:r>
          </a:p>
          <a:p>
            <a:pPr algn="just"/>
            <a:r>
              <a:rPr lang="es-MX" sz="2000" dirty="0" smtClean="0">
                <a:latin typeface="Century Gothic" panose="020B0502020202020204" pitchFamily="34" charset="0"/>
              </a:rPr>
              <a:t>-Diferencias y seleccionar a estudiantes.</a:t>
            </a:r>
          </a:p>
          <a:p>
            <a:pPr marL="285750" indent="-285750" algn="just">
              <a:buFontTx/>
              <a:buChar char="-"/>
            </a:pPr>
            <a:r>
              <a:rPr lang="es-MX" sz="2000" dirty="0" smtClean="0">
                <a:latin typeface="Century Gothic" panose="020B0502020202020204" pitchFamily="34" charset="0"/>
              </a:rPr>
              <a:t>En Edad Media se introducen los exámenes en los medios universitarios con carácter más formal. Hay que recordar los famosos exámenes orales públicos en presencia de tribunal. </a:t>
            </a:r>
          </a:p>
          <a:p>
            <a:pPr marL="285750" indent="-285750" algn="just">
              <a:buFontTx/>
              <a:buChar char="-"/>
            </a:pPr>
            <a:r>
              <a:rPr lang="es-MX" sz="2000" dirty="0" smtClean="0">
                <a:latin typeface="Century Gothic" panose="020B0502020202020204" pitchFamily="34" charset="0"/>
              </a:rPr>
              <a:t>En los Estados Unidos, en 1845, </a:t>
            </a:r>
            <a:r>
              <a:rPr lang="es-MX" sz="2000" dirty="0" err="1" smtClean="0">
                <a:latin typeface="Century Gothic" panose="020B0502020202020204" pitchFamily="34" charset="0"/>
              </a:rPr>
              <a:t>Horace</a:t>
            </a:r>
            <a:r>
              <a:rPr lang="es-MX" sz="2000" dirty="0" smtClean="0">
                <a:latin typeface="Century Gothic" panose="020B0502020202020204" pitchFamily="34" charset="0"/>
              </a:rPr>
              <a:t> Mann comienza a utilizar las primeras técnicas evaluativas del tipo “</a:t>
            </a:r>
            <a:r>
              <a:rPr lang="es-MX" sz="2000" dirty="0" err="1" smtClean="0">
                <a:latin typeface="Century Gothic" panose="020B0502020202020204" pitchFamily="34" charset="0"/>
              </a:rPr>
              <a:t>tests”escritos</a:t>
            </a:r>
            <a:endParaRPr lang="es-MX" sz="2000" dirty="0">
              <a:latin typeface="Century Gothic" panose="020B0502020202020204" pitchFamily="34" charset="0"/>
            </a:endParaRPr>
          </a:p>
        </p:txBody>
      </p:sp>
    </p:spTree>
    <p:extLst>
      <p:ext uri="{BB962C8B-B14F-4D97-AF65-F5344CB8AC3E}">
        <p14:creationId xmlns:p14="http://schemas.microsoft.com/office/powerpoint/2010/main" val="3295477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583162" y="476671"/>
            <a:ext cx="8021286" cy="5632311"/>
          </a:xfrm>
          <a:prstGeom prst="rect">
            <a:avLst/>
          </a:prstGeom>
          <a:noFill/>
        </p:spPr>
        <p:txBody>
          <a:bodyPr wrap="square" rtlCol="0">
            <a:spAutoFit/>
          </a:bodyPr>
          <a:lstStyle/>
          <a:p>
            <a:pPr algn="just"/>
            <a:r>
              <a:rPr lang="es-MX" sz="2000" b="1" u="sng" dirty="0" smtClean="0">
                <a:latin typeface="Century Gothic" panose="020B0502020202020204" pitchFamily="34" charset="0"/>
              </a:rPr>
              <a:t>Los </a:t>
            </a:r>
            <a:r>
              <a:rPr lang="es-MX" sz="2000" b="1" u="sng" dirty="0" err="1" smtClean="0">
                <a:latin typeface="Century Gothic" panose="020B0502020202020204" pitchFamily="34" charset="0"/>
              </a:rPr>
              <a:t>tests</a:t>
            </a:r>
            <a:r>
              <a:rPr lang="es-MX" sz="2000" b="1" u="sng" dirty="0" smtClean="0">
                <a:latin typeface="Century Gothic" panose="020B0502020202020204" pitchFamily="34" charset="0"/>
              </a:rPr>
              <a:t> psicométricos</a:t>
            </a:r>
          </a:p>
          <a:p>
            <a:pPr algn="just"/>
            <a:r>
              <a:rPr lang="es-MX" sz="2000" dirty="0" smtClean="0">
                <a:latin typeface="Century Gothic" panose="020B0502020202020204" pitchFamily="34" charset="0"/>
              </a:rPr>
              <a:t>En el contexto anterior, a finales del siglo XIX, se despierta un gran interés por la medición científica de las conductas humanas. </a:t>
            </a:r>
          </a:p>
          <a:p>
            <a:pPr algn="just"/>
            <a:endParaRPr lang="es-MX" sz="2000" dirty="0" smtClean="0">
              <a:latin typeface="Century Gothic" panose="020B0502020202020204" pitchFamily="34" charset="0"/>
            </a:endParaRPr>
          </a:p>
          <a:p>
            <a:pPr algn="just"/>
            <a:r>
              <a:rPr lang="es-MX" sz="2000" dirty="0" smtClean="0">
                <a:latin typeface="Century Gothic" panose="020B0502020202020204" pitchFamily="34" charset="0"/>
              </a:rPr>
              <a:t>Entre finales del siglo XIX y principios del siglo XX, se desarrolla una actividad evaluativa intensa conocida como </a:t>
            </a:r>
            <a:r>
              <a:rPr lang="es-MX" sz="2000" dirty="0" err="1" smtClean="0">
                <a:latin typeface="Century Gothic" panose="020B0502020202020204" pitchFamily="34" charset="0"/>
              </a:rPr>
              <a:t>testing</a:t>
            </a:r>
            <a:r>
              <a:rPr lang="es-MX" sz="2000" dirty="0" smtClean="0">
                <a:latin typeface="Century Gothic" panose="020B0502020202020204" pitchFamily="34" charset="0"/>
              </a:rPr>
              <a:t>.</a:t>
            </a:r>
          </a:p>
          <a:p>
            <a:pPr algn="just"/>
            <a:r>
              <a:rPr lang="es-MX" sz="2000" dirty="0" smtClean="0">
                <a:latin typeface="Century Gothic" panose="020B0502020202020204" pitchFamily="34" charset="0"/>
              </a:rPr>
              <a:t>(Para medir toda clase de destrezas escolares con referentes objetivos externos y explícitos) -&gt; profesores construyen propias pruebas objetivas</a:t>
            </a:r>
          </a:p>
          <a:p>
            <a:pPr algn="just"/>
            <a:endParaRPr lang="es-MX" sz="2000" dirty="0" smtClean="0">
              <a:latin typeface="Century Gothic" panose="020B0502020202020204" pitchFamily="34" charset="0"/>
            </a:endParaRPr>
          </a:p>
          <a:p>
            <a:pPr algn="just"/>
            <a:r>
              <a:rPr lang="es-MX" sz="2000" dirty="0" smtClean="0">
                <a:latin typeface="Century Gothic" panose="020B0502020202020204" pitchFamily="34" charset="0"/>
              </a:rPr>
              <a:t>Los test informaban algo sobre los alumnos, pero no delos programas con los que se les había formado.</a:t>
            </a:r>
          </a:p>
          <a:p>
            <a:pPr algn="just"/>
            <a:endParaRPr lang="es-MX" sz="2000" dirty="0" smtClean="0">
              <a:latin typeface="Century Gothic" panose="020B0502020202020204" pitchFamily="34" charset="0"/>
            </a:endParaRPr>
          </a:p>
          <a:p>
            <a:pPr algn="just"/>
            <a:r>
              <a:rPr lang="es-MX" sz="2000" dirty="0" smtClean="0">
                <a:latin typeface="Century Gothic" panose="020B0502020202020204" pitchFamily="34" charset="0"/>
              </a:rPr>
              <a:t>Años más tarde, con las necesidades de reclutamiento en la Primera Guerra Mundial, crea los </a:t>
            </a:r>
            <a:r>
              <a:rPr lang="es-MX" sz="2000" dirty="0" err="1" smtClean="0">
                <a:latin typeface="Century Gothic" panose="020B0502020202020204" pitchFamily="34" charset="0"/>
              </a:rPr>
              <a:t>tests</a:t>
            </a:r>
            <a:r>
              <a:rPr lang="es-MX" sz="2000" dirty="0" smtClean="0">
                <a:latin typeface="Century Gothic" panose="020B0502020202020204" pitchFamily="34" charset="0"/>
              </a:rPr>
              <a:t> psicológicos se ponen al servicio de fines sociales.</a:t>
            </a:r>
          </a:p>
          <a:p>
            <a:pPr algn="just"/>
            <a:endParaRPr lang="es-MX" sz="2000" dirty="0" smtClean="0">
              <a:latin typeface="Century Gothic" panose="020B0502020202020204" pitchFamily="34" charset="0"/>
            </a:endParaRPr>
          </a:p>
        </p:txBody>
      </p:sp>
    </p:spTree>
    <p:extLst>
      <p:ext uri="{BB962C8B-B14F-4D97-AF65-F5344CB8AC3E}">
        <p14:creationId xmlns:p14="http://schemas.microsoft.com/office/powerpoint/2010/main" val="16159638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51520" y="404664"/>
            <a:ext cx="8568952" cy="6278642"/>
          </a:xfrm>
          <a:prstGeom prst="rect">
            <a:avLst/>
          </a:prstGeom>
          <a:noFill/>
        </p:spPr>
        <p:txBody>
          <a:bodyPr wrap="square" rtlCol="0">
            <a:spAutoFit/>
          </a:bodyPr>
          <a:lstStyle/>
          <a:p>
            <a:pPr algn="just"/>
            <a:r>
              <a:rPr lang="es-MX" sz="2000" b="1" u="sng" dirty="0" smtClean="0">
                <a:latin typeface="Century Gothic" panose="020B0502020202020204" pitchFamily="34" charset="0"/>
              </a:rPr>
              <a:t>El nacimiento de la verdadera evaluación educativa: La gran reforma </a:t>
            </a:r>
            <a:r>
              <a:rPr lang="es-MX" sz="2000" b="1" u="sng" dirty="0" err="1" smtClean="0">
                <a:latin typeface="Century Gothic" panose="020B0502020202020204" pitchFamily="34" charset="0"/>
              </a:rPr>
              <a:t>tyleriana</a:t>
            </a:r>
            <a:endParaRPr lang="es-MX" sz="2000" b="1" u="sng" dirty="0" smtClean="0">
              <a:latin typeface="Century Gothic" panose="020B0502020202020204" pitchFamily="34" charset="0"/>
            </a:endParaRPr>
          </a:p>
          <a:p>
            <a:pPr algn="just"/>
            <a:endParaRPr lang="es-MX" sz="2000" b="1" u="sng" dirty="0">
              <a:latin typeface="Century Gothic" panose="020B0502020202020204" pitchFamily="34" charset="0"/>
            </a:endParaRPr>
          </a:p>
          <a:p>
            <a:pPr algn="just"/>
            <a:r>
              <a:rPr lang="es-MX" dirty="0" smtClean="0">
                <a:latin typeface="Century Gothic" panose="020B0502020202020204" pitchFamily="34" charset="0"/>
              </a:rPr>
              <a:t>Se inicia con la corriente </a:t>
            </a:r>
            <a:r>
              <a:rPr lang="es-MX" dirty="0" err="1" smtClean="0">
                <a:latin typeface="Century Gothic" panose="020B0502020202020204" pitchFamily="34" charset="0"/>
              </a:rPr>
              <a:t>docimología</a:t>
            </a:r>
            <a:r>
              <a:rPr lang="es-MX" dirty="0">
                <a:latin typeface="Century Gothic" panose="020B0502020202020204" pitchFamily="34" charset="0"/>
              </a:rPr>
              <a:t> </a:t>
            </a:r>
            <a:r>
              <a:rPr lang="es-MX" dirty="0" smtClean="0">
                <a:latin typeface="Century Gothic" panose="020B0502020202020204" pitchFamily="34" charset="0"/>
              </a:rPr>
              <a:t>-&gt; supone un primer acercamiento a la verdadera evaluación educativa. Se criticaba sobre todo el divorcio entre lo enseñado y las metas de </a:t>
            </a:r>
            <a:r>
              <a:rPr lang="es-MX" dirty="0" smtClean="0">
                <a:latin typeface="Century Gothic" panose="020B0502020202020204" pitchFamily="34" charset="0"/>
              </a:rPr>
              <a:t>instrucción</a:t>
            </a:r>
            <a:r>
              <a:rPr lang="es-MX" dirty="0" smtClean="0">
                <a:latin typeface="Century Gothic" panose="020B0502020202020204" pitchFamily="34" charset="0"/>
              </a:rPr>
              <a:t>.</a:t>
            </a:r>
          </a:p>
          <a:p>
            <a:pPr algn="just"/>
            <a:endParaRPr lang="es-MX" dirty="0">
              <a:latin typeface="Century Gothic" panose="020B0502020202020204" pitchFamily="34" charset="0"/>
            </a:endParaRPr>
          </a:p>
          <a:p>
            <a:pPr algn="just"/>
            <a:r>
              <a:rPr lang="es-MX" dirty="0" smtClean="0">
                <a:latin typeface="Century Gothic" panose="020B0502020202020204" pitchFamily="34" charset="0"/>
              </a:rPr>
              <a:t>Tyler es considerado el padre de la evaluación educativa.</a:t>
            </a:r>
          </a:p>
          <a:p>
            <a:pPr algn="just"/>
            <a:endParaRPr lang="es-MX" dirty="0">
              <a:latin typeface="Century Gothic" panose="020B0502020202020204" pitchFamily="34" charset="0"/>
            </a:endParaRPr>
          </a:p>
          <a:p>
            <a:pPr algn="just"/>
            <a:r>
              <a:rPr lang="es-MX" dirty="0" smtClean="0">
                <a:latin typeface="Century Gothic" panose="020B0502020202020204" pitchFamily="34" charset="0"/>
              </a:rPr>
              <a:t>Para Tyler, la </a:t>
            </a:r>
            <a:r>
              <a:rPr lang="es-MX" u="sng" dirty="0" smtClean="0">
                <a:latin typeface="Century Gothic" panose="020B0502020202020204" pitchFamily="34" charset="0"/>
              </a:rPr>
              <a:t>referencia central en la evaluación </a:t>
            </a:r>
            <a:r>
              <a:rPr lang="es-MX" dirty="0" smtClean="0">
                <a:latin typeface="Century Gothic" panose="020B0502020202020204" pitchFamily="34" charset="0"/>
              </a:rPr>
              <a:t>son los objetivos preestablecidos, que deben ser cuidadosamente definidos en términos de conducta, teniendo en cuenta que deben marcar el desarrollo individual del alumno, pero dentro de un proceso socializador.</a:t>
            </a:r>
          </a:p>
          <a:p>
            <a:pPr algn="just"/>
            <a:endParaRPr lang="es-MX" dirty="0">
              <a:latin typeface="Century Gothic" panose="020B0502020202020204" pitchFamily="34" charset="0"/>
            </a:endParaRPr>
          </a:p>
          <a:p>
            <a:pPr algn="just"/>
            <a:r>
              <a:rPr lang="es-MX" dirty="0" smtClean="0">
                <a:latin typeface="Century Gothic" panose="020B0502020202020204" pitchFamily="34" charset="0"/>
              </a:rPr>
              <a:t>Los objetivos:</a:t>
            </a:r>
          </a:p>
          <a:p>
            <a:pPr algn="just"/>
            <a:r>
              <a:rPr lang="es-MX" dirty="0" smtClean="0">
                <a:latin typeface="Century Gothic" panose="020B0502020202020204" pitchFamily="34" charset="0"/>
              </a:rPr>
              <a:t>-Determinar el cambio ocurrido en los alumnos</a:t>
            </a:r>
          </a:p>
          <a:p>
            <a:pPr algn="just"/>
            <a:r>
              <a:rPr lang="es-MX" dirty="0" smtClean="0">
                <a:latin typeface="Century Gothic" panose="020B0502020202020204" pitchFamily="34" charset="0"/>
              </a:rPr>
              <a:t>-Medio para informar sobre la eficacia del programa educacional </a:t>
            </a:r>
          </a:p>
          <a:p>
            <a:pPr algn="just"/>
            <a:r>
              <a:rPr lang="es-MX" dirty="0" smtClean="0">
                <a:latin typeface="Century Gothic" panose="020B0502020202020204" pitchFamily="34" charset="0"/>
              </a:rPr>
              <a:t>-</a:t>
            </a:r>
            <a:r>
              <a:rPr lang="es-MX" dirty="0">
                <a:latin typeface="Century Gothic" panose="020B0502020202020204" pitchFamily="34" charset="0"/>
              </a:rPr>
              <a:t>T</a:t>
            </a:r>
            <a:r>
              <a:rPr lang="es-MX" dirty="0" smtClean="0">
                <a:latin typeface="Century Gothic" panose="020B0502020202020204" pitchFamily="34" charset="0"/>
              </a:rPr>
              <a:t>ambién de educación continua del profesor</a:t>
            </a:r>
          </a:p>
          <a:p>
            <a:pPr algn="just"/>
            <a:endParaRPr lang="es-MX" dirty="0">
              <a:latin typeface="Century Gothic" panose="020B0502020202020204" pitchFamily="34" charset="0"/>
            </a:endParaRPr>
          </a:p>
          <a:p>
            <a:pPr algn="just"/>
            <a:r>
              <a:rPr lang="es-MX" dirty="0" smtClean="0">
                <a:latin typeface="Century Gothic" panose="020B0502020202020204" pitchFamily="34" charset="0"/>
              </a:rPr>
              <a:t>Tyler define a la evaluación como  el proceso de determinar el grado de congruencia entre las realizaciones y los objetivos previamente establecidos. </a:t>
            </a:r>
          </a:p>
          <a:p>
            <a:pPr algn="just"/>
            <a:endParaRPr lang="es-MX" dirty="0">
              <a:latin typeface="Century Gothic" panose="020B0502020202020204" pitchFamily="34" charset="0"/>
            </a:endParaRPr>
          </a:p>
        </p:txBody>
      </p:sp>
    </p:spTree>
    <p:extLst>
      <p:ext uri="{BB962C8B-B14F-4D97-AF65-F5344CB8AC3E}">
        <p14:creationId xmlns:p14="http://schemas.microsoft.com/office/powerpoint/2010/main" val="10428644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673696" y="620688"/>
            <a:ext cx="7776864" cy="5355312"/>
          </a:xfrm>
          <a:prstGeom prst="rect">
            <a:avLst/>
          </a:prstGeom>
          <a:noFill/>
        </p:spPr>
        <p:txBody>
          <a:bodyPr wrap="square" rtlCol="0">
            <a:spAutoFit/>
          </a:bodyPr>
          <a:lstStyle/>
          <a:p>
            <a:pPr algn="just"/>
            <a:r>
              <a:rPr lang="es-MX" dirty="0" smtClean="0">
                <a:latin typeface="Century Gothic" panose="020B0502020202020204" pitchFamily="34" charset="0"/>
              </a:rPr>
              <a:t>En los años 60´s, el sujeto directo de la evaluación siguió siendo el alumno, pero también todos aquellos factores que confluyen en el proceso educativo (el programa, educativo, profesor, medios, contenidos, experiencias de aprendizaje…)</a:t>
            </a:r>
          </a:p>
          <a:p>
            <a:pPr algn="just"/>
            <a:endParaRPr lang="es-MX" dirty="0" smtClean="0">
              <a:latin typeface="Century Gothic" panose="020B0502020202020204" pitchFamily="34" charset="0"/>
            </a:endParaRPr>
          </a:p>
          <a:p>
            <a:pPr algn="just"/>
            <a:r>
              <a:rPr lang="es-MX" dirty="0" smtClean="0">
                <a:latin typeface="Century Gothic" panose="020B0502020202020204" pitchFamily="34" charset="0"/>
              </a:rPr>
              <a:t>El objetivo de la evaluación es invariante, supone en definitiva el proceso por el cual estimamos el valor de algo que se evalúa, mientras que las funciones de la evaluación pueden ser variadas.</a:t>
            </a:r>
          </a:p>
          <a:p>
            <a:pPr algn="just"/>
            <a:endParaRPr lang="es-MX" dirty="0">
              <a:latin typeface="Century Gothic" panose="020B0502020202020204" pitchFamily="34" charset="0"/>
            </a:endParaRPr>
          </a:p>
          <a:p>
            <a:pPr algn="just"/>
            <a:r>
              <a:rPr lang="es-MX" dirty="0" err="1" smtClean="0">
                <a:latin typeface="Century Gothic" panose="020B0502020202020204" pitchFamily="34" charset="0"/>
              </a:rPr>
              <a:t>Scriven</a:t>
            </a:r>
            <a:r>
              <a:rPr lang="es-MX" dirty="0" smtClean="0">
                <a:latin typeface="Century Gothic" panose="020B0502020202020204" pitchFamily="34" charset="0"/>
              </a:rPr>
              <a:t> señala dos funciones distintas de la evaluación:</a:t>
            </a:r>
          </a:p>
          <a:p>
            <a:pPr algn="just"/>
            <a:r>
              <a:rPr lang="es-MX" dirty="0" smtClean="0">
                <a:latin typeface="Century Gothic" panose="020B0502020202020204" pitchFamily="34" charset="0"/>
              </a:rPr>
              <a:t>-</a:t>
            </a:r>
            <a:r>
              <a:rPr lang="es-MX" dirty="0" err="1" smtClean="0">
                <a:latin typeface="Century Gothic" panose="020B0502020202020204" pitchFamily="34" charset="0"/>
              </a:rPr>
              <a:t>Sumativa</a:t>
            </a:r>
            <a:r>
              <a:rPr lang="es-MX" dirty="0" smtClean="0">
                <a:latin typeface="Century Gothic" panose="020B0502020202020204" pitchFamily="34" charset="0"/>
              </a:rPr>
              <a:t>: comprobar la eficacia del programa</a:t>
            </a:r>
          </a:p>
          <a:p>
            <a:pPr algn="just"/>
            <a:r>
              <a:rPr lang="es-MX" dirty="0" smtClean="0">
                <a:latin typeface="Century Gothic" panose="020B0502020202020204" pitchFamily="34" charset="0"/>
              </a:rPr>
              <a:t>-Formativa: calificar aquel proceso de evaluación al servicio de un programa en desarrollo</a:t>
            </a:r>
          </a:p>
          <a:p>
            <a:pPr algn="just"/>
            <a:endParaRPr lang="es-MX" dirty="0">
              <a:latin typeface="Century Gothic" panose="020B0502020202020204" pitchFamily="34" charset="0"/>
            </a:endParaRPr>
          </a:p>
          <a:p>
            <a:pPr algn="just"/>
            <a:r>
              <a:rPr lang="es-MX" dirty="0" smtClean="0">
                <a:latin typeface="Century Gothic" panose="020B0502020202020204" pitchFamily="34" charset="0"/>
              </a:rPr>
              <a:t>Evaluación </a:t>
            </a:r>
            <a:r>
              <a:rPr lang="es-MX" dirty="0" err="1" smtClean="0">
                <a:latin typeface="Century Gothic" panose="020B0502020202020204" pitchFamily="34" charset="0"/>
              </a:rPr>
              <a:t>criterial</a:t>
            </a:r>
            <a:r>
              <a:rPr lang="es-MX" dirty="0" smtClean="0">
                <a:latin typeface="Century Gothic" panose="020B0502020202020204" pitchFamily="34" charset="0"/>
              </a:rPr>
              <a:t> : Evaluación que suministra una información real y descriptiva del estatus del sujeto o sujetos respecto a los objetivos de enseñanza previstos, así como la valoración de ese estatus por comparación con un estándar o criterio de realizaciones deseables.</a:t>
            </a:r>
            <a:endParaRPr lang="es-MX" dirty="0">
              <a:latin typeface="Century Gothic" panose="020B0502020202020204" pitchFamily="34" charset="0"/>
            </a:endParaRPr>
          </a:p>
        </p:txBody>
      </p:sp>
    </p:spTree>
    <p:extLst>
      <p:ext uri="{BB962C8B-B14F-4D97-AF65-F5344CB8AC3E}">
        <p14:creationId xmlns:p14="http://schemas.microsoft.com/office/powerpoint/2010/main" val="762847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42</TotalTime>
  <Words>565</Words>
  <Application>Microsoft Office PowerPoint</Application>
  <PresentationFormat>Presentación en pantalla (4:3)</PresentationFormat>
  <Paragraphs>44</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Presentación de PowerPoint</vt:lpstr>
      <vt:lpstr>Presentación de PowerPoint</vt:lpstr>
      <vt:lpstr>Presentación de PowerPoint</vt:lpstr>
      <vt:lpstr>Presentación de PowerPoint</vt:lpstr>
      <vt:lpstr>Presentación de PowerPoint</vt:lpstr>
    </vt:vector>
  </TitlesOfParts>
  <Company>GP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RICARDO PEREZ</dc:creator>
  <cp:lastModifiedBy>MQ</cp:lastModifiedBy>
  <cp:revision>6</cp:revision>
  <dcterms:created xsi:type="dcterms:W3CDTF">2015-02-23T23:02:51Z</dcterms:created>
  <dcterms:modified xsi:type="dcterms:W3CDTF">2015-03-03T14:49:41Z</dcterms:modified>
</cp:coreProperties>
</file>