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2" r:id="rId8"/>
    <p:sldId id="261"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66" d="100"/>
          <a:sy n="66" d="100"/>
        </p:scale>
        <p:origin x="-145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2494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88135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395501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13958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795377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1733689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2577978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214897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288120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189734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49A7BE2-4ADC-447C-91DD-DDE3F0F5E9C1}" type="datetimeFigureOut">
              <a:rPr lang="es-MX" smtClean="0"/>
              <a:t>11/05/2015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812A5ED-4C82-4488-8647-A2C80D64D311}" type="slidenum">
              <a:rPr lang="es-MX" smtClean="0"/>
              <a:t>‹Nº›</a:t>
            </a:fld>
            <a:endParaRPr lang="es-MX"/>
          </a:p>
        </p:txBody>
      </p:sp>
    </p:spTree>
    <p:extLst>
      <p:ext uri="{BB962C8B-B14F-4D97-AF65-F5344CB8AC3E}">
        <p14:creationId xmlns:p14="http://schemas.microsoft.com/office/powerpoint/2010/main" val="3601024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A7BE2-4ADC-447C-91DD-DDE3F0F5E9C1}" type="datetimeFigureOut">
              <a:rPr lang="es-MX" smtClean="0"/>
              <a:t>11/05/2015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12A5ED-4C82-4488-8647-A2C80D64D311}" type="slidenum">
              <a:rPr lang="es-MX" smtClean="0"/>
              <a:t>‹Nº›</a:t>
            </a:fld>
            <a:endParaRPr lang="es-MX"/>
          </a:p>
        </p:txBody>
      </p:sp>
    </p:spTree>
    <p:extLst>
      <p:ext uri="{BB962C8B-B14F-4D97-AF65-F5344CB8AC3E}">
        <p14:creationId xmlns:p14="http://schemas.microsoft.com/office/powerpoint/2010/main" val="1132781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0 Imagen" descr="Descripción: escudo ene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538915"/>
            <a:ext cx="2854580" cy="211422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548995" y="483057"/>
            <a:ext cx="804601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Planeaci</a:t>
            </a:r>
            <a:r>
              <a:rPr kumimoji="0" lang="es-MX" sz="1200" b="0"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n</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0" i="0" u="sng" strike="noStrike" cap="none" normalizeH="0" baseline="0" dirty="0" smtClean="0">
                <a:ln>
                  <a:noFill/>
                </a:ln>
                <a:solidFill>
                  <a:schemeClr val="tx1"/>
                </a:solidFill>
                <a:effectLst/>
                <a:latin typeface="Arial" pitchFamily="34" charset="0"/>
                <a:ea typeface="Calibri" pitchFamily="34" charset="0"/>
                <a:cs typeface="Arial" pitchFamily="34" charset="0"/>
              </a:rPr>
              <a:t>DATOS DE IDENTIFICACION:</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Jard</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í</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a:t>
            </a:r>
            <a:r>
              <a:rPr kumimoji="0" lang="es-MX" sz="1200" b="1" i="0" u="none" strike="noStrike" cap="none" normalizeH="0" dirty="0" smtClean="0">
                <a:ln>
                  <a:noFill/>
                </a:ln>
                <a:solidFill>
                  <a:schemeClr val="tx1"/>
                </a:solidFill>
                <a:effectLst/>
                <a:latin typeface="Arial" pitchFamily="34" charset="0"/>
                <a:ea typeface="Calibri" pitchFamily="34" charset="0"/>
                <a:cs typeface="Arial" pitchFamily="34" charset="0"/>
              </a:rPr>
              <a:t> de niños Margarita Tapia </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Clave:05DJN0158A</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Docente titular:</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Viviana </a:t>
            </a:r>
            <a:r>
              <a:rPr kumimoji="0" lang="es-MX" sz="12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Aidee</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Garza Gonzales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Grupo y secci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MX" sz="1200" b="0" i="0" u="none" strike="noStrike" cap="none" normalizeH="0" dirty="0" smtClean="0">
                <a:ln>
                  <a:noFill/>
                </a:ln>
                <a:solidFill>
                  <a:schemeClr val="tx1"/>
                </a:solidFill>
                <a:effectLst/>
                <a:latin typeface="Arial" pitchFamily="34" charset="0"/>
                <a:ea typeface="Calibri" pitchFamily="34" charset="0"/>
                <a:cs typeface="Arial" pitchFamily="34" charset="0"/>
              </a:rPr>
              <a:t> 1 y 2 A</a:t>
            </a: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200" b="0" i="0" u="none" strike="noStrike" cap="none" normalizeH="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sz="1200" baseline="0" dirty="0">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Total de ni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os:</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27             </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as:</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15                 </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os:</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12                              </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Edad promedio:</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3- </a:t>
            </a:r>
            <a:r>
              <a:rPr lang="es-MX" sz="1200" dirty="0">
                <a:latin typeface="Arial" pitchFamily="34" charset="0"/>
                <a:ea typeface="Calibri" pitchFamily="34" charset="0"/>
                <a:cs typeface="Arial" pitchFamily="34" charset="0"/>
              </a:rPr>
              <a:t>4</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a:t>
            </a:r>
            <a:r>
              <a:rPr kumimoji="0" lang="es-MX" sz="1200" b="0" i="0" u="none" strike="noStrike" cap="none" normalizeH="0" baseline="0" dirty="0" smtClean="0">
                <a:ln>
                  <a:noFill/>
                </a:ln>
                <a:solidFill>
                  <a:schemeClr val="tx1"/>
                </a:solidFill>
                <a:effectLst/>
                <a:latin typeface="Calibri"/>
                <a:ea typeface="Calibri" pitchFamily="34" charset="0"/>
                <a:cs typeface="Arial" pitchFamily="34" charset="0"/>
              </a:rPr>
              <a:t>ñ</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os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Alumna practicante:</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Karina</a:t>
            </a:r>
            <a:r>
              <a:rPr kumimoji="0" lang="es-MX" sz="1200" b="0" i="0" u="none" strike="noStrike" cap="none" normalizeH="0" dirty="0" smtClean="0">
                <a:ln>
                  <a:noFill/>
                </a:ln>
                <a:solidFill>
                  <a:schemeClr val="tx1"/>
                </a:solidFill>
                <a:effectLst/>
                <a:latin typeface="Arial" pitchFamily="34" charset="0"/>
                <a:ea typeface="Calibri" pitchFamily="34" charset="0"/>
                <a:cs typeface="Arial" pitchFamily="34" charset="0"/>
              </a:rPr>
              <a:t> </a:t>
            </a:r>
            <a:r>
              <a:rPr kumimoji="0" lang="es-MX" sz="1200" b="0" i="0" u="none" strike="noStrike" cap="none" normalizeH="0" dirty="0" err="1" smtClean="0">
                <a:ln>
                  <a:noFill/>
                </a:ln>
                <a:solidFill>
                  <a:schemeClr val="tx1"/>
                </a:solidFill>
                <a:effectLst/>
                <a:latin typeface="Arial" pitchFamily="34" charset="0"/>
                <a:ea typeface="Calibri" pitchFamily="34" charset="0"/>
                <a:cs typeface="Arial" pitchFamily="34" charset="0"/>
              </a:rPr>
              <a:t>Estefania</a:t>
            </a:r>
            <a:r>
              <a:rPr kumimoji="0" lang="es-MX" sz="1200" b="0" i="0" u="none" strike="noStrike" cap="none" normalizeH="0" dirty="0" smtClean="0">
                <a:ln>
                  <a:noFill/>
                </a:ln>
                <a:solidFill>
                  <a:schemeClr val="tx1"/>
                </a:solidFill>
                <a:effectLst/>
                <a:latin typeface="Arial" pitchFamily="34" charset="0"/>
                <a:ea typeface="Calibri" pitchFamily="34" charset="0"/>
                <a:cs typeface="Arial" pitchFamily="34" charset="0"/>
              </a:rPr>
              <a:t> Muñoz Ibarra </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Grado y Secci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a:t>
            </a:r>
            <a:r>
              <a:rPr kumimoji="0" lang="es-MX"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3C</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Situaci</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problem</a:t>
            </a:r>
            <a:r>
              <a:rPr kumimoji="0" lang="es-MX" sz="1200" b="1" i="0" u="none" strike="noStrike" cap="none" normalizeH="0" baseline="0" dirty="0" smtClean="0">
                <a:ln>
                  <a:noFill/>
                </a:ln>
                <a:solidFill>
                  <a:schemeClr val="tx1"/>
                </a:solidFill>
                <a:effectLst/>
                <a:latin typeface="Calibri"/>
                <a:ea typeface="Calibri" pitchFamily="34" charset="0"/>
                <a:cs typeface="Arial" pitchFamily="34" charset="0"/>
              </a:rPr>
              <a:t>á</a:t>
            </a: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tica: </a:t>
            </a:r>
          </a:p>
          <a:p>
            <a:pPr marL="0" marR="0" lvl="0" indent="0" algn="just" defTabSz="914400" rtl="0" eaLnBrk="0" fontAlgn="base" latinLnBrk="0" hangingPunct="0">
              <a:lnSpc>
                <a:spcPct val="100000"/>
              </a:lnSpc>
              <a:spcBef>
                <a:spcPct val="0"/>
              </a:spcBef>
              <a:spcAft>
                <a:spcPct val="0"/>
              </a:spcAft>
              <a:buClrTx/>
              <a:buSzTx/>
              <a:buFontTx/>
              <a:buNone/>
              <a:tabLst/>
            </a:pPr>
            <a:r>
              <a:rPr lang="es-MX" sz="1200" dirty="0" smtClean="0">
                <a:latin typeface="Arial" pitchFamily="34" charset="0"/>
                <a:cs typeface="Arial" pitchFamily="34" charset="0"/>
              </a:rPr>
              <a:t>Se abordara los contenidos de números  y colores mediante actividades que favorezcan su problemática </a:t>
            </a:r>
          </a:p>
          <a:p>
            <a:pPr marL="0" marR="0" lvl="0" indent="0" algn="ctr" defTabSz="914400" rtl="0" eaLnBrk="0" fontAlgn="base" latinLnBrk="0" hangingPunct="0">
              <a:lnSpc>
                <a:spcPct val="100000"/>
              </a:lnSpc>
              <a:spcBef>
                <a:spcPct val="0"/>
              </a:spcBef>
              <a:spcAft>
                <a:spcPct val="0"/>
              </a:spcAft>
              <a:buClrTx/>
              <a:buSzTx/>
              <a:buFontTx/>
              <a:buNone/>
              <a:tabLst/>
            </a:pPr>
            <a:r>
              <a:rPr lang="es-MX" sz="1200" dirty="0" smtClean="0">
                <a:latin typeface="Arial" pitchFamily="34" charset="0"/>
                <a:cs typeface="Arial" pitchFamily="34" charset="0"/>
              </a:rPr>
              <a:t>de carencia para reconocer los números</a:t>
            </a:r>
            <a:endParaRPr kumimoji="0" lang="es-MX" sz="80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11773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p:txBody>
          <a:bodyPr/>
          <a:lstStyle/>
          <a:p>
            <a:endParaRPr lang="es-MX"/>
          </a:p>
        </p:txBody>
      </p:sp>
      <p:pic>
        <p:nvPicPr>
          <p:cNvPr id="1026" name="Picture 2" descr="https://scontent-dfw.xx.fbcdn.net/hphotos-xfp1/v/t1.0-9/10985436_10206895388691212_6429114051119382295_n.jpg?oh=9e868ee772260bb14fc6954feb94e8e9&amp;oe=55D939B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2" y="692696"/>
            <a:ext cx="9144000" cy="513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71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2052" name="Picture 4" descr="https://scontent-dfw.xx.fbcdn.net/hphotos-xtp1/v/t1.0-9/11263053_10206895389731238_5606368949525292436_n.jpg?oh=ff738d10e1f2bba34a17daee6996c3a8&amp;oe=55CEF9E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2" y="908720"/>
            <a:ext cx="9144000" cy="513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46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scontent-dfw.xx.fbcdn.net/hphotos-xap1/v/t1.0-9/1625576_10206895390251251_2701001222276183197_n.jpg?oh=f016b6257babd27982d9683932936b49&amp;oe=55C908D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
            <a:ext cx="3734235" cy="683388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fbcdn-sphotos-b-a.akamaihd.net/hphotos-ak-xta1/v/t1.0-9/11265519_10206895392011295_5283419558375893433_n.jpg?oh=f5a8078749c0bd5db664413c34ec064a&amp;oe=55CED0E0&amp;__gda__=1440470445_78a48941b9e30ae5ebd1d6abd18949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7241"/>
            <a:ext cx="3840801" cy="6840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673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https://fbcdn-sphotos-c-a.akamaihd.net/hphotos-ak-xfa1/v/t1.0-9/11101066_10206895393131323_8988527169659426563_n.jpg?oh=d7c76121fd67c6ad2a61c03730d7f6b0&amp;oe=55D44A0A&amp;__gda__=1439865319_bf2755e908c3a8599331c6d9611f3d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57" y="-5301"/>
            <a:ext cx="3952983" cy="7040564"/>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https://fbcdn-sphotos-g-a.akamaihd.net/hphotos-ak-xpf1/v/t1.0-9/10986503_10206895394851366_8502818400774770696_n.jpg?oh=3e558a8290f01dfbf620958f3a4cef21&amp;oe=55CD2229&amp;__gda__=1443623766_f66d706deabb1209fb856f9a09f1d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7" y="1"/>
            <a:ext cx="385048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281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scontent-dfw.xx.fbcdn.net/hphotos-xat1/v/t1.0-9/11143238_10206895397051421_5419623061086319635_n.jpg?oh=7ebb1e6bbd84d1c1064e6e362ed86510&amp;oe=55CD92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438" y="-1"/>
            <a:ext cx="3884546" cy="691867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s://scontent-dfw.xx.fbcdn.net/hphotos-xtp1/v/t1.0-9/11150879_10206895398811465_4063881447286269328_n.jpg?oh=ef32ea60138a08690066c5e866b934d2&amp;oe=55C3F37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6781"/>
            <a:ext cx="3841059" cy="6841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728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9144000" cy="674136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5"/>
          </a:lnRef>
          <a:fillRef idx="2">
            <a:schemeClr val="accent5"/>
          </a:fillRef>
          <a:effectRef idx="1">
            <a:schemeClr val="accent5"/>
          </a:effectRef>
          <a:fontRef idx="minor">
            <a:schemeClr val="dk1"/>
          </a:fontRef>
        </p:style>
        <p:txBody>
          <a:bodyPr rtlCol="0" anchor="ctr"/>
          <a:lstStyle/>
          <a:p>
            <a:pPr algn="ctr"/>
            <a:endParaRPr lang="es-MX"/>
          </a:p>
        </p:txBody>
      </p:sp>
      <p:graphicFrame>
        <p:nvGraphicFramePr>
          <p:cNvPr id="2" name="1 Tabla"/>
          <p:cNvGraphicFramePr>
            <a:graphicFrameLocks noGrp="1"/>
          </p:cNvGraphicFramePr>
          <p:nvPr>
            <p:extLst>
              <p:ext uri="{D42A27DB-BD31-4B8C-83A1-F6EECF244321}">
                <p14:modId xmlns:p14="http://schemas.microsoft.com/office/powerpoint/2010/main" val="238572332"/>
              </p:ext>
            </p:extLst>
          </p:nvPr>
        </p:nvGraphicFramePr>
        <p:xfrm>
          <a:off x="179512" y="260648"/>
          <a:ext cx="8712969" cy="5468639"/>
        </p:xfrm>
        <a:graphic>
          <a:graphicData uri="http://schemas.openxmlformats.org/drawingml/2006/table">
            <a:tbl>
              <a:tblPr firstRow="1" firstCol="1" bandRow="1">
                <a:tableStyleId>{2D5ABB26-0587-4C30-8999-92F81FD0307C}</a:tableStyleId>
              </a:tblPr>
              <a:tblGrid>
                <a:gridCol w="2232248"/>
                <a:gridCol w="1728192"/>
                <a:gridCol w="1267583"/>
                <a:gridCol w="1252697"/>
                <a:gridCol w="489776"/>
                <a:gridCol w="1742473"/>
              </a:tblGrid>
              <a:tr h="288032">
                <a:tc gridSpan="6">
                  <a:txBody>
                    <a:bodyPr/>
                    <a:lstStyle/>
                    <a:p>
                      <a:pPr>
                        <a:lnSpc>
                          <a:spcPct val="115000"/>
                        </a:lnSpc>
                        <a:spcAft>
                          <a:spcPts val="0"/>
                        </a:spcAft>
                      </a:pPr>
                      <a:r>
                        <a:rPr lang="es-MX" sz="1200" dirty="0">
                          <a:effectLst/>
                          <a:latin typeface="Arial" pitchFamily="34" charset="0"/>
                          <a:cs typeface="Arial" pitchFamily="34" charset="0"/>
                        </a:rPr>
                        <a:t>Nombre de la situación de aprendizaje: </a:t>
                      </a:r>
                      <a:r>
                        <a:rPr lang="es-MX" sz="1200" dirty="0" smtClean="0">
                          <a:effectLst/>
                          <a:latin typeface="Arial" pitchFamily="34" charset="0"/>
                          <a:cs typeface="Arial" pitchFamily="34" charset="0"/>
                        </a:rPr>
                        <a:t> Textura de la flor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16024">
                <a:tc gridSpan="3">
                  <a:txBody>
                    <a:bodyPr/>
                    <a:lstStyle/>
                    <a:p>
                      <a:pPr>
                        <a:lnSpc>
                          <a:spcPct val="115000"/>
                        </a:lnSpc>
                        <a:spcAft>
                          <a:spcPts val="0"/>
                        </a:spcAft>
                      </a:pPr>
                      <a:r>
                        <a:rPr lang="es-MX" sz="1200" dirty="0">
                          <a:effectLst/>
                          <a:latin typeface="Arial" pitchFamily="34" charset="0"/>
                          <a:cs typeface="Arial" pitchFamily="34" charset="0"/>
                        </a:rPr>
                        <a:t>Campo formativo</a:t>
                      </a:r>
                      <a:r>
                        <a:rPr lang="es-MX" sz="1200" dirty="0" smtClean="0">
                          <a:effectLst/>
                          <a:latin typeface="Arial" pitchFamily="34" charset="0"/>
                          <a:cs typeface="Arial" pitchFamily="34" charset="0"/>
                        </a:rPr>
                        <a:t>: Expresión</a:t>
                      </a:r>
                      <a:r>
                        <a:rPr lang="es-MX" sz="1200" baseline="0" dirty="0" smtClean="0">
                          <a:effectLst/>
                          <a:latin typeface="Arial" pitchFamily="34" charset="0"/>
                          <a:cs typeface="Arial" pitchFamily="34" charset="0"/>
                        </a:rPr>
                        <a:t> y apreciación artística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gridSpan="2">
                  <a:txBody>
                    <a:bodyPr/>
                    <a:lstStyle/>
                    <a:p>
                      <a:pPr>
                        <a:lnSpc>
                          <a:spcPct val="115000"/>
                        </a:lnSpc>
                        <a:spcAft>
                          <a:spcPts val="0"/>
                        </a:spcAft>
                      </a:pPr>
                      <a:r>
                        <a:rPr lang="es-MX" sz="1200">
                          <a:effectLst/>
                          <a:latin typeface="Arial" pitchFamily="34" charset="0"/>
                          <a:cs typeface="Arial" pitchFamily="34" charset="0"/>
                        </a:rPr>
                        <a:t>Tiempo:  30 minutos </a:t>
                      </a:r>
                      <a:endParaRPr lang="es-MX" sz="120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a:txBody>
                    <a:bodyPr/>
                    <a:lstStyle/>
                    <a:p>
                      <a:pPr>
                        <a:lnSpc>
                          <a:spcPct val="115000"/>
                        </a:lnSpc>
                        <a:spcAft>
                          <a:spcPts val="0"/>
                        </a:spcAft>
                      </a:pPr>
                      <a:r>
                        <a:rPr lang="es-MX" sz="1200" dirty="0">
                          <a:effectLst/>
                          <a:latin typeface="Arial" pitchFamily="34" charset="0"/>
                          <a:cs typeface="Arial" pitchFamily="34" charset="0"/>
                        </a:rPr>
                        <a:t>Fecha de inicio </a:t>
                      </a:r>
                      <a:r>
                        <a:rPr lang="es-MX" sz="1200" dirty="0" smtClean="0">
                          <a:effectLst/>
                          <a:latin typeface="Arial" pitchFamily="34" charset="0"/>
                          <a:cs typeface="Arial" pitchFamily="34" charset="0"/>
                        </a:rPr>
                        <a:t>Jueves 26</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56">
                <a:tc gridSpan="6">
                  <a:txBody>
                    <a:bodyPr/>
                    <a:lstStyle/>
                    <a:p>
                      <a:pPr>
                        <a:lnSpc>
                          <a:spcPct val="115000"/>
                        </a:lnSpc>
                        <a:spcAft>
                          <a:spcPts val="0"/>
                        </a:spcAft>
                      </a:pPr>
                      <a:r>
                        <a:rPr lang="es-MX" sz="1200" dirty="0">
                          <a:effectLst/>
                          <a:latin typeface="Arial" pitchFamily="34" charset="0"/>
                          <a:cs typeface="Arial" pitchFamily="34" charset="0"/>
                        </a:rPr>
                        <a:t>Aprendizaje esperado</a:t>
                      </a:r>
                      <a:r>
                        <a:rPr lang="es-MX" sz="1200" dirty="0" smtClean="0">
                          <a:effectLst/>
                          <a:latin typeface="Arial" pitchFamily="34" charset="0"/>
                          <a:cs typeface="Arial" pitchFamily="34" charset="0"/>
                        </a:rPr>
                        <a:t>:</a:t>
                      </a:r>
                    </a:p>
                    <a:p>
                      <a:r>
                        <a:rPr lang="es-MX" sz="1200" kern="1200" dirty="0" smtClean="0">
                          <a:solidFill>
                            <a:schemeClr val="tx1"/>
                          </a:solidFill>
                          <a:effectLst/>
                          <a:latin typeface="Arial" pitchFamily="34" charset="0"/>
                          <a:ea typeface="+mn-ea"/>
                          <a:cs typeface="Arial" pitchFamily="34" charset="0"/>
                        </a:rPr>
                        <a:t>• Experimenta con materiales, herramientas y técnicas de la expresión plástica, como acuarela, pintura</a:t>
                      </a:r>
                    </a:p>
                    <a:p>
                      <a:r>
                        <a:rPr lang="es-MX" sz="1200" kern="1200" dirty="0" smtClean="0">
                          <a:solidFill>
                            <a:schemeClr val="tx1"/>
                          </a:solidFill>
                          <a:effectLst/>
                          <a:latin typeface="Arial" pitchFamily="34" charset="0"/>
                          <a:ea typeface="+mn-ea"/>
                          <a:cs typeface="Arial" pitchFamily="34" charset="0"/>
                        </a:rPr>
                        <a:t>dactilar, acrílico, collage, crayones de cera.</a:t>
                      </a:r>
                    </a:p>
                    <a:p>
                      <a:r>
                        <a:rPr lang="es-MX" sz="1200" kern="1200" dirty="0" smtClean="0">
                          <a:solidFill>
                            <a:schemeClr val="tx1"/>
                          </a:solidFill>
                          <a:effectLst/>
                          <a:latin typeface="Arial" pitchFamily="34" charset="0"/>
                          <a:ea typeface="+mn-ea"/>
                          <a:cs typeface="Arial" pitchFamily="34" charset="0"/>
                        </a:rPr>
                        <a:t>• Experimenta con gamas, contrastes, matices y tonos en sus producciones plásticas, y las reconoce como</a:t>
                      </a:r>
                    </a:p>
                    <a:p>
                      <a:r>
                        <a:rPr lang="es-MX" sz="1200" kern="1200" dirty="0" smtClean="0">
                          <a:solidFill>
                            <a:schemeClr val="tx1"/>
                          </a:solidFill>
                          <a:effectLst/>
                          <a:latin typeface="Arial" pitchFamily="34" charset="0"/>
                          <a:ea typeface="+mn-ea"/>
                          <a:cs typeface="Arial" pitchFamily="34" charset="0"/>
                        </a:rPr>
                        <a:t>características del color.</a:t>
                      </a:r>
                    </a:p>
                    <a:p>
                      <a:pPr>
                        <a:lnSpc>
                          <a:spcPct val="115000"/>
                        </a:lnSpc>
                        <a:spcAft>
                          <a:spcPts val="0"/>
                        </a:spcAft>
                      </a:pPr>
                      <a:endParaRPr lang="es-MX" sz="1200" dirty="0">
                        <a:effectLst/>
                        <a:latin typeface="Arial" pitchFamily="34" charset="0"/>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16024">
                <a:tc gridSpan="6">
                  <a:txBody>
                    <a:bodyPr/>
                    <a:lstStyle/>
                    <a:p>
                      <a:pPr algn="ctr">
                        <a:lnSpc>
                          <a:spcPct val="115000"/>
                        </a:lnSpc>
                        <a:spcAft>
                          <a:spcPts val="0"/>
                        </a:spcAft>
                      </a:pPr>
                      <a:r>
                        <a:rPr lang="es-MX" sz="1200" dirty="0">
                          <a:effectLst/>
                          <a:latin typeface="Arial" pitchFamily="34" charset="0"/>
                          <a:cs typeface="Arial" pitchFamily="34" charset="0"/>
                        </a:rPr>
                        <a:t>Situación didáctica</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485523">
                <a:tc>
                  <a:txBody>
                    <a:bodyPr/>
                    <a:lstStyle/>
                    <a:p>
                      <a:pPr algn="ctr">
                        <a:lnSpc>
                          <a:spcPct val="115000"/>
                        </a:lnSpc>
                        <a:spcAft>
                          <a:spcPts val="0"/>
                        </a:spcAft>
                      </a:pPr>
                      <a:r>
                        <a:rPr lang="es-MX" sz="1200" dirty="0">
                          <a:effectLst/>
                          <a:latin typeface="Arial" pitchFamily="34" charset="0"/>
                          <a:cs typeface="Arial" pitchFamily="34" charset="0"/>
                        </a:rPr>
                        <a:t>Inicio</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s-MX" sz="1200">
                          <a:effectLst/>
                          <a:latin typeface="Arial" pitchFamily="34" charset="0"/>
                          <a:cs typeface="Arial" pitchFamily="34" charset="0"/>
                        </a:rPr>
                        <a:t>Desarrollo</a:t>
                      </a:r>
                      <a:endParaRPr lang="es-MX" sz="120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s-MX" sz="1200">
                          <a:effectLst/>
                          <a:latin typeface="Arial" pitchFamily="34" charset="0"/>
                          <a:cs typeface="Arial" pitchFamily="34" charset="0"/>
                        </a:rPr>
                        <a:t>Cierre</a:t>
                      </a:r>
                      <a:endParaRPr lang="es-MX" sz="120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es-MX" sz="1000" dirty="0">
                        <a:effectLst/>
                        <a:latin typeface="Calibri"/>
                        <a:ea typeface="Calibri"/>
                        <a:cs typeface="Times New Roman"/>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es-MX" sz="1200" dirty="0">
                          <a:effectLst/>
                          <a:latin typeface="Arial" pitchFamily="34" charset="0"/>
                          <a:cs typeface="Arial" pitchFamily="34" charset="0"/>
                        </a:rPr>
                        <a:t>Evaluación</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r>
              <a:tr h="1458693">
                <a:tc>
                  <a:txBody>
                    <a:bodyPr/>
                    <a:lstStyle/>
                    <a:p>
                      <a:pPr>
                        <a:lnSpc>
                          <a:spcPct val="115000"/>
                        </a:lnSpc>
                        <a:spcAft>
                          <a:spcPts val="0"/>
                        </a:spcAft>
                      </a:pPr>
                      <a:r>
                        <a:rPr lang="es-MX" sz="1200" dirty="0" smtClean="0">
                          <a:effectLst/>
                          <a:latin typeface="Arial" pitchFamily="34" charset="0"/>
                          <a:ea typeface="Calibri"/>
                          <a:cs typeface="Arial" pitchFamily="34" charset="0"/>
                        </a:rPr>
                        <a:t>Palpar</a:t>
                      </a:r>
                      <a:r>
                        <a:rPr lang="es-MX" sz="1200" baseline="0" dirty="0" smtClean="0">
                          <a:effectLst/>
                          <a:latin typeface="Arial" pitchFamily="34" charset="0"/>
                          <a:ea typeface="Calibri"/>
                          <a:cs typeface="Arial" pitchFamily="34" charset="0"/>
                        </a:rPr>
                        <a:t> distintos materiales de las tablas de texturas y describirlos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s-MX" sz="1200" dirty="0">
                          <a:effectLst/>
                          <a:latin typeface="Arial" pitchFamily="34" charset="0"/>
                          <a:cs typeface="Arial" pitchFamily="34" charset="0"/>
                        </a:rPr>
                        <a:t> </a:t>
                      </a:r>
                      <a:r>
                        <a:rPr lang="es-MX" sz="1200" dirty="0" smtClean="0">
                          <a:effectLst/>
                          <a:latin typeface="Arial" pitchFamily="34" charset="0"/>
                          <a:cs typeface="Arial" pitchFamily="34" charset="0"/>
                        </a:rPr>
                        <a:t>crear con diferentes texturas una flor propia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15000"/>
                        </a:lnSpc>
                        <a:spcAft>
                          <a:spcPts val="0"/>
                        </a:spcAft>
                      </a:pPr>
                      <a:r>
                        <a:rPr lang="es-MX" sz="1200" dirty="0">
                          <a:effectLst/>
                          <a:latin typeface="Arial" pitchFamily="34" charset="0"/>
                          <a:cs typeface="Arial" pitchFamily="34" charset="0"/>
                        </a:rPr>
                        <a:t> </a:t>
                      </a:r>
                      <a:r>
                        <a:rPr lang="es-MX" sz="1200" dirty="0" smtClean="0">
                          <a:effectLst/>
                          <a:latin typeface="Arial" pitchFamily="34" charset="0"/>
                          <a:cs typeface="Arial" pitchFamily="34" charset="0"/>
                        </a:rPr>
                        <a:t>exponer  entre todos  las flores y palparlas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ct val="115000"/>
                        </a:lnSpc>
                        <a:spcAft>
                          <a:spcPts val="0"/>
                        </a:spcAft>
                      </a:pPr>
                      <a:endParaRPr lang="es-MX" sz="1000" dirty="0">
                        <a:effectLst/>
                        <a:latin typeface="Calibri"/>
                        <a:ea typeface="Calibri"/>
                        <a:cs typeface="Times New Roman"/>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ct val="115000"/>
                        </a:lnSpc>
                        <a:spcAft>
                          <a:spcPts val="0"/>
                        </a:spcAft>
                      </a:pPr>
                      <a:r>
                        <a:rPr lang="es-MX" sz="1200" dirty="0" smtClean="0">
                          <a:effectLst/>
                          <a:latin typeface="Arial" pitchFamily="34" charset="0"/>
                          <a:ea typeface="+mn-ea"/>
                          <a:cs typeface="Arial" pitchFamily="34" charset="0"/>
                        </a:rPr>
                        <a:t>Se</a:t>
                      </a:r>
                      <a:r>
                        <a:rPr lang="es-MX" sz="1200" baseline="0" dirty="0" smtClean="0">
                          <a:effectLst/>
                          <a:latin typeface="Arial" pitchFamily="34" charset="0"/>
                          <a:ea typeface="+mn-ea"/>
                          <a:cs typeface="Arial" pitchFamily="34" charset="0"/>
                        </a:rPr>
                        <a:t> evaluara si el alumno puede experimentar con diferentes técnicas de artes y logra reconocer las características del color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r>
              <a:tr h="216024">
                <a:tc>
                  <a:txBody>
                    <a:bodyPr/>
                    <a:lstStyle/>
                    <a:p>
                      <a:pPr>
                        <a:lnSpc>
                          <a:spcPct val="115000"/>
                        </a:lnSpc>
                        <a:spcAft>
                          <a:spcPts val="0"/>
                        </a:spcAft>
                      </a:pPr>
                      <a:r>
                        <a:rPr lang="es-MX" sz="1200" dirty="0">
                          <a:effectLst/>
                          <a:latin typeface="Arial" pitchFamily="34" charset="0"/>
                          <a:cs typeface="Arial" pitchFamily="34" charset="0"/>
                        </a:rPr>
                        <a:t>Organización </a:t>
                      </a:r>
                      <a:r>
                        <a:rPr lang="es-MX" sz="1200" dirty="0" smtClean="0">
                          <a:effectLst/>
                          <a:latin typeface="Arial" pitchFamily="34" charset="0"/>
                          <a:cs typeface="Arial" pitchFamily="34" charset="0"/>
                        </a:rPr>
                        <a:t>: Grupal, equipo e individual</a:t>
                      </a:r>
                    </a:p>
                    <a:p>
                      <a:pPr>
                        <a:lnSpc>
                          <a:spcPct val="115000"/>
                        </a:lnSpc>
                        <a:spcAft>
                          <a:spcPts val="0"/>
                        </a:spcAft>
                      </a:pPr>
                      <a:r>
                        <a:rPr lang="es-MX" sz="1200" dirty="0" smtClean="0">
                          <a:effectLst/>
                          <a:latin typeface="Arial" pitchFamily="34" charset="0"/>
                          <a:ea typeface="Calibri"/>
                          <a:cs typeface="Arial" pitchFamily="34" charset="0"/>
                        </a:rPr>
                        <a:t>Espacio:</a:t>
                      </a:r>
                      <a:r>
                        <a:rPr lang="es-MX" sz="1200" baseline="0" dirty="0" smtClean="0">
                          <a:effectLst/>
                          <a:latin typeface="Arial" pitchFamily="34" charset="0"/>
                          <a:ea typeface="Calibri"/>
                          <a:cs typeface="Arial" pitchFamily="34" charset="0"/>
                        </a:rPr>
                        <a:t> Salón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nSpc>
                          <a:spcPct val="115000"/>
                        </a:lnSpc>
                        <a:spcAft>
                          <a:spcPts val="0"/>
                        </a:spcAft>
                      </a:pPr>
                      <a:r>
                        <a:rPr lang="es-MX" sz="1200" dirty="0">
                          <a:effectLst/>
                          <a:latin typeface="Arial" pitchFamily="34" charset="0"/>
                          <a:cs typeface="Arial" pitchFamily="34" charset="0"/>
                        </a:rPr>
                        <a:t>Materiales: </a:t>
                      </a:r>
                      <a:r>
                        <a:rPr lang="es-MX" sz="1200" dirty="0" smtClean="0">
                          <a:effectLst/>
                          <a:latin typeface="Arial" pitchFamily="34" charset="0"/>
                          <a:cs typeface="Arial" pitchFamily="34" charset="0"/>
                        </a:rPr>
                        <a:t> Tablas de texturas y texturas</a:t>
                      </a:r>
                    </a:p>
                    <a:p>
                      <a:pPr>
                        <a:lnSpc>
                          <a:spcPct val="115000"/>
                        </a:lnSpc>
                        <a:spcAft>
                          <a:spcPts val="0"/>
                        </a:spcAft>
                      </a:pPr>
                      <a:r>
                        <a:rPr lang="es-MX" sz="1200" dirty="0" smtClean="0">
                          <a:effectLst/>
                          <a:latin typeface="Arial" pitchFamily="34" charset="0"/>
                          <a:ea typeface="Calibri"/>
                          <a:cs typeface="Arial" pitchFamily="34" charset="0"/>
                        </a:rPr>
                        <a:t>Hojas</a:t>
                      </a:r>
                      <a:r>
                        <a:rPr lang="es-MX" sz="1200" baseline="0" dirty="0" smtClean="0">
                          <a:effectLst/>
                          <a:latin typeface="Arial" pitchFamily="34" charset="0"/>
                          <a:ea typeface="Calibri"/>
                          <a:cs typeface="Arial" pitchFamily="34" charset="0"/>
                        </a:rPr>
                        <a:t> y pegamento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816663">
                <a:tc gridSpan="6">
                  <a:txBody>
                    <a:bodyPr/>
                    <a:lstStyle/>
                    <a:p>
                      <a:pPr>
                        <a:lnSpc>
                          <a:spcPct val="115000"/>
                        </a:lnSpc>
                        <a:spcAft>
                          <a:spcPts val="0"/>
                        </a:spcAft>
                      </a:pPr>
                      <a:r>
                        <a:rPr lang="es-MX" sz="1200" dirty="0">
                          <a:effectLst/>
                          <a:latin typeface="Arial" pitchFamily="34" charset="0"/>
                          <a:cs typeface="Arial" pitchFamily="34" charset="0"/>
                        </a:rPr>
                        <a:t>Observaciones </a:t>
                      </a:r>
                      <a:endParaRPr lang="es-MX" sz="1200" dirty="0">
                        <a:effectLst/>
                        <a:latin typeface="Arial" pitchFamily="34" charset="0"/>
                        <a:ea typeface="Calibri"/>
                        <a:cs typeface="Arial" pitchFamily="34" charset="0"/>
                      </a:endParaRPr>
                    </a:p>
                  </a:txBody>
                  <a:tcPr marL="61675" marR="616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bl>
          </a:graphicData>
        </a:graphic>
      </p:graphicFrame>
    </p:spTree>
    <p:extLst>
      <p:ext uri="{BB962C8B-B14F-4D97-AF65-F5344CB8AC3E}">
        <p14:creationId xmlns:p14="http://schemas.microsoft.com/office/powerpoint/2010/main" val="122736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8560" y="-171400"/>
            <a:ext cx="10585176" cy="727280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1 Título"/>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es-MX" b="1" dirty="0" smtClean="0"/>
              <a:t>Practica</a:t>
            </a:r>
            <a:br>
              <a:rPr lang="es-MX" b="1" dirty="0" smtClean="0"/>
            </a:br>
            <a:r>
              <a:rPr lang="es-MX" b="1" dirty="0" smtClean="0"/>
              <a:t>Actividad: Flor de texturas </a:t>
            </a:r>
            <a:endParaRPr lang="es-MX" b="1" dirty="0"/>
          </a:p>
        </p:txBody>
      </p:sp>
      <p:sp>
        <p:nvSpPr>
          <p:cNvPr id="3" name="2 Marcador de contenido"/>
          <p:cNvSpPr>
            <a:spLocks noGrp="1"/>
          </p:cNvSpPr>
          <p:nvPr>
            <p:ph idx="1"/>
          </p:nvPr>
        </p:nvSpPr>
        <p:spPr/>
        <p:txBody>
          <a:bodyPr>
            <a:normAutofit fontScale="85000" lnSpcReduction="20000"/>
          </a:bodyPr>
          <a:lstStyle/>
          <a:p>
            <a:pPr marL="0" indent="0">
              <a:buNone/>
            </a:pPr>
            <a:r>
              <a:rPr lang="es-MX" dirty="0" smtClean="0"/>
              <a:t>La actividad fue un éxito porque se cumplieron los aprendizajes esperados, los alumnos pudieron manipular los materiales, lo cual facilito para que los alumnos cumplieran el propósito de aumentar sus aprendizajes en la manipulación de materiales y la creación de matices de colores.</a:t>
            </a:r>
          </a:p>
          <a:p>
            <a:pPr marL="0" indent="0">
              <a:buNone/>
            </a:pPr>
            <a:r>
              <a:rPr lang="es-MX" dirty="0" smtClean="0"/>
              <a:t>Los alumnos compartieron materiales y sintieron las diferentes texturas y les ayudo a que manipularan nuevas sensaciones que no les eran familiares.</a:t>
            </a:r>
          </a:p>
          <a:p>
            <a:pPr marL="0" indent="0">
              <a:buNone/>
            </a:pPr>
            <a:r>
              <a:rPr lang="es-MX" dirty="0" smtClean="0"/>
              <a:t>El área de oportunidad de esta actividad es ser mas énfasis en las reglas, para que los alumnos no hagan desorden y desperdicien los materiales. </a:t>
            </a:r>
          </a:p>
          <a:p>
            <a:pPr marL="0" indent="0">
              <a:buNone/>
            </a:pPr>
            <a:endParaRPr lang="es-MX" dirty="0"/>
          </a:p>
        </p:txBody>
      </p:sp>
    </p:spTree>
    <p:extLst>
      <p:ext uri="{BB962C8B-B14F-4D97-AF65-F5344CB8AC3E}">
        <p14:creationId xmlns:p14="http://schemas.microsoft.com/office/powerpoint/2010/main" val="41977714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320</Words>
  <Application>Microsoft Office PowerPoint</Application>
  <PresentationFormat>Presentación en pantalla (4:3)</PresentationFormat>
  <Paragraphs>58</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Practica Actividad: Flor de texturas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Karina</dc:creator>
  <cp:lastModifiedBy>Karina</cp:lastModifiedBy>
  <cp:revision>5</cp:revision>
  <dcterms:created xsi:type="dcterms:W3CDTF">2015-05-11T16:39:27Z</dcterms:created>
  <dcterms:modified xsi:type="dcterms:W3CDTF">2015-05-11T17:29:24Z</dcterms:modified>
</cp:coreProperties>
</file>