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56" r:id="rId3"/>
    <p:sldId id="270" r:id="rId4"/>
    <p:sldId id="273" r:id="rId5"/>
    <p:sldId id="271" r:id="rId6"/>
    <p:sldId id="272" r:id="rId7"/>
    <p:sldId id="262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>
        <p:scale>
          <a:sx n="40" d="100"/>
          <a:sy n="40" d="100"/>
        </p:scale>
        <p:origin x="1902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en-US"/>
              <a:t>5/26/2015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en-US"/>
              <a:t>5/26/2015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935E2820-AFE1-45FA-949E-17BDB534E1DC}" type="slidenum">
              <a:rPr lang="en-US" sz="1200" b="0" i="0">
                <a:latin typeface="Euphemia"/>
                <a:ea typeface="+mn-ea"/>
                <a:cs typeface="+mn-cs"/>
              </a:rPr>
              <a:t>1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en-US"/>
              <a:t>5/26/2015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en-US"/>
              <a:t>5/26/2015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en-US"/>
              <a:t>5/26/2015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en-US"/>
              <a:t>5/26/2015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en-US"/>
              <a:t>5/26/2015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en-US"/>
              <a:t>5/26/2015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en-US"/>
              <a:t>5/26/2015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en-US"/>
              <a:t>5/26/2015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en-US"/>
              <a:t>5/26/2015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en-US"/>
              <a:t>5/26/2015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en-US"/>
              <a:t>5/26/2015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‹Nº›</a:t>
            </a:fld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9D3B9702-7FBF-4720-8670-571C5E7EEDDE}" type="datetime1">
              <a:rPr lang="en-US"/>
              <a:t>5/26/2015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accent2"/>
                </a:solidFill>
              </a:defRPr>
            </a:lvl1pPr>
          </a:lstStyle>
          <a:p>
            <a:fld id="{8FDBFFB2-86D9-4B8F-A59A-553A60B94BBE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40977" y="244697"/>
            <a:ext cx="7091361" cy="1398695"/>
          </a:xfrm>
        </p:spPr>
        <p:txBody>
          <a:bodyPr>
            <a:normAutofit/>
          </a:bodyPr>
          <a:lstStyle/>
          <a:p>
            <a:pPr algn="ctr"/>
            <a:r>
              <a:rPr lang="es-ES" sz="4800" noProof="1" smtClean="0"/>
              <a:t>Escuela Normal de Educación Preescolar.</a:t>
            </a:r>
            <a:endParaRPr lang="es-ES" sz="4800" noProof="1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55517" y="3001693"/>
            <a:ext cx="7091361" cy="838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Team </a:t>
            </a:r>
            <a:r>
              <a:rPr lang="en-US" sz="2800" dirty="0"/>
              <a:t>2: Whose...? And Possessive adjectives vs. Possessive Pronouns </a:t>
            </a:r>
            <a:r>
              <a:rPr lang="es-ES" sz="2800" noProof="1" smtClean="0"/>
              <a:t>título</a:t>
            </a:r>
            <a:endParaRPr lang="es-ES" sz="2800" noProof="1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239"/>
            <a:ext cx="1857375" cy="138112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940977" y="1801364"/>
            <a:ext cx="6520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Ingles.</a:t>
            </a:r>
          </a:p>
          <a:p>
            <a:pPr algn="ctr"/>
            <a:r>
              <a:rPr lang="es-MX" sz="2400" dirty="0" smtClean="0"/>
              <a:t>María Elena Meza Aguado.</a:t>
            </a:r>
          </a:p>
          <a:p>
            <a:pPr algn="ctr"/>
            <a:r>
              <a:rPr lang="es-MX" sz="2400" dirty="0" smtClean="0"/>
              <a:t>1 “B”.</a:t>
            </a:r>
            <a:endParaRPr lang="es-MX" sz="2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540913" y="4636394"/>
            <a:ext cx="6027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Alemán Chávez Mireya, E.</a:t>
            </a:r>
          </a:p>
          <a:p>
            <a:r>
              <a:rPr lang="es-MX" sz="2000" dirty="0" smtClean="0"/>
              <a:t>Alvarado Ramírez Karen, S.</a:t>
            </a:r>
          </a:p>
          <a:p>
            <a:r>
              <a:rPr lang="es-MX" sz="2000" dirty="0" smtClean="0"/>
              <a:t>Hernández Ramírez Perla, C.</a:t>
            </a:r>
          </a:p>
          <a:p>
            <a:r>
              <a:rPr lang="es-MX" sz="2000" dirty="0" smtClean="0"/>
              <a:t>López Corpus Karina, G.</a:t>
            </a:r>
          </a:p>
          <a:p>
            <a:r>
              <a:rPr lang="es-MX" sz="2000" dirty="0" smtClean="0"/>
              <a:t>Ramírez Valenzuela Alejandra, A.</a:t>
            </a:r>
          </a:p>
          <a:p>
            <a:r>
              <a:rPr lang="es-MX" sz="2000" dirty="0" smtClean="0"/>
              <a:t>Vásquez Rodríguez Karla, A.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Possesive</a:t>
            </a:r>
            <a:r>
              <a:rPr lang="es-MX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adjectives</a:t>
            </a:r>
            <a:r>
              <a:rPr lang="es-MX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possessive adjectives indicate who has (possessor), not what you possess and come from a noun.</a:t>
            </a:r>
          </a:p>
          <a:p>
            <a:endParaRPr lang="es-MX" dirty="0"/>
          </a:p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159" y="3085088"/>
            <a:ext cx="3609975" cy="284797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247017" y="2401503"/>
            <a:ext cx="1154482" cy="40318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My</a:t>
            </a:r>
            <a:r>
              <a:rPr lang="es-ES" sz="3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s-E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Your</a:t>
            </a:r>
            <a:endParaRPr lang="es-ES" sz="32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s-ES" sz="32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His</a:t>
            </a:r>
            <a:endParaRPr lang="es-ES" sz="3200" b="1" cap="none" spc="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s-E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Her</a:t>
            </a:r>
            <a:endParaRPr lang="es-ES" sz="32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s-ES" sz="32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Its</a:t>
            </a:r>
            <a:endParaRPr lang="es-ES" sz="3200" b="1" cap="none" spc="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s-E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Our</a:t>
            </a:r>
            <a:r>
              <a:rPr lang="es-E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s-E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your</a:t>
            </a:r>
            <a:r>
              <a:rPr lang="es-E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s-ES" sz="32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Their</a:t>
            </a:r>
            <a:r>
              <a:rPr lang="es-ES" sz="3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endParaRPr lang="es-ES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390794" y="2401503"/>
            <a:ext cx="3657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 smtClean="0"/>
              <a:t>Example</a:t>
            </a:r>
            <a:endParaRPr lang="es-MX" sz="2400" dirty="0" smtClean="0"/>
          </a:p>
          <a:p>
            <a:r>
              <a:rPr lang="es-MX" sz="2400" dirty="0" err="1" smtClean="0"/>
              <a:t>This</a:t>
            </a:r>
            <a:r>
              <a:rPr lang="es-MX" sz="2400" dirty="0" smtClean="0"/>
              <a:t> </a:t>
            </a:r>
            <a:r>
              <a:rPr lang="es-MX" sz="2400" dirty="0" err="1" smtClean="0"/>
              <a:t>is</a:t>
            </a:r>
            <a:r>
              <a:rPr lang="es-MX" sz="2400" dirty="0" smtClean="0"/>
              <a:t> </a:t>
            </a:r>
            <a:r>
              <a:rPr lang="es-MX" sz="2400" dirty="0" err="1" smtClean="0"/>
              <a:t>my</a:t>
            </a:r>
            <a:r>
              <a:rPr lang="es-MX" sz="2400" dirty="0" smtClean="0"/>
              <a:t> </a:t>
            </a:r>
            <a:r>
              <a:rPr lang="es-MX" sz="2400" dirty="0" err="1" smtClean="0"/>
              <a:t>book</a:t>
            </a:r>
            <a:r>
              <a:rPr lang="es-MX" sz="2400" dirty="0" smtClean="0"/>
              <a:t> </a:t>
            </a:r>
          </a:p>
          <a:p>
            <a:r>
              <a:rPr lang="es-MX" sz="2400" dirty="0" err="1" smtClean="0"/>
              <a:t>Thosee</a:t>
            </a:r>
            <a:r>
              <a:rPr lang="es-MX" sz="2400" dirty="0" smtClean="0"/>
              <a:t> are </a:t>
            </a:r>
            <a:r>
              <a:rPr lang="es-MX" sz="2400" dirty="0" err="1" smtClean="0"/>
              <a:t>your</a:t>
            </a:r>
            <a:r>
              <a:rPr lang="es-MX" sz="2400" dirty="0" smtClean="0"/>
              <a:t> </a:t>
            </a:r>
            <a:r>
              <a:rPr lang="es-MX" sz="2400" dirty="0" err="1" smtClean="0"/>
              <a:t>glasses</a:t>
            </a:r>
            <a:r>
              <a:rPr lang="es-MX" sz="2400" dirty="0" smtClean="0"/>
              <a:t> </a:t>
            </a:r>
          </a:p>
          <a:p>
            <a:r>
              <a:rPr lang="es-MX" sz="2400" dirty="0" err="1" smtClean="0"/>
              <a:t>These</a:t>
            </a:r>
            <a:r>
              <a:rPr lang="es-MX" sz="2400" dirty="0" smtClean="0"/>
              <a:t> are </a:t>
            </a:r>
            <a:r>
              <a:rPr lang="es-MX" sz="2400" dirty="0" err="1" smtClean="0"/>
              <a:t>his</a:t>
            </a:r>
            <a:r>
              <a:rPr lang="es-MX" sz="2400" dirty="0" smtClean="0"/>
              <a:t> </a:t>
            </a:r>
            <a:r>
              <a:rPr lang="es-MX" sz="2400" dirty="0" err="1" smtClean="0"/>
              <a:t>shoes</a:t>
            </a:r>
            <a:r>
              <a:rPr lang="es-MX" sz="2400" dirty="0" smtClean="0"/>
              <a:t>  </a:t>
            </a:r>
          </a:p>
          <a:p>
            <a:r>
              <a:rPr lang="es-MX" sz="2400" dirty="0" err="1" smtClean="0"/>
              <a:t>This</a:t>
            </a:r>
            <a:r>
              <a:rPr lang="es-MX" sz="2400" dirty="0" smtClean="0"/>
              <a:t> </a:t>
            </a:r>
            <a:r>
              <a:rPr lang="es-MX" sz="2400" dirty="0" err="1" smtClean="0"/>
              <a:t>is</a:t>
            </a:r>
            <a:r>
              <a:rPr lang="es-MX" sz="2400" dirty="0" smtClean="0"/>
              <a:t> </a:t>
            </a:r>
            <a:r>
              <a:rPr lang="es-MX" sz="2400" dirty="0" err="1" smtClean="0"/>
              <a:t>her</a:t>
            </a:r>
            <a:r>
              <a:rPr lang="es-MX" sz="2400" dirty="0" smtClean="0"/>
              <a:t> </a:t>
            </a:r>
            <a:r>
              <a:rPr lang="es-MX" sz="2400" dirty="0" err="1" smtClean="0"/>
              <a:t>pencil</a:t>
            </a:r>
            <a:r>
              <a:rPr lang="es-MX" sz="2400" dirty="0" smtClean="0"/>
              <a:t> </a:t>
            </a:r>
          </a:p>
          <a:p>
            <a:endParaRPr lang="es-MX" dirty="0"/>
          </a:p>
        </p:txBody>
      </p:sp>
      <p:sp>
        <p:nvSpPr>
          <p:cNvPr id="7" name="Flecha derecha 6"/>
          <p:cNvSpPr/>
          <p:nvPr/>
        </p:nvSpPr>
        <p:spPr>
          <a:xfrm rot="8201257">
            <a:off x="6743562" y="2190173"/>
            <a:ext cx="1244958" cy="581839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42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explode.wav"/>
          </p:stSnd>
        </p:sndAc>
      </p:transition>
    </mc:Choice>
    <mc:Fallback>
      <p:transition spd="slow">
        <p:circl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9477" t="24397" r="29287" b="3673"/>
          <a:stretch/>
        </p:blipFill>
        <p:spPr>
          <a:xfrm>
            <a:off x="2078242" y="22920"/>
            <a:ext cx="8268915" cy="683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819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2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Possesive</a:t>
            </a:r>
            <a:r>
              <a:rPr lang="es-MX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pronouns</a:t>
            </a:r>
            <a:r>
              <a:rPr lang="es-MX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08213" y="2069714"/>
            <a:ext cx="9372600" cy="4114800"/>
          </a:xfrm>
        </p:spPr>
        <p:txBody>
          <a:bodyPr/>
          <a:lstStyle/>
          <a:p>
            <a:r>
              <a:rPr lang="en-US" dirty="0" smtClean="0"/>
              <a:t>indicate possession and are invariable</a:t>
            </a:r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>
            <a:off x="2147348" y="2240776"/>
            <a:ext cx="1350818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Mine</a:t>
            </a:r>
          </a:p>
          <a:p>
            <a:pPr algn="ctr"/>
            <a:r>
              <a:rPr lang="es-E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Yours</a:t>
            </a:r>
            <a:endParaRPr lang="es-ES" sz="36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s-ES" sz="36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His</a:t>
            </a:r>
            <a:endParaRPr lang="es-ES" sz="3600" b="1" cap="none" spc="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s-E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Hers</a:t>
            </a:r>
            <a:endParaRPr lang="es-ES" sz="36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s-ES" sz="36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Ours</a:t>
            </a:r>
            <a:endParaRPr lang="es-ES" sz="3600" b="1" cap="none" spc="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s-E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Yours</a:t>
            </a:r>
            <a:endParaRPr lang="es-ES" sz="36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s-ES" sz="36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Their</a:t>
            </a:r>
            <a:r>
              <a:rPr lang="es-E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</a:t>
            </a:r>
            <a:endParaRPr lang="es-E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532" y="2374514"/>
            <a:ext cx="3810000" cy="381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8166" y="2096294"/>
            <a:ext cx="3810000" cy="3810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815568" y="460602"/>
            <a:ext cx="27865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 smtClean="0"/>
              <a:t>Example</a:t>
            </a:r>
            <a:r>
              <a:rPr lang="es-MX" sz="2400" dirty="0" smtClean="0"/>
              <a:t> </a:t>
            </a:r>
          </a:p>
          <a:p>
            <a:r>
              <a:rPr lang="es-MX" sz="2400" dirty="0" err="1" smtClean="0"/>
              <a:t>That</a:t>
            </a:r>
            <a:r>
              <a:rPr lang="es-MX" sz="2400" dirty="0" smtClean="0"/>
              <a:t> TV </a:t>
            </a:r>
            <a:r>
              <a:rPr lang="es-MX" sz="2400" dirty="0" err="1" smtClean="0"/>
              <a:t>is</a:t>
            </a:r>
            <a:r>
              <a:rPr lang="es-MX" sz="2400" dirty="0" smtClean="0"/>
              <a:t> mine</a:t>
            </a:r>
          </a:p>
          <a:p>
            <a:r>
              <a:rPr lang="es-MX" sz="2400" dirty="0" err="1" smtClean="0"/>
              <a:t>This</a:t>
            </a:r>
            <a:r>
              <a:rPr lang="es-MX" sz="2400" dirty="0" smtClean="0"/>
              <a:t> </a:t>
            </a:r>
            <a:r>
              <a:rPr lang="es-MX" sz="2400" dirty="0" err="1" smtClean="0"/>
              <a:t>cellphone</a:t>
            </a:r>
            <a:r>
              <a:rPr lang="es-MX" sz="2400" dirty="0" smtClean="0"/>
              <a:t> </a:t>
            </a:r>
            <a:r>
              <a:rPr lang="es-MX" sz="2400" dirty="0" err="1" smtClean="0"/>
              <a:t>is</a:t>
            </a:r>
            <a:r>
              <a:rPr lang="es-MX" sz="2400" dirty="0" smtClean="0"/>
              <a:t> </a:t>
            </a:r>
            <a:r>
              <a:rPr lang="es-MX" sz="2400" dirty="0" err="1" smtClean="0"/>
              <a:t>your</a:t>
            </a:r>
            <a:endParaRPr lang="es-MX" sz="2400" dirty="0" smtClean="0"/>
          </a:p>
          <a:p>
            <a:r>
              <a:rPr lang="es-MX" sz="2400" dirty="0" err="1" smtClean="0"/>
              <a:t>This</a:t>
            </a:r>
            <a:r>
              <a:rPr lang="es-MX" sz="2400" dirty="0" smtClean="0"/>
              <a:t> </a:t>
            </a:r>
            <a:r>
              <a:rPr lang="es-MX" sz="2400" dirty="0" err="1" smtClean="0"/>
              <a:t>house</a:t>
            </a:r>
            <a:r>
              <a:rPr lang="es-MX" sz="2400" dirty="0" smtClean="0"/>
              <a:t> </a:t>
            </a:r>
            <a:r>
              <a:rPr lang="es-MX" sz="2400" dirty="0" err="1" smtClean="0"/>
              <a:t>is</a:t>
            </a:r>
            <a:r>
              <a:rPr lang="es-MX" sz="2400" dirty="0" smtClean="0"/>
              <a:t> </a:t>
            </a:r>
            <a:r>
              <a:rPr lang="es-MX" sz="2400" dirty="0" err="1" smtClean="0"/>
              <a:t>ours</a:t>
            </a:r>
            <a:r>
              <a:rPr lang="es-MX" sz="2400" dirty="0" smtClean="0"/>
              <a:t> </a:t>
            </a:r>
          </a:p>
          <a:p>
            <a:r>
              <a:rPr lang="es-MX" sz="2400" dirty="0" err="1" smtClean="0"/>
              <a:t>That</a:t>
            </a:r>
            <a:r>
              <a:rPr lang="es-MX" sz="2400" dirty="0" smtClean="0"/>
              <a:t> car </a:t>
            </a:r>
            <a:r>
              <a:rPr lang="es-MX" sz="2400" dirty="0" err="1" smtClean="0"/>
              <a:t>is</a:t>
            </a:r>
            <a:r>
              <a:rPr lang="es-MX" sz="2400" dirty="0" smtClean="0"/>
              <a:t> </a:t>
            </a:r>
            <a:r>
              <a:rPr lang="es-MX" sz="2400" dirty="0" err="1" smtClean="0"/>
              <a:t>their</a:t>
            </a:r>
            <a:r>
              <a:rPr lang="es-MX" sz="2400" dirty="0" smtClean="0"/>
              <a:t>  </a:t>
            </a:r>
          </a:p>
          <a:p>
            <a:endParaRPr lang="en-US" dirty="0"/>
          </a:p>
        </p:txBody>
      </p:sp>
      <p:sp>
        <p:nvSpPr>
          <p:cNvPr id="8" name="Flecha abajo 7"/>
          <p:cNvSpPr/>
          <p:nvPr/>
        </p:nvSpPr>
        <p:spPr>
          <a:xfrm rot="19980794">
            <a:off x="5603631" y="2700997"/>
            <a:ext cx="492369" cy="1069145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402422" y="3186636"/>
            <a:ext cx="395538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0" i="0" u="none" strike="noStrike" cap="none" normalizeH="0" baseline="0" dirty="0" err="1" smtClean="0">
                <a:ln>
                  <a:noFill/>
                </a:ln>
                <a:solidFill>
                  <a:srgbClr val="2F2F2F"/>
                </a:solidFill>
                <a:effectLst/>
                <a:latin typeface="ArialMT"/>
              </a:rPr>
              <a:t>The</a:t>
            </a:r>
            <a:r>
              <a:rPr kumimoji="0" lang="es-MX" altLang="es-MX" b="0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ArialMT"/>
              </a:rPr>
              <a:t> </a:t>
            </a:r>
            <a:r>
              <a:rPr kumimoji="0" lang="es-MX" altLang="es-MX" b="0" i="0" u="none" strike="noStrike" cap="none" normalizeH="0" baseline="0" dirty="0" err="1" smtClean="0">
                <a:ln>
                  <a:noFill/>
                </a:ln>
                <a:solidFill>
                  <a:srgbClr val="2F2F2F"/>
                </a:solidFill>
                <a:effectLst/>
                <a:latin typeface="ArialMT"/>
              </a:rPr>
              <a:t>definite</a:t>
            </a:r>
            <a:r>
              <a:rPr kumimoji="0" lang="es-MX" altLang="es-MX" b="0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ArialMT"/>
              </a:rPr>
              <a:t> </a:t>
            </a:r>
            <a:r>
              <a:rPr kumimoji="0" lang="es-MX" altLang="es-MX" b="0" i="0" u="none" strike="noStrike" cap="none" normalizeH="0" baseline="0" dirty="0" err="1" smtClean="0">
                <a:ln>
                  <a:noFill/>
                </a:ln>
                <a:solidFill>
                  <a:srgbClr val="2F2F2F"/>
                </a:solidFill>
                <a:effectLst/>
                <a:latin typeface="ArialMT"/>
              </a:rPr>
              <a:t>article</a:t>
            </a:r>
            <a:r>
              <a:rPr kumimoji="0" lang="es-MX" altLang="es-MX" b="0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ArialMT"/>
              </a:rPr>
              <a:t> </a:t>
            </a:r>
            <a:r>
              <a:rPr kumimoji="0" lang="es-MX" altLang="es-MX" b="0" i="0" u="none" strike="noStrike" cap="none" normalizeH="0" baseline="0" dirty="0" err="1" smtClean="0">
                <a:ln>
                  <a:noFill/>
                </a:ln>
                <a:solidFill>
                  <a:srgbClr val="2F2F2F"/>
                </a:solidFill>
                <a:effectLst/>
                <a:latin typeface="ArialMT"/>
              </a:rPr>
              <a:t>is</a:t>
            </a:r>
            <a:r>
              <a:rPr kumimoji="0" lang="es-MX" altLang="es-MX" b="0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ArialMT"/>
              </a:rPr>
              <a:t> </a:t>
            </a:r>
            <a:r>
              <a:rPr kumimoji="0" lang="es-MX" altLang="es-MX" b="0" i="0" u="none" strike="noStrike" cap="none" normalizeH="0" baseline="0" dirty="0" err="1" smtClean="0">
                <a:ln>
                  <a:noFill/>
                </a:ln>
                <a:solidFill>
                  <a:srgbClr val="2F2F2F"/>
                </a:solidFill>
                <a:effectLst/>
                <a:latin typeface="ArialMT"/>
              </a:rPr>
              <a:t>usually</a:t>
            </a:r>
            <a:r>
              <a:rPr kumimoji="0" lang="es-MX" altLang="es-MX" b="0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ArialMT"/>
              </a:rPr>
              <a:t> </a:t>
            </a:r>
            <a:r>
              <a:rPr kumimoji="0" lang="es-MX" altLang="es-MX" b="0" i="0" u="none" strike="noStrike" cap="none" normalizeH="0" baseline="0" dirty="0" err="1" smtClean="0">
                <a:ln>
                  <a:noFill/>
                </a:ln>
                <a:solidFill>
                  <a:srgbClr val="2F2F2F"/>
                </a:solidFill>
                <a:effectLst/>
                <a:latin typeface="ArialMT"/>
              </a:rPr>
              <a:t>omitted</a:t>
            </a:r>
            <a:r>
              <a:rPr kumimoji="0" lang="es-MX" altLang="es-MX" b="0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ArialMT"/>
              </a:rPr>
              <a:t> </a:t>
            </a:r>
            <a:r>
              <a:rPr kumimoji="0" lang="es-MX" altLang="es-MX" b="0" i="0" u="none" strike="noStrike" cap="none" normalizeH="0" baseline="0" dirty="0" err="1" smtClean="0">
                <a:ln>
                  <a:noFill/>
                </a:ln>
                <a:solidFill>
                  <a:srgbClr val="2F2F2F"/>
                </a:solidFill>
                <a:effectLst/>
                <a:latin typeface="ArialMT"/>
              </a:rPr>
              <a:t>when</a:t>
            </a:r>
            <a:r>
              <a:rPr kumimoji="0" lang="es-MX" altLang="es-MX" b="0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ArialMT"/>
              </a:rPr>
              <a:t> </a:t>
            </a:r>
            <a:r>
              <a:rPr kumimoji="0" lang="es-MX" altLang="es-MX" b="0" i="0" u="none" strike="noStrike" cap="none" normalizeH="0" baseline="0" dirty="0" err="1" smtClean="0">
                <a:ln>
                  <a:noFill/>
                </a:ln>
                <a:solidFill>
                  <a:srgbClr val="2F2F2F"/>
                </a:solidFill>
                <a:effectLst/>
                <a:latin typeface="ArialMT"/>
              </a:rPr>
              <a:t>the</a:t>
            </a:r>
            <a:r>
              <a:rPr kumimoji="0" lang="es-MX" altLang="es-MX" b="0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ArialMT"/>
              </a:rPr>
              <a:t> </a:t>
            </a:r>
            <a:r>
              <a:rPr kumimoji="0" lang="es-MX" altLang="es-MX" b="0" i="0" u="none" strike="noStrike" cap="none" normalizeH="0" baseline="0" dirty="0" err="1" smtClean="0">
                <a:ln>
                  <a:noFill/>
                </a:ln>
                <a:solidFill>
                  <a:srgbClr val="2F2F2F"/>
                </a:solidFill>
                <a:effectLst/>
                <a:latin typeface="ArialMT"/>
              </a:rPr>
              <a:t>possessive</a:t>
            </a:r>
            <a:r>
              <a:rPr kumimoji="0" lang="es-MX" altLang="es-MX" b="0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ArialMT"/>
              </a:rPr>
              <a:t> </a:t>
            </a:r>
            <a:r>
              <a:rPr kumimoji="0" lang="es-MX" altLang="es-MX" b="0" i="0" u="none" strike="noStrike" cap="none" normalizeH="0" baseline="0" dirty="0" err="1" smtClean="0">
                <a:ln>
                  <a:noFill/>
                </a:ln>
                <a:solidFill>
                  <a:srgbClr val="2F2F2F"/>
                </a:solidFill>
                <a:effectLst/>
                <a:latin typeface="ArialMT"/>
              </a:rPr>
              <a:t>pronoun</a:t>
            </a:r>
            <a:r>
              <a:rPr kumimoji="0" lang="es-MX" altLang="es-MX" b="0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ArialMT"/>
              </a:rPr>
              <a:t> comes </a:t>
            </a:r>
            <a:r>
              <a:rPr kumimoji="0" lang="es-MX" altLang="es-MX" b="0" i="0" u="none" strike="noStrike" cap="none" normalizeH="0" baseline="0" dirty="0" err="1" smtClean="0">
                <a:ln>
                  <a:noFill/>
                </a:ln>
                <a:solidFill>
                  <a:srgbClr val="2F2F2F"/>
                </a:solidFill>
                <a:effectLst/>
                <a:latin typeface="ArialMT"/>
              </a:rPr>
              <a:t>after</a:t>
            </a:r>
            <a:r>
              <a:rPr kumimoji="0" lang="es-MX" altLang="es-MX" b="0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ArialMT"/>
              </a:rPr>
              <a:t> </a:t>
            </a:r>
            <a:r>
              <a:rPr kumimoji="0" lang="es-MX" altLang="es-MX" b="0" i="0" u="none" strike="noStrike" cap="none" normalizeH="0" baseline="0" dirty="0" err="1" smtClean="0">
                <a:ln>
                  <a:noFill/>
                </a:ln>
                <a:solidFill>
                  <a:srgbClr val="2F2F2F"/>
                </a:solidFill>
                <a:effectLst/>
                <a:latin typeface="ArialMT"/>
              </a:rPr>
              <a:t>the</a:t>
            </a:r>
            <a:r>
              <a:rPr kumimoji="0" lang="es-MX" altLang="es-MX" b="0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ArialMT"/>
              </a:rPr>
              <a:t> </a:t>
            </a:r>
            <a:r>
              <a:rPr kumimoji="0" lang="es-MX" altLang="es-MX" b="0" i="0" u="none" strike="noStrike" cap="none" normalizeH="0" baseline="0" dirty="0" err="1" smtClean="0">
                <a:ln>
                  <a:noFill/>
                </a:ln>
                <a:solidFill>
                  <a:srgbClr val="2F2F2F"/>
                </a:solidFill>
                <a:effectLst/>
                <a:latin typeface="ArialMT"/>
              </a:rPr>
              <a:t>verb</a:t>
            </a:r>
            <a:r>
              <a:rPr kumimoji="0" lang="es-MX" altLang="es-MX" b="0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ArialMT"/>
              </a:rPr>
              <a:t> ser: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 carro grande es mío.</a:t>
            </a:r>
            <a:r>
              <a:rPr kumimoji="0" lang="es-MX" alt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MX" alt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s-MX" altLang="es-MX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es-MX" alt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MX" altLang="es-MX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big</a:t>
            </a:r>
            <a:r>
              <a:rPr kumimoji="0" lang="es-MX" alt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car </a:t>
            </a:r>
            <a:r>
              <a:rPr kumimoji="0" lang="es-MX" altLang="es-MX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</a:t>
            </a:r>
            <a:r>
              <a:rPr kumimoji="0" lang="es-MX" alt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mine.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 carro pequeño es suyo.</a:t>
            </a:r>
            <a:r>
              <a:rPr kumimoji="0" lang="es-MX" alt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MX" alt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s-MX" altLang="es-MX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es-MX" alt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MX" altLang="es-MX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small</a:t>
            </a:r>
            <a:r>
              <a:rPr kumimoji="0" lang="es-MX" alt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car </a:t>
            </a:r>
            <a:r>
              <a:rPr kumimoji="0" lang="es-MX" altLang="es-MX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</a:t>
            </a:r>
            <a:r>
              <a:rPr kumimoji="0" lang="es-MX" alt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MX" altLang="es-MX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hers</a:t>
            </a:r>
            <a:r>
              <a:rPr kumimoji="0" lang="es-MX" alt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8279621"/>
      </p:ext>
    </p:extLst>
  </p:cSld>
  <p:clrMapOvr>
    <a:masterClrMapping/>
  </p:clrMapOvr>
  <p:transition spd="slow">
    <p:comb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9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9377" t="24648" r="28757" b="19014"/>
          <a:stretch/>
        </p:blipFill>
        <p:spPr>
          <a:xfrm>
            <a:off x="2090693" y="0"/>
            <a:ext cx="9268727" cy="616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35688"/>
      </p:ext>
    </p:extLst>
  </p:cSld>
  <p:clrMapOvr>
    <a:masterClrMapping/>
  </p:clrMapOvr>
  <p:transition spd="slow">
    <p:randomBar dir="vert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24473" t="27938" r="28182" b="40131"/>
          <a:stretch/>
        </p:blipFill>
        <p:spPr>
          <a:xfrm>
            <a:off x="1114211" y="352926"/>
            <a:ext cx="7707359" cy="500520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9063788" y="1347536"/>
            <a:ext cx="2983833" cy="52629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IT'S</a:t>
            </a:r>
            <a:r>
              <a:rPr lang="en-US" sz="2400" b="1" dirty="0"/>
              <a:t> IS NOT A POSSESSIVE </a:t>
            </a:r>
            <a:r>
              <a:rPr lang="en-US" sz="2400" b="1" dirty="0" smtClean="0"/>
              <a:t>ADJECTIVE AND PRONOUNS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>There is no apostrophe in the possessive adjective </a:t>
            </a:r>
            <a:r>
              <a:rPr lang="en-US" sz="2400" b="1" i="1" dirty="0"/>
              <a:t>its</a:t>
            </a:r>
            <a:r>
              <a:rPr lang="en-US" sz="2400" b="1" dirty="0"/>
              <a:t>.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i="1" dirty="0"/>
              <a:t>Its</a:t>
            </a:r>
            <a:r>
              <a:rPr lang="en-US" sz="2400" b="1" dirty="0"/>
              <a:t> has nothing to do with </a:t>
            </a:r>
            <a:r>
              <a:rPr lang="en-US" sz="2400" b="1" i="1" dirty="0"/>
              <a:t>it's</a:t>
            </a:r>
            <a:r>
              <a:rPr lang="en-US" sz="2400" b="1" dirty="0"/>
              <a:t>, which is a contraction of </a:t>
            </a:r>
            <a:r>
              <a:rPr lang="en-US" sz="2400" b="1" i="1" dirty="0"/>
              <a:t>it is</a:t>
            </a:r>
            <a:r>
              <a:rPr lang="en-US" sz="2400" b="1" dirty="0"/>
              <a:t> or </a:t>
            </a:r>
            <a:r>
              <a:rPr lang="en-US" sz="2400" b="1" i="1" dirty="0"/>
              <a:t>it has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3989722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2" name="camera.wav"/>
          </p:stSnd>
        </p:sndAc>
      </p:transition>
    </mc:Choice>
    <mc:Fallback>
      <p:transition spd="slow">
        <p:dissolv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Exemple</a:t>
            </a:r>
            <a:r>
              <a:rPr lang="es-MX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Possesive</a:t>
            </a:r>
            <a:r>
              <a:rPr lang="es-MX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pronouns</a:t>
            </a:r>
            <a:r>
              <a:rPr lang="es-MX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s-MX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adjectives</a:t>
            </a:r>
            <a:r>
              <a:rPr lang="es-MX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49228" y="1600200"/>
            <a:ext cx="3101724" cy="3725779"/>
          </a:xfrm>
        </p:spPr>
        <p:txBody>
          <a:bodyPr/>
          <a:lstStyle/>
          <a:p>
            <a:r>
              <a:rPr lang="es-MX" b="1" i="1" dirty="0"/>
              <a:t>Mi libro es grande.</a:t>
            </a:r>
            <a:r>
              <a:rPr lang="es-MX" i="1" dirty="0"/>
              <a:t/>
            </a:r>
            <a:br>
              <a:rPr lang="es-MX" i="1" dirty="0"/>
            </a:br>
            <a:r>
              <a:rPr lang="es-MX" i="1" dirty="0" err="1"/>
              <a:t>My</a:t>
            </a:r>
            <a:r>
              <a:rPr lang="es-MX" i="1" dirty="0"/>
              <a:t> </a:t>
            </a:r>
            <a:r>
              <a:rPr lang="es-MX" i="1" dirty="0" err="1"/>
              <a:t>book</a:t>
            </a:r>
            <a:r>
              <a:rPr lang="es-MX" i="1" dirty="0"/>
              <a:t> </a:t>
            </a:r>
            <a:r>
              <a:rPr lang="es-MX" i="1" dirty="0" err="1"/>
              <a:t>is</a:t>
            </a:r>
            <a:r>
              <a:rPr lang="es-MX" i="1" dirty="0"/>
              <a:t> </a:t>
            </a:r>
            <a:r>
              <a:rPr lang="es-MX" i="1" dirty="0" err="1"/>
              <a:t>large</a:t>
            </a:r>
            <a:r>
              <a:rPr lang="es-MX" i="1" dirty="0"/>
              <a:t>.</a:t>
            </a:r>
          </a:p>
          <a:p>
            <a:r>
              <a:rPr lang="es-MX" b="1" i="1" dirty="0"/>
              <a:t>El tuyo es pequeño.</a:t>
            </a:r>
            <a:r>
              <a:rPr lang="es-MX" i="1" dirty="0"/>
              <a:t/>
            </a:r>
            <a:br>
              <a:rPr lang="es-MX" i="1" dirty="0"/>
            </a:br>
            <a:r>
              <a:rPr lang="es-MX" i="1" dirty="0" err="1"/>
              <a:t>Yours</a:t>
            </a:r>
            <a:r>
              <a:rPr lang="es-MX" i="1" dirty="0"/>
              <a:t> </a:t>
            </a:r>
            <a:r>
              <a:rPr lang="es-MX" i="1" dirty="0" err="1"/>
              <a:t>is</a:t>
            </a:r>
            <a:r>
              <a:rPr lang="es-MX" i="1" dirty="0"/>
              <a:t> </a:t>
            </a:r>
            <a:r>
              <a:rPr lang="es-MX" i="1" dirty="0" err="1"/>
              <a:t>small</a:t>
            </a:r>
            <a:r>
              <a:rPr lang="es-MX" i="1" dirty="0"/>
              <a:t>.</a:t>
            </a:r>
          </a:p>
          <a:p>
            <a:r>
              <a:rPr lang="es-MX" b="1" i="1" dirty="0"/>
              <a:t>Tu carro es verde.</a:t>
            </a:r>
            <a:r>
              <a:rPr lang="es-MX" i="1" dirty="0"/>
              <a:t/>
            </a:r>
            <a:br>
              <a:rPr lang="es-MX" i="1" dirty="0"/>
            </a:br>
            <a:r>
              <a:rPr lang="es-MX" i="1" dirty="0" err="1"/>
              <a:t>Your</a:t>
            </a:r>
            <a:r>
              <a:rPr lang="es-MX" i="1" dirty="0"/>
              <a:t> car </a:t>
            </a:r>
            <a:r>
              <a:rPr lang="es-MX" i="1" dirty="0" err="1"/>
              <a:t>is</a:t>
            </a:r>
            <a:r>
              <a:rPr lang="es-MX" i="1" dirty="0"/>
              <a:t> </a:t>
            </a:r>
            <a:r>
              <a:rPr lang="es-MX" i="1" dirty="0" err="1"/>
              <a:t>green</a:t>
            </a:r>
            <a:r>
              <a:rPr lang="es-MX" i="1" dirty="0"/>
              <a:t>.</a:t>
            </a:r>
          </a:p>
          <a:p>
            <a:r>
              <a:rPr lang="es-MX" b="1" i="1" dirty="0"/>
              <a:t>El mío es rojo.</a:t>
            </a:r>
            <a:r>
              <a:rPr lang="es-MX" i="1" dirty="0"/>
              <a:t/>
            </a:r>
            <a:br>
              <a:rPr lang="es-MX" i="1" dirty="0"/>
            </a:br>
            <a:r>
              <a:rPr lang="es-MX" i="1" dirty="0"/>
              <a:t>Mine </a:t>
            </a:r>
            <a:r>
              <a:rPr lang="es-MX" i="1" dirty="0" err="1"/>
              <a:t>is</a:t>
            </a:r>
            <a:r>
              <a:rPr lang="es-MX" i="1" dirty="0"/>
              <a:t> red</a:t>
            </a:r>
          </a:p>
          <a:p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2208213" y="561805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>
                <a:solidFill>
                  <a:srgbClr val="2F2F2F"/>
                </a:solidFill>
                <a:latin typeface="ArialMT"/>
              </a:rPr>
              <a:t>adjective</a:t>
            </a:r>
            <a:r>
              <a:rPr lang="en-US" i="1" dirty="0">
                <a:solidFill>
                  <a:srgbClr val="2F2F2F"/>
                </a:solidFill>
                <a:latin typeface="ArialMT"/>
              </a:rPr>
              <a:t/>
            </a:r>
            <a:br>
              <a:rPr lang="en-US" i="1" dirty="0">
                <a:solidFill>
                  <a:srgbClr val="2F2F2F"/>
                </a:solidFill>
                <a:latin typeface="ArialMT"/>
              </a:rPr>
            </a:br>
            <a:r>
              <a:rPr lang="en-US" i="1" dirty="0">
                <a:solidFill>
                  <a:srgbClr val="2F2F2F"/>
                </a:solidFill>
                <a:latin typeface="ArialMT"/>
              </a:rPr>
              <a:t>describes a noun</a:t>
            </a:r>
          </a:p>
          <a:p>
            <a:r>
              <a:rPr lang="en-US" b="1" i="1" dirty="0">
                <a:solidFill>
                  <a:srgbClr val="2F2F2F"/>
                </a:solidFill>
                <a:latin typeface="ArialMT"/>
              </a:rPr>
              <a:t>pronoun</a:t>
            </a:r>
            <a:r>
              <a:rPr lang="en-US" i="1" dirty="0">
                <a:solidFill>
                  <a:srgbClr val="2F2F2F"/>
                </a:solidFill>
                <a:latin typeface="ArialMT"/>
              </a:rPr>
              <a:t/>
            </a:r>
            <a:br>
              <a:rPr lang="en-US" i="1" dirty="0">
                <a:solidFill>
                  <a:srgbClr val="2F2F2F"/>
                </a:solidFill>
                <a:latin typeface="ArialMT"/>
              </a:rPr>
            </a:br>
            <a:r>
              <a:rPr lang="en-US" i="1" dirty="0">
                <a:solidFill>
                  <a:srgbClr val="2F2F2F"/>
                </a:solidFill>
                <a:latin typeface="ArialMT"/>
              </a:rPr>
              <a:t>takes the place of a noun</a:t>
            </a:r>
            <a:endParaRPr lang="en-US" b="0" i="1" dirty="0">
              <a:solidFill>
                <a:srgbClr val="2F2F2F"/>
              </a:solidFill>
              <a:effectLst/>
              <a:latin typeface="ArialMT"/>
            </a:endParaRPr>
          </a:p>
        </p:txBody>
      </p:sp>
      <p:pic>
        <p:nvPicPr>
          <p:cNvPr id="4098" name="Picture 2" descr="http://junior2.cumbresblogs.com/files/2014/10/possesivepronou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951" y="1505216"/>
            <a:ext cx="8032501" cy="441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8904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ñosFelices_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ldrenHappy_16x9_TP103461882" id="{BF6C3C79-6F53-454E-91FA-568262AACCEA}" vid="{4DDB7A11-0BC7-4304-A97C-504F28156143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22224F2-88E2-4E19-8BE2-5AB2030F71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Diseño de presentación de niños jugando (ilustración de dibujos animados, pantalla panorámica)</Template>
  <TotalTime>0</TotalTime>
  <Words>176</Words>
  <Application>Microsoft Office PowerPoint</Application>
  <PresentationFormat>Panorámica</PresentationFormat>
  <Paragraphs>53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ArialMT</vt:lpstr>
      <vt:lpstr>Euphemia</vt:lpstr>
      <vt:lpstr>Wingdings</vt:lpstr>
      <vt:lpstr>NiñosFelices_16x9</vt:lpstr>
      <vt:lpstr>Escuela Normal de Educación Preescolar.</vt:lpstr>
      <vt:lpstr>Possesive adjectives </vt:lpstr>
      <vt:lpstr>Presentación de PowerPoint</vt:lpstr>
      <vt:lpstr>Possesive pronouns </vt:lpstr>
      <vt:lpstr>Presentación de PowerPoint</vt:lpstr>
      <vt:lpstr>Presentación de PowerPoint</vt:lpstr>
      <vt:lpstr>ExemplePossesive pronouns and adjectives.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2015-05-27T01:39:53Z</dcterms:created>
  <dcterms:modified xsi:type="dcterms:W3CDTF">2015-05-27T02:42:56Z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TC034618839991</vt:lpwstr>
  </property>
</Properties>
</file>