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1" r:id="rId4"/>
    <p:sldId id="262" r:id="rId5"/>
    <p:sldId id="263" r:id="rId6"/>
    <p:sldId id="265" r:id="rId7"/>
    <p:sldId id="26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CCD3-50B1-4860-B216-F8EF8D3C1049}" type="datetimeFigureOut">
              <a:rPr lang="es-ES" smtClean="0"/>
              <a:t>26/05/2015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B1DA7-CB1E-4E3C-8EBA-1E75D966EDCF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24222"/>
              </p:ext>
            </p:extLst>
          </p:nvPr>
        </p:nvGraphicFramePr>
        <p:xfrm>
          <a:off x="1547664" y="1988840"/>
          <a:ext cx="6624736" cy="3518913"/>
        </p:xfrm>
        <a:graphic>
          <a:graphicData uri="http://schemas.openxmlformats.org/drawingml/2006/table">
            <a:tbl>
              <a:tblPr/>
              <a:tblGrid>
                <a:gridCol w="3312368"/>
                <a:gridCol w="3312368"/>
              </a:tblGrid>
              <a:tr h="506259">
                <a:tc>
                  <a:txBody>
                    <a:bodyPr/>
                    <a:lstStyle/>
                    <a:p>
                      <a:pPr algn="l"/>
                      <a:r>
                        <a:rPr lang="es-ES" b="0" i="1" dirty="0"/>
                        <a:t>Conjugación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b="0" i="1" dirty="0"/>
                        <a:t>Significado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0"/>
                    </a:solidFill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fontAlgn="t"/>
                      <a:r>
                        <a:rPr lang="es-ES" b="1" dirty="0"/>
                        <a:t>I'm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/>
                        <a:t>yo soy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fontAlgn="t"/>
                      <a:r>
                        <a:rPr lang="es-ES" b="1" dirty="0"/>
                        <a:t>Y</a:t>
                      </a:r>
                      <a:r>
                        <a:rPr lang="es-ES" b="1" dirty="0" smtClean="0"/>
                        <a:t>ou're</a:t>
                      </a:r>
                      <a:endParaRPr lang="es-ES" b="1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/>
                        <a:t>tú eres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000069">
                <a:tc>
                  <a:txBody>
                    <a:bodyPr/>
                    <a:lstStyle/>
                    <a:p>
                      <a:pPr algn="l" fontAlgn="t"/>
                      <a:r>
                        <a:rPr lang="es-ES" b="1" dirty="0"/>
                        <a:t>H</a:t>
                      </a:r>
                      <a:r>
                        <a:rPr lang="es-ES" b="1" dirty="0" smtClean="0"/>
                        <a:t>e's</a:t>
                      </a:r>
                      <a:r>
                        <a:rPr lang="es-ES" b="1" dirty="0"/>
                        <a:t/>
                      </a:r>
                      <a:br>
                        <a:rPr lang="es-ES" b="1" dirty="0"/>
                      </a:br>
                      <a:r>
                        <a:rPr lang="es-ES" b="1" dirty="0" smtClean="0"/>
                        <a:t>She's</a:t>
                      </a:r>
                      <a:r>
                        <a:rPr lang="es-ES" b="1" dirty="0"/>
                        <a:t/>
                      </a:r>
                      <a:br>
                        <a:rPr lang="es-ES" b="1" dirty="0"/>
                      </a:br>
                      <a:r>
                        <a:rPr lang="es-ES" b="1" dirty="0" smtClean="0"/>
                        <a:t>It's</a:t>
                      </a:r>
                      <a:endParaRPr lang="es-ES" b="1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/>
                        <a:t>él es</a:t>
                      </a:r>
                      <a:br>
                        <a:rPr lang="es-ES" dirty="0"/>
                      </a:br>
                      <a:r>
                        <a:rPr lang="es-ES" dirty="0"/>
                        <a:t>ella es</a:t>
                      </a:r>
                      <a:br>
                        <a:rPr lang="es-ES" dirty="0"/>
                      </a:br>
                      <a:r>
                        <a:rPr lang="es-ES" dirty="0"/>
                        <a:t>ello es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fontAlgn="t"/>
                      <a:r>
                        <a:rPr lang="es-ES" b="1" dirty="0"/>
                        <a:t>W</a:t>
                      </a:r>
                      <a:r>
                        <a:rPr lang="es-ES" b="1" dirty="0" smtClean="0"/>
                        <a:t>e're</a:t>
                      </a:r>
                      <a:endParaRPr lang="es-ES" b="1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/>
                        <a:t>nosotros somos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fontAlgn="t"/>
                      <a:r>
                        <a:rPr lang="es-ES" b="1" dirty="0"/>
                        <a:t>Y</a:t>
                      </a:r>
                      <a:r>
                        <a:rPr lang="es-ES" b="1" dirty="0" smtClean="0"/>
                        <a:t>ou're</a:t>
                      </a:r>
                      <a:endParaRPr lang="es-ES" b="1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/>
                        <a:t>vosotros sois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fontAlgn="t"/>
                      <a:r>
                        <a:rPr lang="es-ES" b="1" dirty="0"/>
                        <a:t>T</a:t>
                      </a:r>
                      <a:r>
                        <a:rPr lang="es-ES" b="1" dirty="0" smtClean="0"/>
                        <a:t>hey're</a:t>
                      </a:r>
                      <a:endParaRPr lang="es-ES" b="1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/>
                        <a:t>ellos/ellas son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43608" y="409895"/>
            <a:ext cx="7920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Personal </a:t>
            </a:r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pronouns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and the verb "</a:t>
            </a:r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be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" contract in the ways shown below: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The verb form </a:t>
            </a:r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b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e negation and interrogation without the auxiliary verb </a:t>
            </a:r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do</a:t>
            </a: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35425" y="118220"/>
            <a:ext cx="3204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Present </a:t>
            </a:r>
            <a:r>
              <a:rPr lang="es-MX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Simple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663" y="702995"/>
            <a:ext cx="756084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 conjugate the present simple to use the infinitive subjects "I", "you", "we" and "they" and another for "he", "she" and "it", we added a "-s" to end of the verb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31897"/>
              </p:ext>
            </p:extLst>
          </p:nvPr>
        </p:nvGraphicFramePr>
        <p:xfrm>
          <a:off x="323528" y="1772817"/>
          <a:ext cx="7704856" cy="129614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144883"/>
                <a:gridCol w="4559973"/>
              </a:tblGrid>
              <a:tr h="456436">
                <a:tc>
                  <a:txBody>
                    <a:bodyPr/>
                    <a:lstStyle/>
                    <a:p>
                      <a:pPr algn="ctr" fontAlgn="auto"/>
                      <a:r>
                        <a:rPr lang="en-US" u="none" strike="noStrike" dirty="0">
                          <a:effectLst/>
                        </a:rPr>
                        <a:t>Sujeto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u="none" strike="noStrike" dirty="0">
                          <a:effectLst/>
                        </a:rPr>
                        <a:t>Conjugación</a:t>
                      </a:r>
                    </a:p>
                  </a:txBody>
                  <a:tcPr marL="19050" marR="19050" marT="19050" marB="19050" anchor="ctr"/>
                </a:tc>
              </a:tr>
              <a:tr h="369022">
                <a:tc>
                  <a:txBody>
                    <a:bodyPr/>
                    <a:lstStyle/>
                    <a:p>
                      <a:pPr algn="ctr" fontAlgn="auto"/>
                      <a:r>
                        <a:rPr lang="en-US" u="none" strike="noStrike" dirty="0">
                          <a:effectLst/>
                        </a:rPr>
                        <a:t>I, You, We, They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u="none" strike="noStrike" dirty="0">
                          <a:effectLst/>
                        </a:rPr>
                        <a:t>talk, eat, learn, watch, do, go...</a:t>
                      </a:r>
                    </a:p>
                  </a:txBody>
                  <a:tcPr marL="19050" marR="19050" marT="19050" marB="19050" anchor="ctr"/>
                </a:tc>
              </a:tr>
              <a:tr h="470685">
                <a:tc>
                  <a:txBody>
                    <a:bodyPr/>
                    <a:lstStyle/>
                    <a:p>
                      <a:pPr algn="ctr" fontAlgn="auto"/>
                      <a:r>
                        <a:rPr lang="en-US" u="none" strike="noStrike" dirty="0">
                          <a:effectLst/>
                        </a:rPr>
                        <a:t>He, She, It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u="none" strike="noStrike" dirty="0">
                          <a:effectLst/>
                        </a:rPr>
                        <a:t>talks, eats, learns, watches, does, goes...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48590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76970"/>
              </p:ext>
            </p:extLst>
          </p:nvPr>
        </p:nvGraphicFramePr>
        <p:xfrm>
          <a:off x="3737603" y="3257550"/>
          <a:ext cx="4464496" cy="3438331"/>
        </p:xfrm>
        <a:graphic>
          <a:graphicData uri="http://schemas.openxmlformats.org/drawingml/2006/table">
            <a:tbl>
              <a:tblPr/>
              <a:tblGrid>
                <a:gridCol w="4464496"/>
              </a:tblGrid>
              <a:tr h="343833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</a:rPr>
                        <a:t>I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work with my father in the newspaper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Yo trabajo con mi padre en el </a:t>
                      </a:r>
                      <a:r>
                        <a:rPr lang="en-US" dirty="0" smtClean="0"/>
                        <a:t>periódico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sing very well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cantas muy bien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walks a lot in the city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Ella camina mucho en la ciudad</a:t>
                      </a:r>
                    </a:p>
                    <a:p>
                      <a:r>
                        <a:rPr lang="es-E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drink water every day</a:t>
                      </a: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Nosotros bebemos agua cada día</a:t>
                      </a:r>
                    </a:p>
                    <a:p>
                      <a:r>
                        <a:rPr lang="es-ES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party </a:t>
                      </a:r>
                      <a:r>
                        <a:rPr lang="es-ES" sz="1800" b="0" i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s-ES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tonight.</a:t>
                      </a:r>
                      <a:r>
                        <a:rPr lang="es-E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s-E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fiesta es esta noche.</a:t>
                      </a:r>
                    </a:p>
                    <a:p>
                      <a:r>
                        <a:rPr lang="en-US" sz="1800" b="0" i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  <a:r>
                        <a:rPr lang="en-US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window please.</a:t>
                      </a:r>
                    </a:p>
                    <a:p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Abre la ventana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favor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431957"/>
            <a:ext cx="73749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Negation 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the simple present</a:t>
            </a:r>
            <a:endParaRPr lang="es-E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42307" y="1340768"/>
            <a:ext cx="344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[SUJETO] + do(es) + </a:t>
            </a:r>
            <a:r>
              <a:rPr lang="es-ES" b="1" dirty="0"/>
              <a:t>not</a:t>
            </a:r>
            <a:r>
              <a:rPr lang="es-ES" b="1" dirty="0"/>
              <a:t> + [VERBO]</a:t>
            </a:r>
            <a:endParaRPr lang="es-ES" dirty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 l="21775" t="58151" r="64942" b="16378"/>
          <a:stretch>
            <a:fillRect/>
          </a:stretch>
        </p:blipFill>
        <p:spPr bwMode="auto">
          <a:xfrm>
            <a:off x="5968146" y="2780927"/>
            <a:ext cx="2664296" cy="277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/>
          <a:srcRect l="21584" t="28049" r="65687" b="47499"/>
          <a:stretch>
            <a:fillRect/>
          </a:stretch>
        </p:blipFill>
        <p:spPr bwMode="auto">
          <a:xfrm>
            <a:off x="2555776" y="2780926"/>
            <a:ext cx="2520280" cy="262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4072768" y="16790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In English the </a:t>
            </a:r>
            <a:r>
              <a:rPr lang="en-US" b="1" dirty="0">
                <a:latin typeface="Century Gothic" panose="020B0502020202020204" pitchFamily="34" charset="0"/>
              </a:rPr>
              <a:t>"do + not" </a:t>
            </a:r>
            <a:r>
              <a:rPr lang="en-US" dirty="0">
                <a:latin typeface="Century Gothic" panose="020B0502020202020204" pitchFamily="34" charset="0"/>
              </a:rPr>
              <a:t>shrinks </a:t>
            </a:r>
            <a:r>
              <a:rPr lang="en-US" b="1" dirty="0">
                <a:latin typeface="Century Gothic" panose="020B0502020202020204" pitchFamily="34" charset="0"/>
              </a:rPr>
              <a:t>"do not" </a:t>
            </a:r>
            <a:r>
              <a:rPr lang="en-US" dirty="0">
                <a:latin typeface="Century Gothic" panose="020B0502020202020204" pitchFamily="34" charset="0"/>
              </a:rPr>
              <a:t>and </a:t>
            </a:r>
            <a:r>
              <a:rPr lang="en-US" b="1" dirty="0">
                <a:latin typeface="Century Gothic" panose="020B0502020202020204" pitchFamily="34" charset="0"/>
              </a:rPr>
              <a:t>"does + not" </a:t>
            </a:r>
            <a:r>
              <a:rPr lang="en-US" dirty="0">
                <a:latin typeface="Century Gothic" panose="020B0502020202020204" pitchFamily="34" charset="0"/>
              </a:rPr>
              <a:t>shrink to </a:t>
            </a:r>
            <a:r>
              <a:rPr lang="en-US" b="1" dirty="0">
                <a:latin typeface="Century Gothic" panose="020B0502020202020204" pitchFamily="34" charset="0"/>
              </a:rPr>
              <a:t>"does not".</a:t>
            </a:r>
            <a:endParaRPr lang="es-ES" b="1" dirty="0">
              <a:latin typeface="Century Gothic" panose="020B0502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71800" y="5556235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He </a:t>
            </a:r>
            <a:r>
              <a:rPr lang="en-US" b="1" i="1" dirty="0"/>
              <a:t>does not [doesn't] eat</a:t>
            </a:r>
            <a:r>
              <a:rPr lang="en-US" i="1" dirty="0"/>
              <a:t> vegetables.</a:t>
            </a:r>
            <a:r>
              <a:rPr lang="en-US" dirty="0"/>
              <a:t> (Él no come verduras.)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332656"/>
            <a:ext cx="68272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The question in the present </a:t>
            </a:r>
            <a:r>
              <a:rPr lang="es-ES" sz="3600" b="1" dirty="0" smtClean="0"/>
              <a:t>simple</a:t>
            </a:r>
            <a:endParaRPr lang="es-ES" sz="36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 l="18536" t="41386" r="54346" b="37218"/>
          <a:stretch>
            <a:fillRect/>
          </a:stretch>
        </p:blipFill>
        <p:spPr bwMode="auto">
          <a:xfrm>
            <a:off x="1547663" y="2708920"/>
            <a:ext cx="571263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731573" y="141277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In </a:t>
            </a:r>
            <a:r>
              <a:rPr lang="en-US" b="1" dirty="0">
                <a:latin typeface="Century Gothic" panose="020B0502020202020204" pitchFamily="34" charset="0"/>
              </a:rPr>
              <a:t>interrogative</a:t>
            </a:r>
            <a:r>
              <a:rPr lang="en-US" dirty="0">
                <a:latin typeface="Century Gothic" panose="020B0502020202020204" pitchFamily="34" charset="0"/>
              </a:rPr>
              <a:t> sentences in the use of the auxiliary verb </a:t>
            </a:r>
            <a:r>
              <a:rPr lang="en-US" b="1" dirty="0">
                <a:latin typeface="Century Gothic" panose="020B0502020202020204" pitchFamily="34" charset="0"/>
              </a:rPr>
              <a:t>to do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  <a:p>
            <a:r>
              <a:rPr lang="en-US" dirty="0">
                <a:latin typeface="Century Gothic" panose="020B0502020202020204" pitchFamily="34" charset="0"/>
              </a:rPr>
              <a:t>Prepending the subject.</a:t>
            </a:r>
          </a:p>
          <a:p>
            <a:r>
              <a:rPr lang="en-US" dirty="0">
                <a:latin typeface="Century Gothic" panose="020B0502020202020204" pitchFamily="34" charset="0"/>
              </a:rPr>
              <a:t>The structure of closed questions </a:t>
            </a:r>
            <a:r>
              <a:rPr lang="en-US" dirty="0" smtClean="0">
                <a:latin typeface="Century Gothic" panose="020B0502020202020204" pitchFamily="34" charset="0"/>
              </a:rPr>
              <a:t>or  yes/no </a:t>
            </a:r>
            <a:r>
              <a:rPr lang="en-US" dirty="0">
                <a:latin typeface="Century Gothic" panose="020B0502020202020204" pitchFamily="34" charset="0"/>
              </a:rPr>
              <a:t>(those without interrogative particle) is: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03714" y="5191106"/>
            <a:ext cx="525658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Sheila help you with the housework, Dora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¿Tiene que ayudar a Sheila con las tareas domésticas, Dora?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35696" y="963929"/>
            <a:ext cx="5424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Verbo auxiliar ("</a:t>
            </a:r>
            <a:r>
              <a:rPr lang="pt-BR" b="1" dirty="0"/>
              <a:t>to</a:t>
            </a:r>
            <a:r>
              <a:rPr lang="pt-BR" b="1" dirty="0"/>
              <a:t> do") + </a:t>
            </a:r>
            <a:r>
              <a:rPr lang="pt-BR" b="1" dirty="0"/>
              <a:t>sujeto</a:t>
            </a:r>
            <a:r>
              <a:rPr lang="pt-BR" b="1" dirty="0"/>
              <a:t> + verbo 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 l="18536" t="40366" r="16712" b="35181"/>
          <a:stretch>
            <a:fillRect/>
          </a:stretch>
        </p:blipFill>
        <p:spPr bwMode="auto">
          <a:xfrm>
            <a:off x="251520" y="1603830"/>
            <a:ext cx="8736970" cy="268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1187624" y="232772"/>
            <a:ext cx="7956376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The structure of open questions (have interrogative) is: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15616" y="700950"/>
            <a:ext cx="8010911" cy="4955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Usually use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present simple with adverbs of time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always</a:t>
            </a:r>
            <a:r>
              <a:rPr lang="en-US" sz="2800" dirty="0"/>
              <a:t> (</a:t>
            </a:r>
            <a:r>
              <a:rPr lang="en-US" sz="2800" dirty="0" smtClean="0"/>
              <a:t>siempre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every </a:t>
            </a:r>
            <a:r>
              <a:rPr lang="en-US" sz="2800" b="1" dirty="0"/>
              <a:t>day</a:t>
            </a:r>
            <a:r>
              <a:rPr lang="en-US" sz="2800" dirty="0"/>
              <a:t> (cada día</a:t>
            </a:r>
            <a:r>
              <a:rPr lang="en-US" sz="2800" dirty="0" smtClean="0"/>
              <a:t>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usually</a:t>
            </a:r>
            <a:r>
              <a:rPr lang="en-US" sz="2800" dirty="0"/>
              <a:t> (</a:t>
            </a:r>
            <a:r>
              <a:rPr lang="en-US" sz="2800" dirty="0" smtClean="0"/>
              <a:t>normalmente)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often</a:t>
            </a:r>
            <a:r>
              <a:rPr lang="en-US" sz="2800" dirty="0"/>
              <a:t> (a </a:t>
            </a:r>
            <a:r>
              <a:rPr lang="en-US" sz="2800" dirty="0" smtClean="0"/>
              <a:t>menudo)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sometimes</a:t>
            </a:r>
            <a:r>
              <a:rPr lang="en-US" sz="2800" dirty="0"/>
              <a:t> (a </a:t>
            </a:r>
            <a:r>
              <a:rPr lang="en-US" sz="2800" dirty="0" smtClean="0"/>
              <a:t>veces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rarely</a:t>
            </a:r>
            <a:r>
              <a:rPr lang="en-US" sz="2800" dirty="0"/>
              <a:t> (</a:t>
            </a:r>
            <a:r>
              <a:rPr lang="en-US" sz="2800" dirty="0" smtClean="0"/>
              <a:t>raramente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hardly </a:t>
            </a:r>
            <a:r>
              <a:rPr lang="en-US" sz="2800" b="1" dirty="0"/>
              <a:t>ever</a:t>
            </a:r>
            <a:r>
              <a:rPr lang="en-US" sz="2800" dirty="0"/>
              <a:t> (</a:t>
            </a:r>
            <a:r>
              <a:rPr lang="en-US" sz="2800" dirty="0"/>
              <a:t>casi</a:t>
            </a:r>
            <a:r>
              <a:rPr lang="en-US" sz="2800" dirty="0"/>
              <a:t> </a:t>
            </a:r>
            <a:r>
              <a:rPr lang="en-US" sz="2800" dirty="0" smtClean="0"/>
              <a:t>nunca)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never</a:t>
            </a:r>
            <a:r>
              <a:rPr lang="en-US" sz="2800" dirty="0"/>
              <a:t> (nunca</a:t>
            </a:r>
            <a:r>
              <a:rPr lang="en-US" sz="2800" dirty="0" smtClean="0"/>
              <a:t>)</a:t>
            </a:r>
          </a:p>
          <a:p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42471" y="510311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entury Gothic" panose="020B0502020202020204" pitchFamily="34" charset="0"/>
              </a:rPr>
              <a:t>Ejemplo</a:t>
            </a:r>
            <a:r>
              <a:rPr lang="en-US" i="1" dirty="0" smtClean="0">
                <a:latin typeface="Century Gothic" panose="020B0502020202020204" pitchFamily="34" charset="0"/>
              </a:rPr>
              <a:t>: I</a:t>
            </a:r>
            <a:r>
              <a:rPr lang="en-US" i="1" dirty="0">
                <a:latin typeface="Century Gothic" panose="020B0502020202020204" pitchFamily="34" charset="0"/>
              </a:rPr>
              <a:t> </a:t>
            </a:r>
            <a:r>
              <a:rPr lang="en-US" b="1" i="1" dirty="0">
                <a:latin typeface="Century Gothic" panose="020B0502020202020204" pitchFamily="34" charset="0"/>
              </a:rPr>
              <a:t>am</a:t>
            </a:r>
            <a:r>
              <a:rPr lang="en-US" i="1" dirty="0">
                <a:latin typeface="Century Gothic" panose="020B0502020202020204" pitchFamily="34" charset="0"/>
              </a:rPr>
              <a:t> </a:t>
            </a:r>
            <a:r>
              <a:rPr lang="en-US" i="1" u="sng" dirty="0">
                <a:latin typeface="Century Gothic" panose="020B0502020202020204" pitchFamily="34" charset="0"/>
              </a:rPr>
              <a:t>always</a:t>
            </a:r>
            <a:r>
              <a:rPr lang="en-US" i="1" dirty="0">
                <a:latin typeface="Century Gothic" panose="020B0502020202020204" pitchFamily="34" charset="0"/>
              </a:rPr>
              <a:t> happy. </a:t>
            </a:r>
            <a:r>
              <a:rPr lang="en-US" dirty="0">
                <a:latin typeface="Century Gothic" panose="020B0502020202020204" pitchFamily="34" charset="0"/>
              </a:rPr>
              <a:t>(</a:t>
            </a:r>
            <a:r>
              <a:rPr lang="en-US" dirty="0">
                <a:latin typeface="Century Gothic" panose="020B0502020202020204" pitchFamily="34" charset="0"/>
              </a:rPr>
              <a:t>Siempre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estoy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contento</a:t>
            </a:r>
            <a:r>
              <a:rPr lang="en-US" dirty="0">
                <a:latin typeface="Century Gothic" panose="020B0502020202020204" pitchFamily="34" charset="0"/>
              </a:rPr>
              <a:t>.)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908720"/>
            <a:ext cx="60486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It is used to speak in generalities</a:t>
            </a:r>
          </a:p>
          <a:p>
            <a:r>
              <a:rPr lang="en-US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I does not [does not] eat vegetables.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Él no come </a:t>
            </a:r>
            <a:r>
              <a:rPr lang="en-US" sz="2000" dirty="0" smtClean="0">
                <a:latin typeface="Century Gothic" panose="020B0502020202020204" pitchFamily="34" charset="0"/>
              </a:rPr>
              <a:t>verduras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It is used for events scheduled in the near future</a:t>
            </a:r>
          </a:p>
          <a:p>
            <a:r>
              <a:rPr lang="en-US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The train leaves at 10:00.</a:t>
            </a:r>
          </a:p>
          <a:p>
            <a:r>
              <a:rPr lang="es-ES" sz="2000" dirty="0">
                <a:latin typeface="Century Gothic" panose="020B0502020202020204" pitchFamily="34" charset="0"/>
              </a:rPr>
              <a:t>El tren sale a las 10h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Used for instructions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-</a:t>
            </a:r>
            <a:r>
              <a:rPr lang="en-US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</a:t>
            </a:r>
            <a:r>
              <a:rPr lang="en-US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not cry</a:t>
            </a:r>
            <a:r>
              <a:rPr lang="en-US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No llores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-</a:t>
            </a:r>
            <a:r>
              <a:rPr lang="en-US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your </a:t>
            </a:r>
            <a:r>
              <a:rPr lang="en-US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homework.</a:t>
            </a:r>
            <a:r>
              <a:rPr lang="en-US" sz="2000" dirty="0">
                <a:latin typeface="Century Gothic" panose="020B0502020202020204" pitchFamily="34" charset="0"/>
              </a:rPr>
              <a:t> 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r>
              <a:rPr lang="en-US" sz="2000" dirty="0" smtClean="0">
                <a:latin typeface="Century Gothic" panose="020B0502020202020204" pitchFamily="34" charset="0"/>
              </a:rPr>
              <a:t>Haz </a:t>
            </a:r>
            <a:r>
              <a:rPr lang="en-US" sz="2000" dirty="0">
                <a:latin typeface="Century Gothic" panose="020B0502020202020204" pitchFamily="34" charset="0"/>
              </a:rPr>
              <a:t>los deberes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334</Words>
  <Application>Microsoft Office PowerPoint</Application>
  <PresentationFormat>Presentación en pantalla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Hilda Fher</cp:lastModifiedBy>
  <cp:revision>17</cp:revision>
  <dcterms:created xsi:type="dcterms:W3CDTF">2015-05-26T21:26:58Z</dcterms:created>
  <dcterms:modified xsi:type="dcterms:W3CDTF">2015-05-27T03:33:29Z</dcterms:modified>
</cp:coreProperties>
</file>