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5" r:id="rId6"/>
    <p:sldId id="262" r:id="rId7"/>
    <p:sldId id="264"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9327D0C8-648A-4D10-BBAA-36DC38258F73}" type="datetimeFigureOut">
              <a:rPr lang="es-MX" smtClean="0"/>
              <a:t>17/06/2015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55AC726-4E79-4083-A742-F52CD7FDC783}" type="slidenum">
              <a:rPr lang="es-MX" smtClean="0"/>
              <a:t>‹Nº›</a:t>
            </a:fld>
            <a:endParaRPr lang="es-MX"/>
          </a:p>
        </p:txBody>
      </p:sp>
    </p:spTree>
    <p:extLst>
      <p:ext uri="{BB962C8B-B14F-4D97-AF65-F5344CB8AC3E}">
        <p14:creationId xmlns:p14="http://schemas.microsoft.com/office/powerpoint/2010/main" val="148205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327D0C8-648A-4D10-BBAA-36DC38258F73}" type="datetimeFigureOut">
              <a:rPr lang="es-MX" smtClean="0"/>
              <a:t>17/06/2015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55AC726-4E79-4083-A742-F52CD7FDC783}" type="slidenum">
              <a:rPr lang="es-MX" smtClean="0"/>
              <a:t>‹Nº›</a:t>
            </a:fld>
            <a:endParaRPr lang="es-MX"/>
          </a:p>
        </p:txBody>
      </p:sp>
    </p:spTree>
    <p:extLst>
      <p:ext uri="{BB962C8B-B14F-4D97-AF65-F5344CB8AC3E}">
        <p14:creationId xmlns:p14="http://schemas.microsoft.com/office/powerpoint/2010/main" val="524197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327D0C8-648A-4D10-BBAA-36DC38258F73}" type="datetimeFigureOut">
              <a:rPr lang="es-MX" smtClean="0"/>
              <a:t>17/06/2015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55AC726-4E79-4083-A742-F52CD7FDC783}" type="slidenum">
              <a:rPr lang="es-MX" smtClean="0"/>
              <a:t>‹Nº›</a:t>
            </a:fld>
            <a:endParaRPr lang="es-MX"/>
          </a:p>
        </p:txBody>
      </p:sp>
    </p:spTree>
    <p:extLst>
      <p:ext uri="{BB962C8B-B14F-4D97-AF65-F5344CB8AC3E}">
        <p14:creationId xmlns:p14="http://schemas.microsoft.com/office/powerpoint/2010/main" val="3062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327D0C8-648A-4D10-BBAA-36DC38258F73}" type="datetimeFigureOut">
              <a:rPr lang="es-MX" smtClean="0"/>
              <a:t>17/06/2015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55AC726-4E79-4083-A742-F52CD7FDC783}" type="slidenum">
              <a:rPr lang="es-MX" smtClean="0"/>
              <a:t>‹Nº›</a:t>
            </a:fld>
            <a:endParaRPr lang="es-MX"/>
          </a:p>
        </p:txBody>
      </p:sp>
    </p:spTree>
    <p:extLst>
      <p:ext uri="{BB962C8B-B14F-4D97-AF65-F5344CB8AC3E}">
        <p14:creationId xmlns:p14="http://schemas.microsoft.com/office/powerpoint/2010/main" val="3046836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327D0C8-648A-4D10-BBAA-36DC38258F73}" type="datetimeFigureOut">
              <a:rPr lang="es-MX" smtClean="0"/>
              <a:t>17/06/2015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55AC726-4E79-4083-A742-F52CD7FDC783}" type="slidenum">
              <a:rPr lang="es-MX" smtClean="0"/>
              <a:t>‹Nº›</a:t>
            </a:fld>
            <a:endParaRPr lang="es-MX"/>
          </a:p>
        </p:txBody>
      </p:sp>
    </p:spTree>
    <p:extLst>
      <p:ext uri="{BB962C8B-B14F-4D97-AF65-F5344CB8AC3E}">
        <p14:creationId xmlns:p14="http://schemas.microsoft.com/office/powerpoint/2010/main" val="377321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9327D0C8-648A-4D10-BBAA-36DC38258F73}" type="datetimeFigureOut">
              <a:rPr lang="es-MX" smtClean="0"/>
              <a:t>17/06/2015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55AC726-4E79-4083-A742-F52CD7FDC783}" type="slidenum">
              <a:rPr lang="es-MX" smtClean="0"/>
              <a:t>‹Nº›</a:t>
            </a:fld>
            <a:endParaRPr lang="es-MX"/>
          </a:p>
        </p:txBody>
      </p:sp>
    </p:spTree>
    <p:extLst>
      <p:ext uri="{BB962C8B-B14F-4D97-AF65-F5344CB8AC3E}">
        <p14:creationId xmlns:p14="http://schemas.microsoft.com/office/powerpoint/2010/main" val="1454270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9327D0C8-648A-4D10-BBAA-36DC38258F73}" type="datetimeFigureOut">
              <a:rPr lang="es-MX" smtClean="0"/>
              <a:t>17/06/2015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955AC726-4E79-4083-A742-F52CD7FDC783}" type="slidenum">
              <a:rPr lang="es-MX" smtClean="0"/>
              <a:t>‹Nº›</a:t>
            </a:fld>
            <a:endParaRPr lang="es-MX"/>
          </a:p>
        </p:txBody>
      </p:sp>
    </p:spTree>
    <p:extLst>
      <p:ext uri="{BB962C8B-B14F-4D97-AF65-F5344CB8AC3E}">
        <p14:creationId xmlns:p14="http://schemas.microsoft.com/office/powerpoint/2010/main" val="3375259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9327D0C8-648A-4D10-BBAA-36DC38258F73}" type="datetimeFigureOut">
              <a:rPr lang="es-MX" smtClean="0"/>
              <a:t>17/06/2015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955AC726-4E79-4083-A742-F52CD7FDC783}" type="slidenum">
              <a:rPr lang="es-MX" smtClean="0"/>
              <a:t>‹Nº›</a:t>
            </a:fld>
            <a:endParaRPr lang="es-MX"/>
          </a:p>
        </p:txBody>
      </p:sp>
    </p:spTree>
    <p:extLst>
      <p:ext uri="{BB962C8B-B14F-4D97-AF65-F5344CB8AC3E}">
        <p14:creationId xmlns:p14="http://schemas.microsoft.com/office/powerpoint/2010/main" val="3071007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327D0C8-648A-4D10-BBAA-36DC38258F73}" type="datetimeFigureOut">
              <a:rPr lang="es-MX" smtClean="0"/>
              <a:t>17/06/2015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955AC726-4E79-4083-A742-F52CD7FDC783}" type="slidenum">
              <a:rPr lang="es-MX" smtClean="0"/>
              <a:t>‹Nº›</a:t>
            </a:fld>
            <a:endParaRPr lang="es-MX"/>
          </a:p>
        </p:txBody>
      </p:sp>
    </p:spTree>
    <p:extLst>
      <p:ext uri="{BB962C8B-B14F-4D97-AF65-F5344CB8AC3E}">
        <p14:creationId xmlns:p14="http://schemas.microsoft.com/office/powerpoint/2010/main" val="394861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327D0C8-648A-4D10-BBAA-36DC38258F73}" type="datetimeFigureOut">
              <a:rPr lang="es-MX" smtClean="0"/>
              <a:t>17/06/2015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55AC726-4E79-4083-A742-F52CD7FDC783}" type="slidenum">
              <a:rPr lang="es-MX" smtClean="0"/>
              <a:t>‹Nº›</a:t>
            </a:fld>
            <a:endParaRPr lang="es-MX"/>
          </a:p>
        </p:txBody>
      </p:sp>
    </p:spTree>
    <p:extLst>
      <p:ext uri="{BB962C8B-B14F-4D97-AF65-F5344CB8AC3E}">
        <p14:creationId xmlns:p14="http://schemas.microsoft.com/office/powerpoint/2010/main" val="502581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327D0C8-648A-4D10-BBAA-36DC38258F73}" type="datetimeFigureOut">
              <a:rPr lang="es-MX" smtClean="0"/>
              <a:t>17/06/2015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55AC726-4E79-4083-A742-F52CD7FDC783}" type="slidenum">
              <a:rPr lang="es-MX" smtClean="0"/>
              <a:t>‹Nº›</a:t>
            </a:fld>
            <a:endParaRPr lang="es-MX"/>
          </a:p>
        </p:txBody>
      </p:sp>
    </p:spTree>
    <p:extLst>
      <p:ext uri="{BB962C8B-B14F-4D97-AF65-F5344CB8AC3E}">
        <p14:creationId xmlns:p14="http://schemas.microsoft.com/office/powerpoint/2010/main" val="574963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7D0C8-648A-4D10-BBAA-36DC38258F73}" type="datetimeFigureOut">
              <a:rPr lang="es-MX" smtClean="0"/>
              <a:t>17/06/2015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5AC726-4E79-4083-A742-F52CD7FDC783}" type="slidenum">
              <a:rPr lang="es-MX" smtClean="0"/>
              <a:t>‹Nº›</a:t>
            </a:fld>
            <a:endParaRPr lang="es-MX"/>
          </a:p>
        </p:txBody>
      </p:sp>
    </p:spTree>
    <p:extLst>
      <p:ext uri="{BB962C8B-B14F-4D97-AF65-F5344CB8AC3E}">
        <p14:creationId xmlns:p14="http://schemas.microsoft.com/office/powerpoint/2010/main" val="2417570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475656" y="476672"/>
            <a:ext cx="6620723"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kumimoji="0" lang="es-MX" altLang="es-MX" sz="2800" b="0"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Escuela</a:t>
            </a:r>
            <a:r>
              <a:rPr lang="es-MX" altLang="es-MX" sz="2400" dirty="0">
                <a:latin typeface="Century Gothic" pitchFamily="34" charset="0"/>
                <a:ea typeface="Calibri" pitchFamily="34" charset="0"/>
                <a:cs typeface="Times New Roman" pitchFamily="18" charset="0"/>
              </a:rPr>
              <a:t> Normal de Educación Preescolar </a:t>
            </a:r>
            <a:endParaRPr lang="es-MX" altLang="es-MX" sz="2400" dirty="0" smtClean="0">
              <a:latin typeface="Century Gothic" pitchFamily="34" charset="0"/>
              <a:ea typeface="Calibri" pitchFamily="34" charset="0"/>
              <a:cs typeface="Times New Roman" pitchFamily="18" charset="0"/>
            </a:endParaRPr>
          </a:p>
          <a:p>
            <a:pPr lvl="0" algn="ctr" fontAlgn="base">
              <a:spcBef>
                <a:spcPct val="0"/>
              </a:spcBef>
              <a:spcAft>
                <a:spcPct val="0"/>
              </a:spcAft>
            </a:pPr>
            <a:r>
              <a:rPr lang="es-MX" altLang="es-MX" sz="2400" dirty="0" smtClean="0">
                <a:latin typeface="Century Gothic" pitchFamily="34" charset="0"/>
                <a:ea typeface="Calibri" pitchFamily="34" charset="0"/>
                <a:cs typeface="Times New Roman" pitchFamily="18" charset="0"/>
              </a:rPr>
              <a:t>del </a:t>
            </a:r>
            <a:r>
              <a:rPr lang="es-MX" altLang="es-MX" sz="2400" dirty="0">
                <a:latin typeface="Century Gothic" pitchFamily="34" charset="0"/>
                <a:ea typeface="Calibri" pitchFamily="34" charset="0"/>
                <a:cs typeface="Times New Roman" pitchFamily="18" charset="0"/>
              </a:rPr>
              <a:t>Estado de Coahuila.</a:t>
            </a:r>
            <a:endParaRPr kumimoji="0" lang="es-MX" altLang="es-MX" sz="1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9" name="Imagen 3" descr="http://www.comimsa.edu.mx/sistemainn/sin2/img/educacion%20superior/Escuela%20Normal%20de%20Educaci%C3%B3n%20Preescolar%20del%20Estado%20de%20Coahuil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6595" y="1700808"/>
            <a:ext cx="1947533" cy="144016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1475656" y="3284984"/>
            <a:ext cx="6681538"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1"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Jardín de Niños  “México Independiente”</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1"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Materia:</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0"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Ritmos, Cantos y Juegos</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1"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Titular de la materia:</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0" i="0" u="none" strike="noStrike" cap="none" normalizeH="0" baseline="0" dirty="0" smtClean="0">
                <a:ln>
                  <a:noFill/>
                </a:ln>
                <a:solidFill>
                  <a:srgbClr val="000000"/>
                </a:solidFill>
                <a:effectLst/>
                <a:latin typeface="Century Gothic" pitchFamily="34" charset="0"/>
                <a:ea typeface="Calibri" pitchFamily="34" charset="0"/>
                <a:cs typeface="Times New Roman" pitchFamily="18" charset="0"/>
              </a:rPr>
              <a:t>Jesús Armando Posada Hernández.</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1"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Alumna:</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0"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Paola Flores Guzmán.</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0"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Sexto Semestre Sección “B”</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0"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No. Lista 4.</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0"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17 de Junio del 2015.</a:t>
            </a:r>
            <a:endParaRPr kumimoji="0" lang="es-MX" alt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71068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4521" t="25198" r="19570" b="16469"/>
          <a:stretch/>
        </p:blipFill>
        <p:spPr bwMode="auto">
          <a:xfrm>
            <a:off x="166255" y="72008"/>
            <a:ext cx="8870241" cy="6597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3331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332656"/>
            <a:ext cx="8784976" cy="538609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s-MX" sz="1600" dirty="0"/>
              <a:t>Mis prácticas  se llevaron  a cabo en el:</a:t>
            </a:r>
          </a:p>
          <a:p>
            <a:pPr algn="ctr"/>
            <a:r>
              <a:rPr lang="es-MX" sz="1600" dirty="0"/>
              <a:t>Jardín de Niños “México Independiente”.</a:t>
            </a:r>
          </a:p>
          <a:p>
            <a:pPr algn="ctr"/>
            <a:r>
              <a:rPr lang="es-MX" sz="1600" dirty="0"/>
              <a:t>Ubicación, Colonia: Saltillo 2000, calle: Escuela de música #308. Turno vespertino. </a:t>
            </a:r>
          </a:p>
          <a:p>
            <a:pPr algn="ctr"/>
            <a:r>
              <a:rPr lang="es-MX" sz="1600" dirty="0"/>
              <a:t>Clave 05DJN1126P. </a:t>
            </a:r>
          </a:p>
          <a:p>
            <a:pPr algn="ctr"/>
            <a:r>
              <a:rPr lang="es-MX" sz="1600" dirty="0"/>
              <a:t>El grupo en el cual impartí clases fue 2 “A”, con un total de 33 alumnos, 18 niños y 15 niñas, con un rango aproximado de 3-4 años; mi educadora titular: Angélica Cervantes González. </a:t>
            </a:r>
          </a:p>
          <a:p>
            <a:pPr algn="ctr"/>
            <a:r>
              <a:rPr lang="es-MX" sz="1600" dirty="0"/>
              <a:t> </a:t>
            </a:r>
          </a:p>
          <a:p>
            <a:pPr algn="ctr"/>
            <a:r>
              <a:rPr lang="es-MX" sz="1600" dirty="0"/>
              <a:t>El nombre del proyecto que aborde fue: “Las plantas” en el cual se incluyeron todos los campos formativos.  </a:t>
            </a:r>
          </a:p>
          <a:p>
            <a:pPr algn="ctr"/>
            <a:r>
              <a:rPr lang="es-MX" sz="1600" dirty="0"/>
              <a:t> </a:t>
            </a:r>
          </a:p>
          <a:p>
            <a:pPr algn="ctr"/>
            <a:r>
              <a:rPr lang="es-MX" sz="1600" dirty="0"/>
              <a:t>Todas las mañanas de trabajo a lo largo de la jornada de práctica, las actividades fueron tanto dentro como fuera del aula, se propiciaron distintas actividades para el desarrollo de los mismos, algunas de las actividades fueron las siguientes: </a:t>
            </a:r>
          </a:p>
          <a:p>
            <a:pPr marL="285750" lvl="0" indent="-285750" algn="ctr">
              <a:buFont typeface="Arial" panose="020B0604020202020204" pitchFamily="34" charset="0"/>
              <a:buChar char="•"/>
            </a:pPr>
            <a:r>
              <a:rPr lang="es-MX" sz="1600" dirty="0"/>
              <a:t>Activación física.</a:t>
            </a:r>
          </a:p>
          <a:p>
            <a:pPr marL="285750" lvl="0" indent="-285750" algn="ctr">
              <a:buFont typeface="Arial" panose="020B0604020202020204" pitchFamily="34" charset="0"/>
              <a:buChar char="•"/>
            </a:pPr>
            <a:r>
              <a:rPr lang="es-MX" sz="1600" dirty="0"/>
              <a:t>Educación física.</a:t>
            </a:r>
          </a:p>
          <a:p>
            <a:pPr marL="285750" lvl="0" indent="-285750" algn="ctr">
              <a:buFont typeface="Arial" panose="020B0604020202020204" pitchFamily="34" charset="0"/>
              <a:buChar char="•"/>
            </a:pPr>
            <a:r>
              <a:rPr lang="es-MX" sz="1600" dirty="0"/>
              <a:t>Clase de música y juegos.</a:t>
            </a:r>
          </a:p>
          <a:p>
            <a:pPr marL="285750" lvl="0" indent="-285750" algn="ctr">
              <a:buFont typeface="Arial" panose="020B0604020202020204" pitchFamily="34" charset="0"/>
              <a:buChar char="•"/>
            </a:pPr>
            <a:r>
              <a:rPr lang="es-MX" sz="1600" dirty="0"/>
              <a:t>Festival del día del papá y mamá (Fue el mismo día</a:t>
            </a:r>
            <a:r>
              <a:rPr lang="es-MX" sz="1600" dirty="0" smtClean="0"/>
              <a:t>).</a:t>
            </a:r>
          </a:p>
          <a:p>
            <a:pPr marL="285750" lvl="0" indent="-285750" algn="ctr">
              <a:buFont typeface="Arial" panose="020B0604020202020204" pitchFamily="34" charset="0"/>
              <a:buChar char="•"/>
            </a:pPr>
            <a:endParaRPr lang="es-MX" sz="1600" dirty="0"/>
          </a:p>
          <a:p>
            <a:pPr algn="ctr"/>
            <a:r>
              <a:rPr lang="es-MX" sz="1600" dirty="0"/>
              <a:t>En estas actividades hubo participación por parte de padres de familia, alumnos y docentes del plantel así como también apoyo por parte de las practicantes.</a:t>
            </a:r>
          </a:p>
          <a:p>
            <a:r>
              <a:rPr lang="es-MX" b="1" dirty="0"/>
              <a:t> </a:t>
            </a:r>
            <a:endParaRPr lang="es-MX" dirty="0"/>
          </a:p>
        </p:txBody>
      </p:sp>
    </p:spTree>
    <p:extLst>
      <p:ext uri="{BB962C8B-B14F-4D97-AF65-F5344CB8AC3E}">
        <p14:creationId xmlns:p14="http://schemas.microsoft.com/office/powerpoint/2010/main" val="2732677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2008" y="396528"/>
            <a:ext cx="9036496" cy="5509200"/>
          </a:xfrm>
          <a:prstGeom prst="rect">
            <a:avLst/>
          </a:prstGeom>
        </p:spPr>
        <p:txBody>
          <a:bodyPr wrap="square">
            <a:spAutoFit/>
          </a:bodyPr>
          <a:lstStyle/>
          <a:p>
            <a:pPr algn="just">
              <a:spcBef>
                <a:spcPct val="0"/>
              </a:spcBef>
            </a:pPr>
            <a:r>
              <a:rPr lang="es-MX" altLang="es-MX" sz="1600" b="1" dirty="0" smtClean="0">
                <a:latin typeface="Arial" charset="0"/>
              </a:rPr>
              <a:t>El saludo; todas la mañanas saludábamos de distintas formas, una de ellas fue por medio de las partes del cuerpo, esta actividad pertenece al: </a:t>
            </a:r>
          </a:p>
          <a:p>
            <a:pPr algn="just">
              <a:spcBef>
                <a:spcPct val="0"/>
              </a:spcBef>
            </a:pPr>
            <a:endParaRPr lang="es-MX" altLang="es-MX" sz="1600" b="1" dirty="0" smtClean="0">
              <a:latin typeface="Arial" charset="0"/>
            </a:endParaRPr>
          </a:p>
          <a:p>
            <a:pPr algn="just">
              <a:spcBef>
                <a:spcPct val="0"/>
              </a:spcBef>
            </a:pPr>
            <a:r>
              <a:rPr lang="es-MX" altLang="es-MX" sz="1600" b="1" dirty="0" smtClean="0">
                <a:latin typeface="Arial" pitchFamily="34" charset="0"/>
              </a:rPr>
              <a:t>Campo</a:t>
            </a:r>
            <a:r>
              <a:rPr lang="es-MX" altLang="es-MX" sz="1600" b="1" dirty="0">
                <a:latin typeface="Arial" pitchFamily="34" charset="0"/>
              </a:rPr>
              <a:t> </a:t>
            </a:r>
            <a:r>
              <a:rPr lang="es-MX" altLang="es-MX" sz="1600" b="1" dirty="0" smtClean="0">
                <a:latin typeface="Arial" pitchFamily="34" charset="0"/>
              </a:rPr>
              <a:t>formativo</a:t>
            </a:r>
            <a:r>
              <a:rPr lang="es-MX" altLang="es-MX" sz="1600" b="1" dirty="0" smtClean="0">
                <a:latin typeface="Arial" pitchFamily="34" charset="0"/>
              </a:rPr>
              <a:t>: </a:t>
            </a:r>
            <a:r>
              <a:rPr lang="es-MX" altLang="es-MX" sz="1600" dirty="0" smtClean="0">
                <a:latin typeface="Arial" pitchFamily="34" charset="0"/>
              </a:rPr>
              <a:t>Desarrollo físico y salud.</a:t>
            </a:r>
          </a:p>
          <a:p>
            <a:pPr algn="just">
              <a:spcBef>
                <a:spcPct val="0"/>
              </a:spcBef>
            </a:pPr>
            <a:r>
              <a:rPr lang="es-MX" altLang="es-MX" sz="1600" b="1" dirty="0" smtClean="0">
                <a:latin typeface="Arial" pitchFamily="34" charset="0"/>
              </a:rPr>
              <a:t>Aspecto: </a:t>
            </a:r>
            <a:r>
              <a:rPr lang="es-MX" altLang="es-MX" sz="1600" dirty="0" smtClean="0">
                <a:latin typeface="Arial" pitchFamily="34" charset="0"/>
              </a:rPr>
              <a:t>Coordinación, fuerza y equilibrado.</a:t>
            </a:r>
          </a:p>
          <a:p>
            <a:pPr algn="just">
              <a:spcBef>
                <a:spcPct val="0"/>
              </a:spcBef>
            </a:pPr>
            <a:r>
              <a:rPr lang="es-MX" altLang="es-MX" sz="1600" b="1" dirty="0" smtClean="0">
                <a:latin typeface="Arial" pitchFamily="34" charset="0"/>
              </a:rPr>
              <a:t>Competencia: </a:t>
            </a:r>
            <a:r>
              <a:rPr lang="es-MX" altLang="es-MX" sz="1600" dirty="0" smtClean="0">
                <a:latin typeface="Arial" pitchFamily="34" charset="0"/>
              </a:rPr>
              <a:t>Mantiene el control de movimiento que implican fuerza, velocidad, y flexibilidad en juegos y actividades de ejercicio físico.</a:t>
            </a:r>
          </a:p>
          <a:p>
            <a:pPr algn="just">
              <a:spcBef>
                <a:spcPct val="0"/>
              </a:spcBef>
            </a:pPr>
            <a:r>
              <a:rPr lang="es-MX" altLang="es-MX" sz="1600" b="1" dirty="0" smtClean="0">
                <a:latin typeface="Arial" pitchFamily="34" charset="0"/>
              </a:rPr>
              <a:t>Aprendizaje Esperado: </a:t>
            </a:r>
            <a:r>
              <a:rPr lang="es-MX" altLang="es-MX" sz="1600" dirty="0" smtClean="0">
                <a:latin typeface="Arial" pitchFamily="34" charset="0"/>
              </a:rPr>
              <a:t>Participa en juegos que lo hacen identificar y mover distintas partes del cuerpo.</a:t>
            </a:r>
          </a:p>
          <a:p>
            <a:pPr algn="just">
              <a:spcBef>
                <a:spcPct val="0"/>
              </a:spcBef>
            </a:pPr>
            <a:r>
              <a:rPr lang="es-MX" altLang="es-MX" sz="1600" b="1" dirty="0" smtClean="0">
                <a:latin typeface="Arial" pitchFamily="34" charset="0"/>
              </a:rPr>
              <a:t>Nombre de la actividad: </a:t>
            </a:r>
            <a:r>
              <a:rPr lang="es-MX" altLang="es-MX" sz="1600" dirty="0" smtClean="0">
                <a:latin typeface="Arial" pitchFamily="34" charset="0"/>
              </a:rPr>
              <a:t>Saludo.</a:t>
            </a:r>
          </a:p>
          <a:p>
            <a:pPr algn="just">
              <a:spcBef>
                <a:spcPct val="0"/>
              </a:spcBef>
            </a:pPr>
            <a:endParaRPr lang="es-MX" altLang="es-MX" sz="1600" dirty="0">
              <a:latin typeface="Arial" pitchFamily="34" charset="0"/>
            </a:endParaRPr>
          </a:p>
          <a:p>
            <a:pPr algn="ctr">
              <a:spcBef>
                <a:spcPct val="0"/>
              </a:spcBef>
            </a:pPr>
            <a:r>
              <a:rPr lang="es-MX" altLang="es-MX" sz="1600" b="1" u="sng" dirty="0" smtClean="0">
                <a:latin typeface="Arial" pitchFamily="34" charset="0"/>
              </a:rPr>
              <a:t>Se desarrolló de la siguiente manera:</a:t>
            </a:r>
          </a:p>
          <a:p>
            <a:pPr algn="just">
              <a:spcBef>
                <a:spcPct val="0"/>
              </a:spcBef>
            </a:pPr>
            <a:r>
              <a:rPr lang="es-MX" altLang="es-MX" sz="1600" b="1" dirty="0" smtClean="0">
                <a:latin typeface="Arial" pitchFamily="34" charset="0"/>
              </a:rPr>
              <a:t>Inicio: </a:t>
            </a:r>
            <a:r>
              <a:rPr lang="es-MX" altLang="es-MX" sz="1600" dirty="0" smtClean="0">
                <a:latin typeface="Arial" pitchFamily="34" charset="0"/>
              </a:rPr>
              <a:t>Escucha las instrucciones de como saludará a sus compañeros.</a:t>
            </a:r>
          </a:p>
          <a:p>
            <a:pPr algn="just">
              <a:spcBef>
                <a:spcPct val="0"/>
              </a:spcBef>
            </a:pPr>
            <a:r>
              <a:rPr lang="es-MX" altLang="es-MX" sz="1600" b="1" dirty="0" smtClean="0">
                <a:latin typeface="Arial" pitchFamily="34" charset="0"/>
              </a:rPr>
              <a:t>Desarrollo: </a:t>
            </a:r>
            <a:r>
              <a:rPr lang="es-MX" altLang="es-MX" sz="1600" dirty="0" smtClean="0">
                <a:latin typeface="Arial" pitchFamily="34" charset="0"/>
              </a:rPr>
              <a:t>Saluda a sus compañeros con el hombro, con la espalda, con el codo, con la rodilla, con la cabeza, con la mano, con el cachete, con el pie, etc.</a:t>
            </a:r>
          </a:p>
          <a:p>
            <a:pPr algn="just">
              <a:spcBef>
                <a:spcPct val="0"/>
              </a:spcBef>
            </a:pPr>
            <a:r>
              <a:rPr lang="es-MX" altLang="es-MX" sz="1600" b="1" dirty="0" smtClean="0">
                <a:latin typeface="Arial" pitchFamily="34" charset="0"/>
              </a:rPr>
              <a:t>Cierre: </a:t>
            </a:r>
            <a:r>
              <a:rPr lang="es-MX" altLang="es-MX" sz="1600" dirty="0" smtClean="0">
                <a:latin typeface="Arial" pitchFamily="34" charset="0"/>
              </a:rPr>
              <a:t>Responde a cuestionamientos acerca de como se sintió, ¿Cómo le gusto saludar más? </a:t>
            </a:r>
          </a:p>
          <a:p>
            <a:pPr algn="just">
              <a:spcBef>
                <a:spcPct val="0"/>
              </a:spcBef>
            </a:pPr>
            <a:r>
              <a:rPr lang="es-MX" altLang="es-MX" sz="1600" b="1" dirty="0" smtClean="0">
                <a:latin typeface="Arial" pitchFamily="34" charset="0"/>
              </a:rPr>
              <a:t>Evaluación: </a:t>
            </a:r>
            <a:r>
              <a:rPr lang="es-MX" altLang="es-MX" sz="1600" dirty="0" smtClean="0">
                <a:latin typeface="Arial" pitchFamily="34" charset="0"/>
              </a:rPr>
              <a:t>La observación, ¿Con que parte del cuerpo se le dificultó saludar? ¿Con que parte del cuerpo se les facilitó? ¿Cuantas veces participó?</a:t>
            </a:r>
          </a:p>
          <a:p>
            <a:pPr algn="just">
              <a:spcBef>
                <a:spcPct val="0"/>
              </a:spcBef>
            </a:pPr>
            <a:r>
              <a:rPr lang="es-MX" altLang="es-MX" sz="1600" b="1" dirty="0" smtClean="0">
                <a:latin typeface="Arial" pitchFamily="34" charset="0"/>
              </a:rPr>
              <a:t>Tiempo: </a:t>
            </a:r>
            <a:r>
              <a:rPr lang="es-MX" altLang="es-MX" sz="1600" dirty="0" smtClean="0">
                <a:latin typeface="Arial" pitchFamily="34" charset="0"/>
              </a:rPr>
              <a:t>4:30-4:35 p.m.</a:t>
            </a:r>
          </a:p>
          <a:p>
            <a:pPr algn="just">
              <a:spcBef>
                <a:spcPct val="0"/>
              </a:spcBef>
            </a:pPr>
            <a:r>
              <a:rPr lang="es-MX" altLang="es-MX" sz="1600" b="1" dirty="0" smtClean="0">
                <a:latin typeface="Arial" pitchFamily="34" charset="0"/>
              </a:rPr>
              <a:t>Organización: </a:t>
            </a:r>
            <a:r>
              <a:rPr lang="es-MX" altLang="es-MX" sz="1600" dirty="0" smtClean="0">
                <a:latin typeface="Arial" pitchFamily="34" charset="0"/>
              </a:rPr>
              <a:t>Grupal.</a:t>
            </a:r>
          </a:p>
          <a:p>
            <a:pPr algn="just">
              <a:spcBef>
                <a:spcPct val="0"/>
              </a:spcBef>
            </a:pPr>
            <a:r>
              <a:rPr lang="es-MX" altLang="es-MX" sz="1600" b="1" dirty="0" smtClean="0">
                <a:latin typeface="Arial" pitchFamily="34" charset="0"/>
              </a:rPr>
              <a:t>Espacio: </a:t>
            </a:r>
            <a:r>
              <a:rPr lang="es-MX" altLang="es-MX" sz="1600" dirty="0" smtClean="0">
                <a:latin typeface="Arial" pitchFamily="34" charset="0"/>
              </a:rPr>
              <a:t>Fuera del salón.</a:t>
            </a:r>
          </a:p>
          <a:p>
            <a:pPr algn="just">
              <a:spcBef>
                <a:spcPct val="0"/>
              </a:spcBef>
            </a:pPr>
            <a:r>
              <a:rPr lang="es-MX" altLang="es-MX" sz="1600" b="1" dirty="0" smtClean="0">
                <a:latin typeface="Arial" pitchFamily="34" charset="0"/>
              </a:rPr>
              <a:t>Materiales: </a:t>
            </a:r>
            <a:r>
              <a:rPr lang="es-MX" altLang="es-MX" sz="1600" dirty="0" smtClean="0">
                <a:latin typeface="Arial" pitchFamily="34" charset="0"/>
              </a:rPr>
              <a:t>Recursos humanos.</a:t>
            </a:r>
          </a:p>
        </p:txBody>
      </p:sp>
    </p:spTree>
    <p:extLst>
      <p:ext uri="{BB962C8B-B14F-4D97-AF65-F5344CB8AC3E}">
        <p14:creationId xmlns:p14="http://schemas.microsoft.com/office/powerpoint/2010/main" val="3356801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764745">
            <a:off x="534427" y="2875124"/>
            <a:ext cx="5340085" cy="3003798"/>
          </a:xfrm>
          <a:prstGeom prst="rect">
            <a:avLst/>
          </a:prstGeom>
        </p:spPr>
      </p:pic>
      <p:sp>
        <p:nvSpPr>
          <p:cNvPr id="3" name="2 Rectángulo"/>
          <p:cNvSpPr/>
          <p:nvPr/>
        </p:nvSpPr>
        <p:spPr>
          <a:xfrm>
            <a:off x="90556" y="260648"/>
            <a:ext cx="9028648" cy="203132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s-MX" sz="1400" b="1" dirty="0" smtClean="0"/>
              <a:t>Propósito </a:t>
            </a:r>
            <a:r>
              <a:rPr lang="es-MX" sz="1400" b="1" dirty="0"/>
              <a:t>Planteado:</a:t>
            </a:r>
            <a:r>
              <a:rPr lang="es-MX" sz="1400" dirty="0"/>
              <a:t> Esta actividad se realizó con el fin de </a:t>
            </a:r>
            <a:r>
              <a:rPr lang="es-MX" sz="1400" dirty="0" smtClean="0"/>
              <a:t>que los  alumnos conozcan las partes de su cuerpo y no se aburran saludando de la misma forma siempre, así mientras juegan aprenden. </a:t>
            </a:r>
          </a:p>
          <a:p>
            <a:r>
              <a:rPr lang="es-MX" sz="1400" dirty="0"/>
              <a:t> </a:t>
            </a:r>
          </a:p>
          <a:p>
            <a:r>
              <a:rPr lang="es-MX" sz="1400" b="1" dirty="0"/>
              <a:t>Expectativas:</a:t>
            </a:r>
            <a:r>
              <a:rPr lang="es-MX" sz="1400" dirty="0"/>
              <a:t> Qué los alumnos respondieran a la actividad de manera activa y armoniosa logrando un vínculo estrecho entre </a:t>
            </a:r>
            <a:r>
              <a:rPr lang="es-MX" sz="1400" dirty="0" smtClean="0"/>
              <a:t>sus compañeros. </a:t>
            </a:r>
          </a:p>
          <a:p>
            <a:endParaRPr lang="es-MX" sz="1400" b="1" u="sng" dirty="0"/>
          </a:p>
          <a:p>
            <a:r>
              <a:rPr lang="es-MX" sz="1400" b="1" dirty="0" smtClean="0"/>
              <a:t>Realidad </a:t>
            </a:r>
            <a:r>
              <a:rPr lang="es-MX" sz="1400" b="1" dirty="0"/>
              <a:t>de la práctica:</a:t>
            </a:r>
            <a:r>
              <a:rPr lang="es-MX" sz="1400" dirty="0"/>
              <a:t> Los alumnos respondieron de manera armoniosa y activa, realizaron distintos movimientos corporales y coordinaron </a:t>
            </a:r>
            <a:r>
              <a:rPr lang="es-MX" sz="1400" dirty="0" smtClean="0"/>
              <a:t> al </a:t>
            </a:r>
            <a:r>
              <a:rPr lang="es-MX" sz="1400" dirty="0"/>
              <a:t> </a:t>
            </a:r>
            <a:r>
              <a:rPr lang="es-MX" sz="1400" dirty="0" smtClean="0"/>
              <a:t>saludarse entre ellos . </a:t>
            </a:r>
          </a:p>
          <a:p>
            <a:r>
              <a:rPr lang="es-MX" sz="1400" dirty="0" smtClean="0"/>
              <a:t>Este </a:t>
            </a:r>
            <a:r>
              <a:rPr lang="es-MX" sz="1400" dirty="0"/>
              <a:t>tipo de actividades permanentes favorecen el desarrollo físico y </a:t>
            </a:r>
            <a:r>
              <a:rPr lang="es-MX" sz="1400" dirty="0" smtClean="0"/>
              <a:t>los cinco sentidos. </a:t>
            </a:r>
            <a:endParaRPr lang="es-MX" sz="1400" dirty="0"/>
          </a:p>
        </p:txBody>
      </p:sp>
    </p:spTree>
    <p:extLst>
      <p:ext uri="{BB962C8B-B14F-4D97-AF65-F5344CB8AC3E}">
        <p14:creationId xmlns:p14="http://schemas.microsoft.com/office/powerpoint/2010/main" val="4125555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44666" y="548680"/>
            <a:ext cx="8964488" cy="5509200"/>
          </a:xfrm>
          <a:prstGeom prst="rect">
            <a:avLst/>
          </a:prstGeom>
        </p:spPr>
        <p:txBody>
          <a:bodyPr wrap="square">
            <a:spAutoFit/>
          </a:bodyPr>
          <a:lstStyle/>
          <a:p>
            <a:pPr algn="just">
              <a:spcBef>
                <a:spcPct val="0"/>
              </a:spcBef>
            </a:pPr>
            <a:r>
              <a:rPr lang="es-MX" altLang="es-MX" sz="1600" b="1" dirty="0" smtClean="0">
                <a:latin typeface="Arial" charset="0"/>
              </a:rPr>
              <a:t>Otra de las actividades de la práctica fue esta actividad que pertenece al:</a:t>
            </a:r>
          </a:p>
          <a:p>
            <a:pPr algn="just">
              <a:spcBef>
                <a:spcPct val="0"/>
              </a:spcBef>
            </a:pPr>
            <a:endParaRPr lang="es-MX" altLang="es-MX" sz="1600" b="1" dirty="0" smtClean="0">
              <a:latin typeface="Arial" charset="0"/>
            </a:endParaRPr>
          </a:p>
          <a:p>
            <a:pPr algn="just">
              <a:spcBef>
                <a:spcPct val="0"/>
              </a:spcBef>
            </a:pPr>
            <a:r>
              <a:rPr lang="es-MX" altLang="es-MX" sz="1600" b="1" dirty="0" smtClean="0">
                <a:latin typeface="Arial" charset="0"/>
              </a:rPr>
              <a:t>Campo formativo: </a:t>
            </a:r>
            <a:r>
              <a:rPr lang="es-MX" altLang="es-MX" sz="1600" dirty="0" smtClean="0">
                <a:latin typeface="Arial" charset="0"/>
              </a:rPr>
              <a:t>Expresión y apreciación artísticas. </a:t>
            </a:r>
          </a:p>
          <a:p>
            <a:pPr algn="just">
              <a:spcBef>
                <a:spcPct val="0"/>
              </a:spcBef>
            </a:pPr>
            <a:r>
              <a:rPr lang="es-MX" altLang="es-MX" sz="1600" b="1" dirty="0" smtClean="0">
                <a:latin typeface="Arial" charset="0"/>
              </a:rPr>
              <a:t>Aspecto: </a:t>
            </a:r>
            <a:r>
              <a:rPr lang="es-MX" altLang="es-MX" sz="1600" dirty="0" smtClean="0">
                <a:latin typeface="Arial" charset="0"/>
              </a:rPr>
              <a:t>Expresión y apreciación visual. </a:t>
            </a:r>
          </a:p>
          <a:p>
            <a:pPr algn="just">
              <a:spcBef>
                <a:spcPct val="0"/>
              </a:spcBef>
            </a:pPr>
            <a:r>
              <a:rPr lang="es-MX" altLang="es-MX" sz="1600" b="1" dirty="0" smtClean="0">
                <a:latin typeface="Arial" charset="0"/>
              </a:rPr>
              <a:t>Competencia: </a:t>
            </a:r>
            <a:r>
              <a:rPr lang="es-MX" altLang="es-MX" sz="1600" dirty="0" smtClean="0">
                <a:latin typeface="Arial" charset="0"/>
              </a:rPr>
              <a:t>Expresa ideas, sentimientos y fantasías mediante la creación de representaciones visuales, usando técnicas y materiales variados.</a:t>
            </a:r>
          </a:p>
          <a:p>
            <a:pPr algn="just">
              <a:spcBef>
                <a:spcPct val="0"/>
              </a:spcBef>
            </a:pPr>
            <a:r>
              <a:rPr lang="es-MX" altLang="es-MX" sz="1600" b="1" dirty="0" smtClean="0">
                <a:latin typeface="Arial" charset="0"/>
              </a:rPr>
              <a:t>Aprendizaje esperado: </a:t>
            </a:r>
            <a:r>
              <a:rPr lang="es-MX" altLang="es-MX" sz="1600" dirty="0" smtClean="0">
                <a:latin typeface="Arial" charset="0"/>
              </a:rPr>
              <a:t>Manipula arcilla o masa, modela con ellos y descubre sus posibilidades para crear una obra plástica.</a:t>
            </a:r>
          </a:p>
          <a:p>
            <a:pPr algn="just">
              <a:spcBef>
                <a:spcPct val="0"/>
              </a:spcBef>
            </a:pPr>
            <a:r>
              <a:rPr lang="es-MX" altLang="es-MX" sz="1600" b="1" dirty="0" smtClean="0">
                <a:latin typeface="Arial" charset="0"/>
              </a:rPr>
              <a:t>Nombre de la actividad: </a:t>
            </a:r>
            <a:r>
              <a:rPr lang="es-MX" altLang="es-MX" sz="1600" dirty="0" smtClean="0">
                <a:latin typeface="Arial" charset="0"/>
              </a:rPr>
              <a:t>¡Moldeando!</a:t>
            </a:r>
          </a:p>
          <a:p>
            <a:pPr algn="just">
              <a:spcBef>
                <a:spcPct val="0"/>
              </a:spcBef>
            </a:pPr>
            <a:endParaRPr lang="es-MX" altLang="es-MX" sz="1600" dirty="0">
              <a:latin typeface="Arial" charset="0"/>
            </a:endParaRPr>
          </a:p>
          <a:p>
            <a:pPr algn="ctr">
              <a:spcBef>
                <a:spcPct val="0"/>
              </a:spcBef>
            </a:pPr>
            <a:r>
              <a:rPr lang="es-MX" altLang="es-MX" sz="1600" b="1" u="sng" dirty="0" smtClean="0">
                <a:latin typeface="Arial" charset="0"/>
              </a:rPr>
              <a:t>Se desarrolló de la siguiente manera: </a:t>
            </a:r>
          </a:p>
          <a:p>
            <a:pPr algn="just">
              <a:spcBef>
                <a:spcPct val="0"/>
              </a:spcBef>
            </a:pPr>
            <a:r>
              <a:rPr lang="es-MX" altLang="es-MX" sz="1600" b="1" dirty="0" smtClean="0">
                <a:latin typeface="Arial" charset="0"/>
              </a:rPr>
              <a:t>Inicio: </a:t>
            </a:r>
            <a:r>
              <a:rPr lang="es-MX" altLang="es-MX" sz="1600" dirty="0" smtClean="0">
                <a:latin typeface="Arial" charset="0"/>
              </a:rPr>
              <a:t>Esta actividad se realiza de manera grupal, se presentan los materiales, luego el procedimiento, haremos paso por paso.</a:t>
            </a:r>
          </a:p>
          <a:p>
            <a:pPr algn="just">
              <a:spcBef>
                <a:spcPct val="0"/>
              </a:spcBef>
            </a:pPr>
            <a:r>
              <a:rPr lang="es-MX" altLang="es-MX" sz="1600" b="1" dirty="0" smtClean="0">
                <a:latin typeface="Arial" charset="0"/>
              </a:rPr>
              <a:t>Desarrollo:</a:t>
            </a:r>
            <a:r>
              <a:rPr lang="es-MX" altLang="es-MX" sz="1600" dirty="0" smtClean="0">
                <a:latin typeface="Arial" charset="0"/>
              </a:rPr>
              <a:t> Agregan los ingredientes uno por uno, los alumnos pasan al azar.</a:t>
            </a:r>
          </a:p>
          <a:p>
            <a:pPr algn="just">
              <a:spcBef>
                <a:spcPct val="0"/>
              </a:spcBef>
            </a:pPr>
            <a:r>
              <a:rPr lang="es-MX" altLang="es-MX" sz="1600" b="1" dirty="0" smtClean="0">
                <a:latin typeface="Arial" charset="0"/>
              </a:rPr>
              <a:t>Cierre:</a:t>
            </a:r>
            <a:r>
              <a:rPr lang="es-MX" altLang="es-MX" sz="1600" dirty="0" smtClean="0">
                <a:latin typeface="Arial" charset="0"/>
              </a:rPr>
              <a:t> Escucha que el día de mañana se realizará una abeja con dichas masas.</a:t>
            </a:r>
          </a:p>
          <a:p>
            <a:pPr algn="just">
              <a:spcBef>
                <a:spcPct val="0"/>
              </a:spcBef>
            </a:pPr>
            <a:r>
              <a:rPr lang="es-MX" altLang="es-MX" sz="1600" b="1" dirty="0" smtClean="0">
                <a:latin typeface="Arial" charset="0"/>
              </a:rPr>
              <a:t>Evaluación: </a:t>
            </a:r>
            <a:r>
              <a:rPr lang="es-MX" altLang="es-MX" sz="1600" dirty="0" smtClean="0">
                <a:latin typeface="Arial" charset="0"/>
              </a:rPr>
              <a:t>Mediante la manipulación del material y el producto elaborado.</a:t>
            </a:r>
          </a:p>
          <a:p>
            <a:pPr algn="just">
              <a:spcBef>
                <a:spcPct val="0"/>
              </a:spcBef>
            </a:pPr>
            <a:r>
              <a:rPr lang="es-MX" altLang="es-MX" sz="1600" b="1" dirty="0" smtClean="0">
                <a:latin typeface="Arial" charset="0"/>
              </a:rPr>
              <a:t>Tiempo: </a:t>
            </a:r>
            <a:r>
              <a:rPr lang="es-MX" altLang="es-MX" sz="1600" dirty="0" smtClean="0">
                <a:latin typeface="Arial" charset="0"/>
              </a:rPr>
              <a:t> 5:00-5:30 p.m.</a:t>
            </a:r>
          </a:p>
          <a:p>
            <a:pPr algn="just">
              <a:spcBef>
                <a:spcPct val="0"/>
              </a:spcBef>
            </a:pPr>
            <a:r>
              <a:rPr lang="es-MX" altLang="es-MX" sz="1600" b="1" dirty="0" smtClean="0">
                <a:latin typeface="Arial" charset="0"/>
              </a:rPr>
              <a:t>Organización: </a:t>
            </a:r>
            <a:r>
              <a:rPr lang="es-MX" altLang="es-MX" sz="1600" dirty="0" smtClean="0">
                <a:latin typeface="Arial" charset="0"/>
              </a:rPr>
              <a:t>Grupal</a:t>
            </a:r>
          </a:p>
          <a:p>
            <a:pPr algn="just">
              <a:spcBef>
                <a:spcPct val="0"/>
              </a:spcBef>
            </a:pPr>
            <a:r>
              <a:rPr lang="es-MX" altLang="es-MX" sz="1600" b="1" dirty="0" smtClean="0">
                <a:latin typeface="Arial" charset="0"/>
              </a:rPr>
              <a:t>Espacio: </a:t>
            </a:r>
            <a:r>
              <a:rPr lang="es-MX" altLang="es-MX" sz="1600" dirty="0" smtClean="0">
                <a:latin typeface="Arial" charset="0"/>
              </a:rPr>
              <a:t>Dentro del salón.</a:t>
            </a:r>
          </a:p>
          <a:p>
            <a:pPr algn="just">
              <a:spcBef>
                <a:spcPct val="0"/>
              </a:spcBef>
            </a:pPr>
            <a:r>
              <a:rPr lang="es-MX" altLang="es-MX" sz="1600" b="1" dirty="0" smtClean="0">
                <a:latin typeface="Arial" charset="0"/>
              </a:rPr>
              <a:t>Materiales: </a:t>
            </a:r>
            <a:r>
              <a:rPr lang="es-MX" altLang="es-MX" sz="1600" dirty="0" smtClean="0">
                <a:latin typeface="Arial" charset="0"/>
              </a:rPr>
              <a:t> Mandil, pintura vegetal amarilla y negra, agua, harina de </a:t>
            </a:r>
            <a:r>
              <a:rPr lang="es-MX" altLang="es-MX" sz="1600" dirty="0" err="1" smtClean="0">
                <a:latin typeface="Arial" charset="0"/>
              </a:rPr>
              <a:t>hot</a:t>
            </a:r>
            <a:r>
              <a:rPr lang="es-MX" altLang="es-MX" sz="1600" dirty="0" smtClean="0">
                <a:latin typeface="Arial" charset="0"/>
              </a:rPr>
              <a:t> </a:t>
            </a:r>
            <a:r>
              <a:rPr lang="es-MX" altLang="es-MX" sz="1600" dirty="0" err="1" smtClean="0">
                <a:latin typeface="Arial" charset="0"/>
              </a:rPr>
              <a:t>cakes</a:t>
            </a:r>
            <a:r>
              <a:rPr lang="es-MX" altLang="es-MX" sz="1600" dirty="0" smtClean="0">
                <a:latin typeface="Arial" charset="0"/>
              </a:rPr>
              <a:t>, harina para tortillas, sal,  recipiente hondo y una mesa para la realización de la masa, e imágenes de los ingredientes.</a:t>
            </a:r>
          </a:p>
        </p:txBody>
      </p:sp>
    </p:spTree>
    <p:extLst>
      <p:ext uri="{BB962C8B-B14F-4D97-AF65-F5344CB8AC3E}">
        <p14:creationId xmlns:p14="http://schemas.microsoft.com/office/powerpoint/2010/main" val="392029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173539"/>
            <a:ext cx="8961040" cy="181588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spcBef>
                <a:spcPct val="0"/>
              </a:spcBef>
            </a:pPr>
            <a:r>
              <a:rPr lang="es-MX" sz="1400" b="1" dirty="0" smtClean="0"/>
              <a:t>Propósito Planteado:</a:t>
            </a:r>
            <a:r>
              <a:rPr lang="es-MX" sz="1400" dirty="0" smtClean="0"/>
              <a:t> Esta actividad se realizó con el fin de que los  alumnos expresaran lo que sintieran, manipularan el material, usando lo que es la masa, así va descubriendo distintas posibilidades para crear una obra plástica.</a:t>
            </a:r>
          </a:p>
          <a:p>
            <a:r>
              <a:rPr lang="es-MX" sz="1400" dirty="0" smtClean="0"/>
              <a:t> </a:t>
            </a:r>
          </a:p>
          <a:p>
            <a:r>
              <a:rPr lang="es-MX" sz="1400" b="1" dirty="0" smtClean="0"/>
              <a:t>Expectativas:</a:t>
            </a:r>
            <a:r>
              <a:rPr lang="es-MX" sz="1400" dirty="0" smtClean="0"/>
              <a:t> Qué los alumnos respondieran a la actividad  y siguieran los pasos para elaborar la masa y enseguida trabajar con ella, siguiendo las indicaciones de la practicante.</a:t>
            </a:r>
          </a:p>
          <a:p>
            <a:endParaRPr lang="es-MX" sz="1400" b="1" u="sng" dirty="0" smtClean="0"/>
          </a:p>
          <a:p>
            <a:r>
              <a:rPr lang="es-MX" sz="1400" b="1" dirty="0" smtClean="0"/>
              <a:t>Realidad de la práctica:</a:t>
            </a:r>
            <a:r>
              <a:rPr lang="es-MX" sz="1400" dirty="0" smtClean="0"/>
              <a:t> Los alumnos respondieron de manera activa, y siguieron cada uno de los pasos dado, hubo seguimiento de reglas y normas,  compartieron material, esta actividad fue todo un éxito.</a:t>
            </a:r>
            <a:endParaRPr lang="es-MX" sz="14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03058">
            <a:off x="813232" y="2962260"/>
            <a:ext cx="3417983" cy="2570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794887">
            <a:off x="4721264" y="3242538"/>
            <a:ext cx="3036918" cy="2283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21961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639</Words>
  <Application>Microsoft Office PowerPoint</Application>
  <PresentationFormat>Presentación en pantalla (4:3)</PresentationFormat>
  <Paragraphs>73</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raquel1224rg26</dc:creator>
  <cp:lastModifiedBy>raquel1224rg26</cp:lastModifiedBy>
  <cp:revision>6</cp:revision>
  <dcterms:created xsi:type="dcterms:W3CDTF">2015-06-18T02:14:44Z</dcterms:created>
  <dcterms:modified xsi:type="dcterms:W3CDTF">2015-06-18T03:27:18Z</dcterms:modified>
</cp:coreProperties>
</file>