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8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2" r:id="rId37"/>
    <p:sldId id="290" r:id="rId38"/>
    <p:sldId id="293" r:id="rId39"/>
    <p:sldId id="294" r:id="rId40"/>
    <p:sldId id="295" r:id="rId41"/>
    <p:sldId id="296" r:id="rId42"/>
    <p:sldId id="297" r:id="rId43"/>
    <p:sldId id="298" r:id="rId44"/>
    <p:sldId id="301" r:id="rId45"/>
    <p:sldId id="302" r:id="rId46"/>
    <p:sldId id="300" r:id="rId4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7FF"/>
    <a:srgbClr val="FFA7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92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1855-17F5-4EA1-AEB2-DFF8A8AD5BEB}" type="datetimeFigureOut">
              <a:rPr lang="es-ES" smtClean="0"/>
              <a:t>13/05/2014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A-0058-4DF1-9AD1-1DF5EE0803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511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1855-17F5-4EA1-AEB2-DFF8A8AD5BEB}" type="datetimeFigureOut">
              <a:rPr lang="es-ES" smtClean="0"/>
              <a:t>13/05/2014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A-0058-4DF1-9AD1-1DF5EE0803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456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1855-17F5-4EA1-AEB2-DFF8A8AD5BEB}" type="datetimeFigureOut">
              <a:rPr lang="es-ES" smtClean="0"/>
              <a:t>13/05/2014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A-0058-4DF1-9AD1-1DF5EE0803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464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1855-17F5-4EA1-AEB2-DFF8A8AD5BEB}" type="datetimeFigureOut">
              <a:rPr lang="es-ES" smtClean="0"/>
              <a:t>13/05/2014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A-0058-4DF1-9AD1-1DF5EE0803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53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1855-17F5-4EA1-AEB2-DFF8A8AD5BEB}" type="datetimeFigureOut">
              <a:rPr lang="es-ES" smtClean="0"/>
              <a:t>13/05/2014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A-0058-4DF1-9AD1-1DF5EE0803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375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1855-17F5-4EA1-AEB2-DFF8A8AD5BEB}" type="datetimeFigureOut">
              <a:rPr lang="es-ES" smtClean="0"/>
              <a:t>13/05/2014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A-0058-4DF1-9AD1-1DF5EE0803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018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1855-17F5-4EA1-AEB2-DFF8A8AD5BEB}" type="datetimeFigureOut">
              <a:rPr lang="es-ES" smtClean="0"/>
              <a:t>13/05/2014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A-0058-4DF1-9AD1-1DF5EE0803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68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1855-17F5-4EA1-AEB2-DFF8A8AD5BEB}" type="datetimeFigureOut">
              <a:rPr lang="es-ES" smtClean="0"/>
              <a:t>13/05/2014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A-0058-4DF1-9AD1-1DF5EE0803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86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1855-17F5-4EA1-AEB2-DFF8A8AD5BEB}" type="datetimeFigureOut">
              <a:rPr lang="es-ES" smtClean="0"/>
              <a:t>13/05/2014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A-0058-4DF1-9AD1-1DF5EE0803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699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1855-17F5-4EA1-AEB2-DFF8A8AD5BEB}" type="datetimeFigureOut">
              <a:rPr lang="es-ES" smtClean="0"/>
              <a:t>13/05/2014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A-0058-4DF1-9AD1-1DF5EE0803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948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1855-17F5-4EA1-AEB2-DFF8A8AD5BEB}" type="datetimeFigureOut">
              <a:rPr lang="es-ES" smtClean="0"/>
              <a:t>13/05/2014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47FA-0058-4DF1-9AD1-1DF5EE0803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7375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11855-17F5-4EA1-AEB2-DFF8A8AD5BEB}" type="datetimeFigureOut">
              <a:rPr lang="es-ES" smtClean="0"/>
              <a:t>13/05/2014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7FA-0058-4DF1-9AD1-1DF5EE0803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01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es-ES_tradn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Repaso para examen</a:t>
            </a:r>
            <a:endParaRPr lang="es-E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_tradnl" sz="6600" b="1" dirty="0" smtClean="0">
                <a:solidFill>
                  <a:schemeClr val="tx1"/>
                </a:solidFill>
              </a:rPr>
              <a:t>PEP 2011</a:t>
            </a:r>
            <a:endParaRPr lang="es-ES" sz="6600" b="1" dirty="0">
              <a:solidFill>
                <a:schemeClr val="tx1"/>
              </a:solidFill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331640" y="249289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4400" b="1" dirty="0" smtClean="0">
                <a:solidFill>
                  <a:schemeClr val="tx1"/>
                </a:solidFill>
              </a:rPr>
              <a:t>2º bimestre</a:t>
            </a:r>
            <a:endParaRPr lang="es-E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934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Usen el razonamiento matemático en situaciones que demanden establecer </a:t>
            </a:r>
            <a:r>
              <a:rPr lang="es-ES" dirty="0" smtClean="0"/>
              <a:t>relaciones de </a:t>
            </a:r>
            <a:r>
              <a:rPr lang="es-ES" dirty="0"/>
              <a:t>correspondencia, cantidad y ubicación entre objetos al contar, </a:t>
            </a:r>
            <a:r>
              <a:rPr lang="es-ES" dirty="0" smtClean="0"/>
              <a:t>estimar, reconocer </a:t>
            </a:r>
            <a:r>
              <a:rPr lang="es-ES" dirty="0"/>
              <a:t>atributos, comparar y medir; comprendan las relaciones entre los </a:t>
            </a:r>
            <a:r>
              <a:rPr lang="es-ES" dirty="0" smtClean="0"/>
              <a:t>datos de </a:t>
            </a:r>
            <a:r>
              <a:rPr lang="es-ES" dirty="0"/>
              <a:t>un problema y usen estrategias o procedimientos propios para resolverlos.</a:t>
            </a:r>
          </a:p>
        </p:txBody>
      </p:sp>
    </p:spTree>
    <p:extLst>
      <p:ext uri="{BB962C8B-B14F-4D97-AF65-F5344CB8AC3E}">
        <p14:creationId xmlns:p14="http://schemas.microsoft.com/office/powerpoint/2010/main" val="3394213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/>
              <a:t>Se interesen en la observación de fenómenos naturales y las características de </a:t>
            </a:r>
            <a:r>
              <a:rPr lang="es-ES" dirty="0" smtClean="0"/>
              <a:t>los seres </a:t>
            </a:r>
            <a:r>
              <a:rPr lang="es-ES" dirty="0"/>
              <a:t>vivos; participen en situaciones de experimentación que los lleven a </a:t>
            </a:r>
            <a:r>
              <a:rPr lang="es-ES" dirty="0" smtClean="0"/>
              <a:t>describir, preguntar</a:t>
            </a:r>
            <a:r>
              <a:rPr lang="es-ES" dirty="0"/>
              <a:t>, predecir, comparar, registrar, elaborar explicaciones e </a:t>
            </a:r>
            <a:r>
              <a:rPr lang="es-ES" dirty="0" smtClean="0"/>
              <a:t>intercambiar opiniones </a:t>
            </a:r>
            <a:r>
              <a:rPr lang="es-ES" dirty="0"/>
              <a:t>sobre procesos de transformación del mundo natural y social </a:t>
            </a:r>
            <a:r>
              <a:rPr lang="es-ES" dirty="0" smtClean="0"/>
              <a:t>inmediato, y </a:t>
            </a:r>
            <a:r>
              <a:rPr lang="es-ES" dirty="0"/>
              <a:t>adquieran actitudes favorables hacia el cuidado del medio.</a:t>
            </a:r>
          </a:p>
        </p:txBody>
      </p:sp>
    </p:spTree>
    <p:extLst>
      <p:ext uri="{BB962C8B-B14F-4D97-AF65-F5344CB8AC3E}">
        <p14:creationId xmlns:p14="http://schemas.microsoft.com/office/powerpoint/2010/main" val="2356726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Se apropien de los valores y principios necesarios para la vida en </a:t>
            </a:r>
            <a:r>
              <a:rPr lang="es-ES" dirty="0" smtClean="0"/>
              <a:t>comunidad, reconociendo </a:t>
            </a:r>
            <a:r>
              <a:rPr lang="es-ES" dirty="0"/>
              <a:t>que las personas tenemos rasgos culturales distintos, y actúen </a:t>
            </a:r>
            <a:r>
              <a:rPr lang="es-ES" dirty="0" smtClean="0"/>
              <a:t>con base </a:t>
            </a:r>
            <a:r>
              <a:rPr lang="es-ES" dirty="0"/>
              <a:t>en el respeto a las características y los derechos de los demás, el </a:t>
            </a:r>
            <a:r>
              <a:rPr lang="es-ES" dirty="0" smtClean="0"/>
              <a:t>ejercicio de </a:t>
            </a:r>
            <a:r>
              <a:rPr lang="es-ES" dirty="0"/>
              <a:t>responsabilidades, la justicia y la tolerancia, el reconocimiento y aprecio a </a:t>
            </a:r>
            <a:r>
              <a:rPr lang="es-ES" dirty="0" smtClean="0"/>
              <a:t>la diversidad </a:t>
            </a:r>
            <a:r>
              <a:rPr lang="es-ES" dirty="0"/>
              <a:t>lingüística, cultural, étnica y de género.</a:t>
            </a:r>
          </a:p>
        </p:txBody>
      </p:sp>
    </p:spTree>
    <p:extLst>
      <p:ext uri="{BB962C8B-B14F-4D97-AF65-F5344CB8AC3E}">
        <p14:creationId xmlns:p14="http://schemas.microsoft.com/office/powerpoint/2010/main" val="1338502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Usen la imaginación y la fantasía, la iniciativa y la creatividad para expresarse </a:t>
            </a:r>
            <a:r>
              <a:rPr lang="es-ES" dirty="0" smtClean="0"/>
              <a:t>por medio </a:t>
            </a:r>
            <a:r>
              <a:rPr lang="es-ES" dirty="0"/>
              <a:t>de los lenguajes artísticos (música, artes visuales, danza, teatro) y </a:t>
            </a:r>
            <a:r>
              <a:rPr lang="es-ES" dirty="0" smtClean="0"/>
              <a:t>apreciar manifestaciones </a:t>
            </a:r>
            <a:r>
              <a:rPr lang="es-ES" dirty="0"/>
              <a:t>artísticas y culturales de su entorno y de otros contextos.</a:t>
            </a:r>
          </a:p>
        </p:txBody>
      </p:sp>
    </p:spTree>
    <p:extLst>
      <p:ext uri="{BB962C8B-B14F-4D97-AF65-F5344CB8AC3E}">
        <p14:creationId xmlns:p14="http://schemas.microsoft.com/office/powerpoint/2010/main" val="213062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Mejoren sus habilidades de coordinación, control, manipulación y </a:t>
            </a:r>
            <a:r>
              <a:rPr lang="es-ES" dirty="0" smtClean="0"/>
              <a:t>desplazamiento; practiquen </a:t>
            </a:r>
            <a:r>
              <a:rPr lang="es-ES" dirty="0"/>
              <a:t>acciones de salud individual y colectiva para preservar y promover </a:t>
            </a:r>
            <a:r>
              <a:rPr lang="es-ES" dirty="0" smtClean="0"/>
              <a:t>una vida </a:t>
            </a:r>
            <a:r>
              <a:rPr lang="es-ES" dirty="0"/>
              <a:t>saludable, y comprendan qué actitudes y medidas adoptar ante </a:t>
            </a:r>
            <a:r>
              <a:rPr lang="es-ES" dirty="0" smtClean="0"/>
              <a:t>situaciones que </a:t>
            </a:r>
            <a:r>
              <a:rPr lang="es-ES" dirty="0"/>
              <a:t>pongan en riesgo su integridad personal.</a:t>
            </a:r>
          </a:p>
        </p:txBody>
      </p:sp>
    </p:spTree>
    <p:extLst>
      <p:ext uri="{BB962C8B-B14F-4D97-AF65-F5344CB8AC3E}">
        <p14:creationId xmlns:p14="http://schemas.microsoft.com/office/powerpoint/2010/main" val="1426252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b="1" dirty="0" smtClean="0"/>
              <a:t>Bases para el trabajo en preescolar</a:t>
            </a:r>
            <a:endParaRPr lang="es-ES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/>
              <a:t>El logro de los propósitos de un programa educativo se concreta en la </a:t>
            </a:r>
            <a:r>
              <a:rPr lang="es-ES" dirty="0" smtClean="0"/>
              <a:t>práctica, cuando </a:t>
            </a:r>
            <a:r>
              <a:rPr lang="es-ES" dirty="0"/>
              <a:t>existe un ambiente propicio y se desarrollan acciones congruentes </a:t>
            </a:r>
            <a:r>
              <a:rPr lang="es-ES" dirty="0" smtClean="0"/>
              <a:t>con esos </a:t>
            </a:r>
            <a:r>
              <a:rPr lang="es-ES" dirty="0"/>
              <a:t>propósitos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Se </a:t>
            </a:r>
            <a:r>
              <a:rPr lang="es-ES" dirty="0"/>
              <a:t>ha considerado importante </a:t>
            </a:r>
            <a:r>
              <a:rPr lang="es-ES" dirty="0" smtClean="0"/>
              <a:t>organizar las </a:t>
            </a:r>
            <a:r>
              <a:rPr lang="es-ES" dirty="0"/>
              <a:t>bases en tres grandes rubros: “Características infantiles y procesos de aprendizaje</a:t>
            </a:r>
            <a:r>
              <a:rPr lang="es-ES" dirty="0" smtClean="0"/>
              <a:t>”, “</a:t>
            </a:r>
            <a:r>
              <a:rPr lang="es-ES" dirty="0"/>
              <a:t>Diversidad y equidad”, e “Intervención educativa</a:t>
            </a:r>
            <a:r>
              <a:rPr lang="es-ES" dirty="0" smtClean="0"/>
              <a:t>”.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7370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El compartir determinados principios, </a:t>
            </a:r>
            <a:r>
              <a:rPr lang="es-ES" dirty="0" smtClean="0"/>
              <a:t>asumirlo en </a:t>
            </a:r>
            <a:r>
              <a:rPr lang="es-ES" dirty="0"/>
              <a:t>el actuar pedagógico y </a:t>
            </a:r>
            <a:r>
              <a:rPr lang="es-ES" dirty="0" smtClean="0"/>
              <a:t>comprometerse con </a:t>
            </a:r>
            <a:r>
              <a:rPr lang="es-ES" dirty="0"/>
              <a:t>ellos, favorece las condiciones para el intercambio de información </a:t>
            </a:r>
            <a:r>
              <a:rPr lang="es-ES" dirty="0" smtClean="0"/>
              <a:t>y coordinación </a:t>
            </a:r>
            <a:r>
              <a:rPr lang="es-ES" dirty="0"/>
              <a:t>entre las docentes, además de que fortalece las formas de trabajo </a:t>
            </a:r>
            <a:r>
              <a:rPr lang="es-ES" dirty="0" smtClean="0"/>
              <a:t>concertadas que </a:t>
            </a:r>
            <a:r>
              <a:rPr lang="es-ES" dirty="0"/>
              <a:t>propicien un verdadero trabajo de gestión escolar.</a:t>
            </a:r>
          </a:p>
        </p:txBody>
      </p:sp>
    </p:spTree>
    <p:extLst>
      <p:ext uri="{BB962C8B-B14F-4D97-AF65-F5344CB8AC3E}">
        <p14:creationId xmlns:p14="http://schemas.microsoft.com/office/powerpoint/2010/main" val="1988603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Características infantiles y procesos de aprendizaje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es-ES" dirty="0" smtClean="0"/>
              <a:t>Las </a:t>
            </a:r>
            <a:r>
              <a:rPr lang="es-ES" dirty="0"/>
              <a:t>niñas y los niños llegan a la escuela con </a:t>
            </a:r>
            <a:r>
              <a:rPr lang="es-ES" dirty="0" smtClean="0"/>
              <a:t>conocimientos y </a:t>
            </a:r>
            <a:r>
              <a:rPr lang="es-ES" dirty="0"/>
              <a:t>capacidades que son la base para continuar </a:t>
            </a:r>
            <a:r>
              <a:rPr lang="es-ES" dirty="0" smtClean="0"/>
              <a:t>aprendiendo.</a:t>
            </a:r>
          </a:p>
          <a:p>
            <a:pPr algn="just"/>
            <a:r>
              <a:rPr lang="es-ES" dirty="0" smtClean="0"/>
              <a:t>A cualquier </a:t>
            </a:r>
            <a:r>
              <a:rPr lang="es-ES" dirty="0"/>
              <a:t>edad, los seres humanos </a:t>
            </a:r>
            <a:r>
              <a:rPr lang="es-ES" i="1" dirty="0"/>
              <a:t>construyen </a:t>
            </a:r>
            <a:r>
              <a:rPr lang="es-ES" dirty="0"/>
              <a:t>su conocimiento; es decir, hacen </a:t>
            </a:r>
            <a:r>
              <a:rPr lang="es-ES" dirty="0" smtClean="0"/>
              <a:t>suyos saberes </a:t>
            </a:r>
            <a:r>
              <a:rPr lang="es-ES" dirty="0"/>
              <a:t>nuevos cuando los pueden relacionar con lo que ya sabían.</a:t>
            </a:r>
          </a:p>
        </p:txBody>
      </p:sp>
    </p:spTree>
    <p:extLst>
      <p:ext uri="{BB962C8B-B14F-4D97-AF65-F5344CB8AC3E}">
        <p14:creationId xmlns:p14="http://schemas.microsoft.com/office/powerpoint/2010/main" val="3502474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Un desafío profesional para la educadora es mantener una actitud de </a:t>
            </a:r>
            <a:r>
              <a:rPr lang="es-ES" dirty="0" smtClean="0"/>
              <a:t>observación e </a:t>
            </a:r>
            <a:r>
              <a:rPr lang="es-ES" dirty="0"/>
              <a:t>indagación constante en relación con lo que experimenta en el aula cada uno de </a:t>
            </a:r>
            <a:r>
              <a:rPr lang="es-ES" dirty="0" smtClean="0"/>
              <a:t>sus alumnos.</a:t>
            </a:r>
          </a:p>
          <a:p>
            <a:pPr algn="just"/>
            <a:r>
              <a:rPr lang="es-ES" dirty="0"/>
              <a:t>Esta perspectiva demanda una práctica distinta de la tradicional y, en ciertos </a:t>
            </a:r>
            <a:r>
              <a:rPr lang="es-ES" dirty="0" smtClean="0"/>
              <a:t>momentos, representa </a:t>
            </a:r>
            <a:r>
              <a:rPr lang="es-ES" dirty="0"/>
              <a:t>un avance más lento del que quizá haya planeado, pero </a:t>
            </a:r>
            <a:r>
              <a:rPr lang="es-ES" dirty="0" smtClean="0"/>
              <a:t>favorece la </a:t>
            </a:r>
            <a:r>
              <a:rPr lang="es-ES" dirty="0"/>
              <a:t>promoción de un aprendizaje real y duradero.</a:t>
            </a:r>
          </a:p>
        </p:txBody>
      </p:sp>
    </p:spTree>
    <p:extLst>
      <p:ext uri="{BB962C8B-B14F-4D97-AF65-F5344CB8AC3E}">
        <p14:creationId xmlns:p14="http://schemas.microsoft.com/office/powerpoint/2010/main" val="2319276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dirty="0" smtClean="0"/>
              <a:t>2</a:t>
            </a:r>
            <a:r>
              <a:rPr lang="es-ES" dirty="0"/>
              <a:t>. Las niñas y los niños aprenden en interacción con sus </a:t>
            </a:r>
            <a:r>
              <a:rPr lang="es-ES" dirty="0" smtClean="0"/>
              <a:t>pares.</a:t>
            </a:r>
          </a:p>
          <a:p>
            <a:pPr algn="just"/>
            <a:r>
              <a:rPr lang="es-ES" dirty="0"/>
              <a:t>hoy se </a:t>
            </a:r>
            <a:r>
              <a:rPr lang="es-ES" dirty="0" smtClean="0"/>
              <a:t>reconoce el </a:t>
            </a:r>
            <a:r>
              <a:rPr lang="es-ES" dirty="0"/>
              <a:t>papel relevante que tienen las relaciones entre iguales en el aprendizaje. Al </a:t>
            </a:r>
            <a:r>
              <a:rPr lang="es-ES" dirty="0" smtClean="0"/>
              <a:t>respecto se </a:t>
            </a:r>
            <a:r>
              <a:rPr lang="es-ES" dirty="0"/>
              <a:t>señalan dos nociones: los </a:t>
            </a:r>
            <a:r>
              <a:rPr lang="es-ES" i="1" dirty="0"/>
              <a:t>procesos mentales </a:t>
            </a:r>
            <a:r>
              <a:rPr lang="es-ES" dirty="0"/>
              <a:t>como producto del intercambio y de </a:t>
            </a:r>
            <a:r>
              <a:rPr lang="es-ES" dirty="0" smtClean="0"/>
              <a:t>la relación </a:t>
            </a:r>
            <a:r>
              <a:rPr lang="es-ES" dirty="0"/>
              <a:t>con otros, y el </a:t>
            </a:r>
            <a:r>
              <a:rPr lang="es-ES" i="1" dirty="0"/>
              <a:t>desarrollo </a:t>
            </a:r>
            <a:r>
              <a:rPr lang="es-ES" dirty="0"/>
              <a:t>como un proceso interpretativo y </a:t>
            </a:r>
            <a:r>
              <a:rPr lang="es-ES" dirty="0" smtClean="0"/>
              <a:t>colectivo,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382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-387424"/>
            <a:ext cx="8579296" cy="3528392"/>
          </a:xfrm>
        </p:spPr>
        <p:txBody>
          <a:bodyPr>
            <a:noAutofit/>
          </a:bodyPr>
          <a:lstStyle/>
          <a:p>
            <a:r>
              <a:rPr lang="es-ES" sz="3600" b="1" dirty="0"/>
              <a:t>Los propósitos educativos se especifican </a:t>
            </a: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ES" sz="3600" b="1" dirty="0" smtClean="0"/>
              <a:t>en términos de </a:t>
            </a:r>
            <a:r>
              <a:rPr lang="es-ES" sz="3600" b="1" dirty="0"/>
              <a:t>competencias que los alumnos  </a:t>
            </a:r>
            <a:r>
              <a:rPr lang="es-ES" sz="3600" b="1" dirty="0" smtClean="0"/>
              <a:t>deben </a:t>
            </a:r>
            <a:r>
              <a:rPr lang="es-ES" sz="3600" b="1" dirty="0"/>
              <a:t>desarrollar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16779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/>
              <a:t>El </a:t>
            </a:r>
            <a:r>
              <a:rPr lang="es-ES" dirty="0" smtClean="0"/>
              <a:t>programa </a:t>
            </a:r>
            <a:r>
              <a:rPr lang="es-ES" dirty="0"/>
              <a:t>se enfoca al desarrollo de competencias de las niñas y los niños </a:t>
            </a:r>
            <a:r>
              <a:rPr lang="es-ES" dirty="0" smtClean="0"/>
              <a:t>que asisten </a:t>
            </a:r>
            <a:r>
              <a:rPr lang="es-ES" dirty="0"/>
              <a:t>a los centros de educación preescolar, y esta decisión de orden curricular </a:t>
            </a:r>
            <a:r>
              <a:rPr lang="es-ES" dirty="0" smtClean="0"/>
              <a:t>tiene como </a:t>
            </a:r>
            <a:r>
              <a:rPr lang="es-ES" dirty="0"/>
              <a:t>finalidad principal propiciar que los alumnos integren sus aprendizajes y los </a:t>
            </a:r>
            <a:r>
              <a:rPr lang="es-ES" dirty="0" smtClean="0"/>
              <a:t>utilicen en </a:t>
            </a:r>
            <a:r>
              <a:rPr lang="es-ES" dirty="0"/>
              <a:t>su actuar cotidiano.</a:t>
            </a:r>
          </a:p>
        </p:txBody>
      </p:sp>
    </p:spTree>
    <p:extLst>
      <p:ext uri="{BB962C8B-B14F-4D97-AF65-F5344CB8AC3E}">
        <p14:creationId xmlns:p14="http://schemas.microsoft.com/office/powerpoint/2010/main" val="785050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 smtClean="0"/>
              <a:t>en el cual las niñas y los niños participan activamente en un mundo social en que se desenvuelven y que está lleno de significados definidos por la cultura.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0762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/>
              <a:t>La participación de la educadora consistirá en propiciar experiencias que </a:t>
            </a:r>
            <a:r>
              <a:rPr lang="es-ES" dirty="0" smtClean="0"/>
              <a:t>fomenten diversas </a:t>
            </a:r>
            <a:r>
              <a:rPr lang="es-ES" dirty="0"/>
              <a:t>dinámicas de relación en el grupo escolar, mediante la interacción </a:t>
            </a:r>
            <a:r>
              <a:rPr lang="es-ES" dirty="0" smtClean="0"/>
              <a:t>entre pares </a:t>
            </a:r>
            <a:r>
              <a:rPr lang="es-ES" dirty="0"/>
              <a:t>(en pequeños grupos y/o el grupo en su conjunto). En otros casos, su </a:t>
            </a:r>
            <a:r>
              <a:rPr lang="es-ES" dirty="0" smtClean="0"/>
              <a:t>sensibilidad le </a:t>
            </a:r>
            <a:r>
              <a:rPr lang="es-ES" dirty="0"/>
              <a:t>permite identificar los intercambios que surgen por iniciativa de las niñas y </a:t>
            </a:r>
            <a:r>
              <a:rPr lang="es-ES" dirty="0" smtClean="0"/>
              <a:t>los niños </a:t>
            </a:r>
            <a:r>
              <a:rPr lang="es-ES" dirty="0"/>
              <a:t>e intervenir para alentar su fluidez y sus aportes cognitivos.</a:t>
            </a:r>
          </a:p>
        </p:txBody>
      </p:sp>
    </p:spTree>
    <p:extLst>
      <p:ext uri="{BB962C8B-B14F-4D97-AF65-F5344CB8AC3E}">
        <p14:creationId xmlns:p14="http://schemas.microsoft.com/office/powerpoint/2010/main" val="2403982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3. El juego potencia el desarrollo y el </a:t>
            </a:r>
            <a:r>
              <a:rPr lang="es-ES" dirty="0" smtClean="0"/>
              <a:t>aprendizaje en </a:t>
            </a:r>
            <a:r>
              <a:rPr lang="es-ES" dirty="0"/>
              <a:t>las niñas y los </a:t>
            </a:r>
            <a:r>
              <a:rPr lang="es-ES" dirty="0" smtClean="0"/>
              <a:t>niños.</a:t>
            </a:r>
          </a:p>
          <a:p>
            <a:pPr algn="just"/>
            <a:r>
              <a:rPr lang="es-ES" dirty="0"/>
              <a:t>El juego tiene múltiples </a:t>
            </a:r>
            <a:r>
              <a:rPr lang="es-ES" dirty="0" smtClean="0"/>
              <a:t>manifestaciones funciones</a:t>
            </a:r>
            <a:r>
              <a:rPr lang="es-ES" dirty="0"/>
              <a:t>, ya que es una forma de </a:t>
            </a:r>
            <a:r>
              <a:rPr lang="es-ES" dirty="0" smtClean="0"/>
              <a:t>actividad que </a:t>
            </a:r>
            <a:r>
              <a:rPr lang="es-ES" dirty="0"/>
              <a:t>permite a los niños la expresión de su energía y de su necesidad de movimiento, </a:t>
            </a:r>
            <a:r>
              <a:rPr lang="es-ES" dirty="0" smtClean="0"/>
              <a:t>al adquirir </a:t>
            </a:r>
            <a:r>
              <a:rPr lang="es-ES" dirty="0"/>
              <a:t>formas complejas que propician el desarrollo de competencias.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8898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En el juego no sólo varían la complejidad y </a:t>
            </a:r>
            <a:r>
              <a:rPr lang="es-ES" dirty="0" smtClean="0"/>
              <a:t>e sentido</a:t>
            </a:r>
            <a:r>
              <a:rPr lang="es-ES" dirty="0"/>
              <a:t>, sino también la forma de </a:t>
            </a:r>
            <a:r>
              <a:rPr lang="es-ES" dirty="0" smtClean="0"/>
              <a:t>participación: </a:t>
            </a:r>
            <a:r>
              <a:rPr lang="es-ES" b="1" dirty="0" smtClean="0"/>
              <a:t>individual</a:t>
            </a:r>
            <a:r>
              <a:rPr lang="es-ES" dirty="0" smtClean="0"/>
              <a:t> </a:t>
            </a:r>
            <a:r>
              <a:rPr lang="es-ES" dirty="0"/>
              <a:t>(en que se pueden alcanzar altos niveles de concentración, </a:t>
            </a:r>
            <a:r>
              <a:rPr lang="es-ES" dirty="0" smtClean="0"/>
              <a:t>elaboración y </a:t>
            </a:r>
            <a:r>
              <a:rPr lang="es-ES" dirty="0"/>
              <a:t>“verbalización interna”), </a:t>
            </a:r>
            <a:r>
              <a:rPr lang="es-ES" b="1" dirty="0"/>
              <a:t>en parejas</a:t>
            </a:r>
            <a:r>
              <a:rPr lang="es-ES" dirty="0"/>
              <a:t> (se facilitan por la cercanía y </a:t>
            </a:r>
            <a:r>
              <a:rPr lang="es-ES" dirty="0" smtClean="0"/>
              <a:t>compatibilidad personal</a:t>
            </a:r>
            <a:r>
              <a:rPr lang="es-ES" dirty="0"/>
              <a:t>), y </a:t>
            </a:r>
            <a:r>
              <a:rPr lang="es-ES" b="1" dirty="0"/>
              <a:t>colectivos</a:t>
            </a:r>
            <a:r>
              <a:rPr lang="es-ES" dirty="0"/>
              <a:t> (exigen mayor autorregulación y aceptación de las reglas y sus resultados).</a:t>
            </a:r>
          </a:p>
        </p:txBody>
      </p:sp>
    </p:spTree>
    <p:extLst>
      <p:ext uri="{BB962C8B-B14F-4D97-AF65-F5344CB8AC3E}">
        <p14:creationId xmlns:p14="http://schemas.microsoft.com/office/powerpoint/2010/main" val="2870843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En la edad preescolar y en el espacio educativo, </a:t>
            </a:r>
            <a:r>
              <a:rPr lang="es-ES" dirty="0" smtClean="0"/>
              <a:t>e juego </a:t>
            </a:r>
            <a:r>
              <a:rPr lang="es-ES" dirty="0"/>
              <a:t>propicia el </a:t>
            </a:r>
            <a:r>
              <a:rPr lang="es-ES" dirty="0" smtClean="0"/>
              <a:t>desarrollo de </a:t>
            </a:r>
            <a:r>
              <a:rPr lang="es-ES" dirty="0"/>
              <a:t>competencias sociales y </a:t>
            </a:r>
            <a:r>
              <a:rPr lang="es-ES" dirty="0" err="1"/>
              <a:t>autorreguladoras</a:t>
            </a:r>
            <a:r>
              <a:rPr lang="es-ES" dirty="0"/>
              <a:t> por las múltiples situaciones de </a:t>
            </a:r>
            <a:r>
              <a:rPr lang="es-ES" dirty="0" smtClean="0"/>
              <a:t>interacción con </a:t>
            </a:r>
            <a:r>
              <a:rPr lang="es-ES" dirty="0"/>
              <a:t>otros niños y los adultos. Mediante éste, las niñas y los niños exploran </a:t>
            </a:r>
            <a:r>
              <a:rPr lang="es-ES" dirty="0" smtClean="0"/>
              <a:t>y ejercitan </a:t>
            </a:r>
            <a:r>
              <a:rPr lang="es-ES" dirty="0"/>
              <a:t>sus competencias físicas, e idean y reconstruyen situaciones de la vida </a:t>
            </a:r>
            <a:r>
              <a:rPr lang="es-ES" dirty="0" smtClean="0"/>
              <a:t>social y </a:t>
            </a:r>
            <a:r>
              <a:rPr lang="es-ES" dirty="0"/>
              <a:t>familiar en que actúan e intercambian papeles.</a:t>
            </a:r>
          </a:p>
        </p:txBody>
      </p:sp>
    </p:spTree>
    <p:extLst>
      <p:ext uri="{BB962C8B-B14F-4D97-AF65-F5344CB8AC3E}">
        <p14:creationId xmlns:p14="http://schemas.microsoft.com/office/powerpoint/2010/main" val="1869754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/>
              <a:t>Una forma de juego que ofrece </a:t>
            </a:r>
            <a:r>
              <a:rPr lang="es-ES" dirty="0" smtClean="0"/>
              <a:t>múltiple posibilidades </a:t>
            </a:r>
            <a:r>
              <a:rPr lang="es-ES" dirty="0"/>
              <a:t>es el juego simbólico; </a:t>
            </a:r>
            <a:r>
              <a:rPr lang="es-ES" dirty="0" smtClean="0"/>
              <a:t>es decir</a:t>
            </a:r>
            <a:r>
              <a:rPr lang="es-ES" dirty="0"/>
              <a:t>, situaciones que las niñas y los niños “escenifican” adquieren una </a:t>
            </a:r>
            <a:r>
              <a:rPr lang="es-ES" dirty="0" smtClean="0"/>
              <a:t>organización más </a:t>
            </a:r>
            <a:r>
              <a:rPr lang="es-ES" dirty="0"/>
              <a:t>compleja y secuencias más prolongadas; los papeles que cada quien </a:t>
            </a:r>
            <a:r>
              <a:rPr lang="es-ES" dirty="0" smtClean="0"/>
              <a:t>desempeña y </a:t>
            </a:r>
            <a:r>
              <a:rPr lang="es-ES" dirty="0"/>
              <a:t>el desarrollo del argumento se convierten en motivos de un intenso intercambio </a:t>
            </a:r>
            <a:r>
              <a:rPr lang="es-ES" dirty="0" smtClean="0"/>
              <a:t>de propuestas </a:t>
            </a:r>
            <a:r>
              <a:rPr lang="es-ES" dirty="0"/>
              <a:t>de negociación y acuerdos entre los participantes.</a:t>
            </a:r>
          </a:p>
        </p:txBody>
      </p:sp>
    </p:spTree>
    <p:extLst>
      <p:ext uri="{BB962C8B-B14F-4D97-AF65-F5344CB8AC3E}">
        <p14:creationId xmlns:p14="http://schemas.microsoft.com/office/powerpoint/2010/main" val="156783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/>
              <a:t>En la educación preescolar, una de las </a:t>
            </a:r>
            <a:r>
              <a:rPr lang="es-ES" dirty="0" smtClean="0"/>
              <a:t>práctica más </a:t>
            </a:r>
            <a:r>
              <a:rPr lang="es-ES" dirty="0"/>
              <a:t>útiles para la </a:t>
            </a:r>
            <a:r>
              <a:rPr lang="es-ES" dirty="0" smtClean="0"/>
              <a:t>educadora consiste </a:t>
            </a:r>
            <a:r>
              <a:rPr lang="es-ES" dirty="0"/>
              <a:t>en orientar a las niñas y los niños hacia el juego, ya que puede alcanzar </a:t>
            </a:r>
            <a:r>
              <a:rPr lang="es-ES" dirty="0" smtClean="0"/>
              <a:t>niveles complejos </a:t>
            </a:r>
            <a:r>
              <a:rPr lang="es-ES" dirty="0"/>
              <a:t>por la iniciativa que muestran. En ocasiones, las sugerencias de la </a:t>
            </a:r>
            <a:r>
              <a:rPr lang="es-ES" dirty="0" smtClean="0"/>
              <a:t>maestra propiciarán </a:t>
            </a:r>
            <a:r>
              <a:rPr lang="es-ES" dirty="0"/>
              <a:t>la organización y focalización del juego, y en otras su intervención se </a:t>
            </a:r>
            <a:r>
              <a:rPr lang="es-ES" dirty="0" smtClean="0"/>
              <a:t>dirigirá a abrir oportunidades </a:t>
            </a:r>
            <a:r>
              <a:rPr lang="es-ES" dirty="0"/>
              <a:t>para que </a:t>
            </a:r>
            <a:r>
              <a:rPr lang="es-ES" dirty="0" smtClean="0"/>
              <a:t>fluya  espontáneamente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2866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/>
              <a:t>Diversidad y equidad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4. La educación inclusiva implica oportunidades </a:t>
            </a:r>
            <a:r>
              <a:rPr lang="es-ES" dirty="0" smtClean="0"/>
              <a:t>formativas de </a:t>
            </a:r>
            <a:r>
              <a:rPr lang="es-ES" dirty="0"/>
              <a:t>calidad para </a:t>
            </a:r>
            <a:r>
              <a:rPr lang="es-ES" dirty="0" smtClean="0"/>
              <a:t>todos.</a:t>
            </a:r>
          </a:p>
          <a:p>
            <a:pPr algn="just"/>
            <a:r>
              <a:rPr lang="es-ES" dirty="0"/>
              <a:t>La educación es un derecho fundamental y una estrategia para ampliar </a:t>
            </a:r>
            <a:r>
              <a:rPr lang="es-ES" dirty="0" smtClean="0"/>
              <a:t>oportunidades, instrumentar </a:t>
            </a:r>
            <a:r>
              <a:rPr lang="es-ES" dirty="0"/>
              <a:t>las relaciones interculturales, reducir las desigualdades entre grupos </a:t>
            </a:r>
            <a:r>
              <a:rPr lang="es-ES" dirty="0" smtClean="0"/>
              <a:t>sociales, cerrar </a:t>
            </a:r>
            <a:r>
              <a:rPr lang="es-ES" dirty="0"/>
              <a:t>brechas e impulsar la equidad.</a:t>
            </a:r>
          </a:p>
        </p:txBody>
      </p:sp>
    </p:spTree>
    <p:extLst>
      <p:ext uri="{BB962C8B-B14F-4D97-AF65-F5344CB8AC3E}">
        <p14:creationId xmlns:p14="http://schemas.microsoft.com/office/powerpoint/2010/main" val="591211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En este sentido, la educación preescolar, </a:t>
            </a:r>
            <a:r>
              <a:rPr lang="es-ES" dirty="0" smtClean="0"/>
              <a:t>al igual </a:t>
            </a:r>
            <a:r>
              <a:rPr lang="es-ES" dirty="0"/>
              <a:t>que los otros niveles educativos, reconoce la diversidad que existe en nuestro </a:t>
            </a:r>
            <a:r>
              <a:rPr lang="es-ES" dirty="0" smtClean="0"/>
              <a:t>país y </a:t>
            </a:r>
            <a:r>
              <a:rPr lang="es-ES" dirty="0"/>
              <a:t>el sistema educativo hace efectivo este derecho, al ofrecer una educación </a:t>
            </a:r>
            <a:r>
              <a:rPr lang="es-ES" dirty="0" smtClean="0"/>
              <a:t>pertinente e </a:t>
            </a:r>
            <a:r>
              <a:rPr lang="es-ES" dirty="0"/>
              <a:t>inclusiva.</a:t>
            </a:r>
          </a:p>
        </p:txBody>
      </p:sp>
    </p:spTree>
    <p:extLst>
      <p:ext uri="{BB962C8B-B14F-4D97-AF65-F5344CB8AC3E}">
        <p14:creationId xmlns:p14="http://schemas.microsoft.com/office/powerpoint/2010/main" val="25497149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Pertinente </a:t>
            </a:r>
            <a:r>
              <a:rPr lang="es-ES" dirty="0"/>
              <a:t>porque valora, protege y desarrolla las culturas y sus visiones y </a:t>
            </a:r>
            <a:r>
              <a:rPr lang="es-ES" dirty="0" smtClean="0"/>
              <a:t>conocimientos del </a:t>
            </a:r>
            <a:r>
              <a:rPr lang="es-ES" dirty="0"/>
              <a:t>mundo, mismos que se incluyen en el desarrollo curricular.</a:t>
            </a:r>
          </a:p>
          <a:p>
            <a:pPr algn="just"/>
            <a:r>
              <a:rPr lang="es-ES" dirty="0" smtClean="0"/>
              <a:t>Inclusiva </a:t>
            </a:r>
            <a:r>
              <a:rPr lang="es-ES" dirty="0"/>
              <a:t>porque se ocupa de reducir al máximo la desigualdad del acceso a </a:t>
            </a:r>
            <a:r>
              <a:rPr lang="es-ES" dirty="0" smtClean="0"/>
              <a:t>las oportunidades </a:t>
            </a:r>
            <a:r>
              <a:rPr lang="es-ES" dirty="0"/>
              <a:t>y evita los distintos tipos de discriminación a los que están </a:t>
            </a:r>
            <a:r>
              <a:rPr lang="es-ES" dirty="0" smtClean="0"/>
              <a:t>expuestos niñas</a:t>
            </a:r>
            <a:r>
              <a:rPr lang="es-ES" dirty="0"/>
              <a:t>, niños y adolescentes.</a:t>
            </a:r>
          </a:p>
        </p:txBody>
      </p:sp>
    </p:spTree>
    <p:extLst>
      <p:ext uri="{BB962C8B-B14F-4D97-AF65-F5344CB8AC3E}">
        <p14:creationId xmlns:p14="http://schemas.microsoft.com/office/powerpoint/2010/main" val="3655157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En el trabajo educativo deberá tenerse presente que una competencia no </a:t>
            </a:r>
            <a:r>
              <a:rPr lang="es-ES" dirty="0" smtClean="0"/>
              <a:t>se adquiere </a:t>
            </a:r>
            <a:r>
              <a:rPr lang="es-ES" dirty="0"/>
              <a:t>de manera definitiva: se amplía y se enriquece en función de la </a:t>
            </a:r>
            <a:r>
              <a:rPr lang="es-ES" dirty="0" smtClean="0"/>
              <a:t>experiencia, de </a:t>
            </a:r>
            <a:r>
              <a:rPr lang="es-ES" dirty="0"/>
              <a:t>los retos que enfrenta el individuo durante su vida, y de los problemas que </a:t>
            </a:r>
            <a:r>
              <a:rPr lang="es-ES" dirty="0" smtClean="0"/>
              <a:t>logra resolver </a:t>
            </a:r>
            <a:r>
              <a:rPr lang="es-ES" dirty="0"/>
              <a:t>en los distintos ámbitos en que se desenvuelve.</a:t>
            </a:r>
          </a:p>
        </p:txBody>
      </p:sp>
    </p:spTree>
    <p:extLst>
      <p:ext uri="{BB962C8B-B14F-4D97-AF65-F5344CB8AC3E}">
        <p14:creationId xmlns:p14="http://schemas.microsoft.com/office/powerpoint/2010/main" val="3102832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5. La atención de las niñas y los niños con </a:t>
            </a:r>
            <a:r>
              <a:rPr lang="es-ES" dirty="0" smtClean="0"/>
              <a:t>necesidades educativas </a:t>
            </a:r>
            <a:r>
              <a:rPr lang="es-ES" dirty="0"/>
              <a:t>especiales, con o sin </a:t>
            </a:r>
            <a:r>
              <a:rPr lang="es-ES" dirty="0" smtClean="0"/>
              <a:t>discapacidad, y </a:t>
            </a:r>
            <a:r>
              <a:rPr lang="es-ES" dirty="0"/>
              <a:t>con aptitudes </a:t>
            </a:r>
            <a:r>
              <a:rPr lang="es-ES" dirty="0" smtClean="0"/>
              <a:t>sobresalientes.</a:t>
            </a:r>
          </a:p>
          <a:p>
            <a:pPr algn="just"/>
            <a:r>
              <a:rPr lang="es-ES" dirty="0"/>
              <a:t>tratándose de </a:t>
            </a:r>
            <a:r>
              <a:rPr lang="es-ES" dirty="0" smtClean="0"/>
              <a:t>menores de </a:t>
            </a:r>
            <a:r>
              <a:rPr lang="es-ES" dirty="0"/>
              <a:t>edad con o sin discapacidad, y con aptitudes sobresalientes, propiciará su </a:t>
            </a:r>
            <a:r>
              <a:rPr lang="es-ES" dirty="0" smtClean="0"/>
              <a:t>inclusión en </a:t>
            </a:r>
            <a:r>
              <a:rPr lang="es-ES" dirty="0"/>
              <a:t>los planteles de Educación Básica regular y brindará orientación a los padres o </a:t>
            </a:r>
            <a:r>
              <a:rPr lang="es-ES" dirty="0" smtClean="0"/>
              <a:t>tutores y docentes.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8972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Es necesario que las educadoras identifiquen las barreras que pueden interferir </a:t>
            </a:r>
            <a:r>
              <a:rPr lang="es-ES" dirty="0" smtClean="0"/>
              <a:t>en el </a:t>
            </a:r>
            <a:r>
              <a:rPr lang="es-ES" dirty="0"/>
              <a:t>aprendizaje de sus alumnos y empleen estrategias diferenciadas para promover y </a:t>
            </a:r>
            <a:r>
              <a:rPr lang="es-ES" dirty="0" smtClean="0"/>
              <a:t>ampliar, en </a:t>
            </a:r>
            <a:r>
              <a:rPr lang="es-ES" dirty="0"/>
              <a:t>la escuela y las aulas, oportunidades de aprendizaje, accesibilidad, </a:t>
            </a:r>
            <a:r>
              <a:rPr lang="es-ES" dirty="0" smtClean="0"/>
              <a:t>participación, autonomía </a:t>
            </a:r>
            <a:r>
              <a:rPr lang="es-ES" dirty="0"/>
              <a:t>y confianza para combatir y erradicar actitudes de discriminación.</a:t>
            </a:r>
          </a:p>
        </p:txBody>
      </p:sp>
    </p:spTree>
    <p:extLst>
      <p:ext uri="{BB962C8B-B14F-4D97-AF65-F5344CB8AC3E}">
        <p14:creationId xmlns:p14="http://schemas.microsoft.com/office/powerpoint/2010/main" val="824006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6. La igualdad de derechos entre niñas y niños se </a:t>
            </a:r>
            <a:r>
              <a:rPr lang="es-ES" dirty="0" smtClean="0"/>
              <a:t>fomenta desde </a:t>
            </a:r>
            <a:r>
              <a:rPr lang="es-ES" dirty="0"/>
              <a:t>su participación en actividades de socialización y </a:t>
            </a:r>
            <a:r>
              <a:rPr lang="es-ES" dirty="0" smtClean="0"/>
              <a:t>aprendizaje.</a:t>
            </a:r>
          </a:p>
          <a:p>
            <a:pPr algn="just"/>
            <a:r>
              <a:rPr lang="es-ES" dirty="0"/>
              <a:t>En el proceso de construcción de su identidad, las niñas y los niños aprenden y </a:t>
            </a:r>
            <a:r>
              <a:rPr lang="es-ES" dirty="0" smtClean="0"/>
              <a:t>asumen formas </a:t>
            </a:r>
            <a:r>
              <a:rPr lang="es-ES" dirty="0"/>
              <a:t>de ser, sentir y actuar consideradas como </a:t>
            </a:r>
            <a:r>
              <a:rPr lang="es-ES" i="1" dirty="0"/>
              <a:t>femeninas </a:t>
            </a:r>
            <a:r>
              <a:rPr lang="es-ES" dirty="0"/>
              <a:t>y </a:t>
            </a:r>
            <a:r>
              <a:rPr lang="es-ES" i="1" dirty="0"/>
              <a:t>masculinas </a:t>
            </a:r>
            <a:r>
              <a:rPr lang="es-ES" dirty="0"/>
              <a:t>en una sociedad.</a:t>
            </a:r>
          </a:p>
        </p:txBody>
      </p:sp>
    </p:spTree>
    <p:extLst>
      <p:ext uri="{BB962C8B-B14F-4D97-AF65-F5344CB8AC3E}">
        <p14:creationId xmlns:p14="http://schemas.microsoft.com/office/powerpoint/2010/main" val="14541929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La equidad de género significa que todas las personas tienen los mismos </a:t>
            </a:r>
            <a:r>
              <a:rPr lang="es-ES" dirty="0" smtClean="0"/>
              <a:t>derechos para </a:t>
            </a:r>
            <a:r>
              <a:rPr lang="es-ES" dirty="0"/>
              <a:t>desarrollar sus potencialidades y capacidades, y acceder por igual a </a:t>
            </a:r>
            <a:r>
              <a:rPr lang="es-ES" dirty="0" smtClean="0"/>
              <a:t>las oportunidades </a:t>
            </a:r>
            <a:r>
              <a:rPr lang="es-ES" dirty="0"/>
              <a:t>de participación en los distintos ámbitos de la vida social, sin </a:t>
            </a:r>
            <a:r>
              <a:rPr lang="es-ES" dirty="0" smtClean="0"/>
              <a:t>importar si </a:t>
            </a:r>
            <a:r>
              <a:rPr lang="es-ES" dirty="0"/>
              <a:t>se es hombre o mujer.</a:t>
            </a:r>
          </a:p>
        </p:txBody>
      </p:sp>
    </p:spTree>
    <p:extLst>
      <p:ext uri="{BB962C8B-B14F-4D97-AF65-F5344CB8AC3E}">
        <p14:creationId xmlns:p14="http://schemas.microsoft.com/office/powerpoint/2010/main" val="33429782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/>
              <a:t>Intervención educativa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7. Fomentar y mantener en las niñas y los </a:t>
            </a:r>
            <a:r>
              <a:rPr lang="es-ES" dirty="0" smtClean="0"/>
              <a:t>niños el </a:t>
            </a:r>
            <a:r>
              <a:rPr lang="es-ES" dirty="0"/>
              <a:t>deseo de conocer, así como el </a:t>
            </a:r>
            <a:r>
              <a:rPr lang="es-ES" dirty="0" smtClean="0"/>
              <a:t>interés y </a:t>
            </a:r>
            <a:r>
              <a:rPr lang="es-ES" dirty="0"/>
              <a:t>la motivación por </a:t>
            </a:r>
            <a:r>
              <a:rPr lang="es-ES" dirty="0" smtClean="0"/>
              <a:t>aprender.</a:t>
            </a:r>
          </a:p>
          <a:p>
            <a:pPr algn="just"/>
            <a:r>
              <a:rPr lang="es-ES" dirty="0"/>
              <a:t>Incorporar los intereses de los niños al proceso educativo implica desafíos </a:t>
            </a:r>
            <a:r>
              <a:rPr lang="es-ES" dirty="0" smtClean="0"/>
              <a:t>que deben </a:t>
            </a:r>
            <a:r>
              <a:rPr lang="es-ES" dirty="0"/>
              <a:t>ser resueltos durante la intervención de la educadora, teniendo presente que:</a:t>
            </a:r>
          </a:p>
        </p:txBody>
      </p:sp>
    </p:spTree>
    <p:extLst>
      <p:ext uri="{BB962C8B-B14F-4D97-AF65-F5344CB8AC3E}">
        <p14:creationId xmlns:p14="http://schemas.microsoft.com/office/powerpoint/2010/main" val="19175131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Las cosas o problemas que les preocupan a veces responden a intereses pasajeros, otras se trata de preguntas profundas y genuinas, pero que rebasan su capacidad de comprensión y las posibilidades de respuesta en el grupo.</a:t>
            </a:r>
          </a:p>
          <a:p>
            <a:pPr algn="just"/>
            <a:r>
              <a:rPr lang="es-ES" dirty="0" smtClean="0"/>
              <a:t>En el grupo hay intereses distintos y con frecuencia incompatibles.</a:t>
            </a:r>
          </a:p>
          <a:p>
            <a:pPr marL="0" indent="0" algn="just">
              <a:buNone/>
            </a:pPr>
            <a:endParaRPr lang="es-ES" dirty="0" smtClean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16008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No siempre logran identificar y expresar lo que les interesa saber entre las opciones posibles o acerca de algo que no conocen.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 smtClean="0"/>
              <a:t>Para </a:t>
            </a:r>
            <a:r>
              <a:rPr lang="es-ES" dirty="0"/>
              <a:t>atender estos </a:t>
            </a:r>
            <a:r>
              <a:rPr lang="es-ES" dirty="0" smtClean="0"/>
              <a:t>desafíos y </a:t>
            </a:r>
            <a:r>
              <a:rPr lang="es-ES" dirty="0"/>
              <a:t>lograrlo, es necesario que reflexione </a:t>
            </a:r>
            <a:r>
              <a:rPr lang="es-ES" dirty="0" smtClean="0"/>
              <a:t>sobre los </a:t>
            </a:r>
            <a:r>
              <a:rPr lang="es-ES" dirty="0"/>
              <a:t>intereses y la motivación de sus alumnos, como base para planificar la </a:t>
            </a:r>
            <a:r>
              <a:rPr lang="es-ES" dirty="0" smtClean="0"/>
              <a:t>intervención educativa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45370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dirty="0"/>
              <a:t>8. La confianza en la capacidad de </a:t>
            </a:r>
            <a:r>
              <a:rPr lang="es-ES" dirty="0" smtClean="0"/>
              <a:t>aprender se </a:t>
            </a:r>
            <a:r>
              <a:rPr lang="es-ES" dirty="0"/>
              <a:t>propicia en un ambiente estimulante en el aula y la </a:t>
            </a:r>
            <a:r>
              <a:rPr lang="es-ES" dirty="0" smtClean="0"/>
              <a:t>escuela.</a:t>
            </a:r>
          </a:p>
          <a:p>
            <a:pPr algn="just"/>
            <a:r>
              <a:rPr lang="es-ES" dirty="0"/>
              <a:t>El desarrollo equilibrado de las competencias de </a:t>
            </a:r>
            <a:r>
              <a:rPr lang="es-ES" dirty="0" smtClean="0"/>
              <a:t> </a:t>
            </a:r>
            <a:r>
              <a:rPr lang="es-ES" dirty="0"/>
              <a:t>niñas </a:t>
            </a:r>
            <a:r>
              <a:rPr lang="es-ES" dirty="0" smtClean="0"/>
              <a:t>y </a:t>
            </a:r>
            <a:r>
              <a:rPr lang="es-ES" dirty="0"/>
              <a:t>niños requiere que en </a:t>
            </a:r>
            <a:r>
              <a:rPr lang="es-ES" dirty="0" smtClean="0"/>
              <a:t>el aula </a:t>
            </a:r>
            <a:r>
              <a:rPr lang="es-ES" dirty="0"/>
              <a:t>exista un ambiente estable: </a:t>
            </a:r>
            <a:r>
              <a:rPr lang="es-ES" dirty="0" smtClean="0"/>
              <a:t>que </a:t>
            </a:r>
            <a:r>
              <a:rPr lang="es-ES" dirty="0"/>
              <a:t>la educadora sea consistente </a:t>
            </a:r>
            <a:r>
              <a:rPr lang="es-ES" dirty="0" smtClean="0"/>
              <a:t>en su </a:t>
            </a:r>
            <a:r>
              <a:rPr lang="es-ES" dirty="0"/>
              <a:t>trato con ellos, en </a:t>
            </a:r>
            <a:r>
              <a:rPr lang="es-ES" dirty="0" smtClean="0"/>
              <a:t>sus actitudes en la </a:t>
            </a:r>
            <a:r>
              <a:rPr lang="es-ES" dirty="0"/>
              <a:t>intervención educativa y en </a:t>
            </a:r>
            <a:r>
              <a:rPr lang="es-ES" dirty="0" smtClean="0"/>
              <a:t>los criterios </a:t>
            </a:r>
            <a:r>
              <a:rPr lang="es-ES" dirty="0"/>
              <a:t>con </a:t>
            </a:r>
            <a:r>
              <a:rPr lang="es-ES" dirty="0" smtClean="0"/>
              <a:t>orienta </a:t>
            </a:r>
            <a:r>
              <a:rPr lang="es-ES" dirty="0"/>
              <a:t>y </a:t>
            </a:r>
            <a:r>
              <a:rPr lang="es-ES" dirty="0" smtClean="0"/>
              <a:t>modula </a:t>
            </a:r>
            <a:r>
              <a:rPr lang="es-ES" dirty="0"/>
              <a:t>las relaciones entre sus alumnos.</a:t>
            </a:r>
          </a:p>
        </p:txBody>
      </p:sp>
    </p:spTree>
    <p:extLst>
      <p:ext uri="{BB962C8B-B14F-4D97-AF65-F5344CB8AC3E}">
        <p14:creationId xmlns:p14="http://schemas.microsoft.com/office/powerpoint/2010/main" val="2294945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En un ambiente que proporcione seguridad y estímulo será más factible que </a:t>
            </a:r>
            <a:r>
              <a:rPr lang="es-ES" dirty="0" smtClean="0"/>
              <a:t>las niñas </a:t>
            </a:r>
            <a:r>
              <a:rPr lang="es-ES" dirty="0"/>
              <a:t>y los niños adquieran valores y actitudes que pondrán en práctica en las </a:t>
            </a:r>
            <a:r>
              <a:rPr lang="es-ES" dirty="0" smtClean="0"/>
              <a:t>actividades de </a:t>
            </a:r>
            <a:r>
              <a:rPr lang="es-ES" dirty="0"/>
              <a:t>aprendizaje y formas de participación escolar, ya que cuando son alentadas </a:t>
            </a:r>
            <a:r>
              <a:rPr lang="es-ES" dirty="0" smtClean="0"/>
              <a:t>por la </a:t>
            </a:r>
            <a:r>
              <a:rPr lang="es-ES" dirty="0"/>
              <a:t>educadora y compartidas por sus alumnos, el grupo se convierte en una </a:t>
            </a:r>
            <a:r>
              <a:rPr lang="es-ES" dirty="0" smtClean="0"/>
              <a:t>comunidad de </a:t>
            </a:r>
            <a:r>
              <a:rPr lang="es-ES" dirty="0"/>
              <a:t>aprendizaje.</a:t>
            </a:r>
          </a:p>
        </p:txBody>
      </p:sp>
    </p:spTree>
    <p:extLst>
      <p:ext uri="{BB962C8B-B14F-4D97-AF65-F5344CB8AC3E}">
        <p14:creationId xmlns:p14="http://schemas.microsoft.com/office/powerpoint/2010/main" val="4217442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dirty="0"/>
              <a:t>9. La intervención educativa requiere de una planificación </a:t>
            </a:r>
            <a:r>
              <a:rPr lang="es-ES" dirty="0" smtClean="0"/>
              <a:t>flexible.</a:t>
            </a:r>
          </a:p>
          <a:p>
            <a:pPr algn="just"/>
            <a:r>
              <a:rPr lang="es-ES" dirty="0"/>
              <a:t>La planificación de </a:t>
            </a:r>
            <a:r>
              <a:rPr lang="es-ES" dirty="0" smtClean="0"/>
              <a:t>esta es </a:t>
            </a:r>
            <a:r>
              <a:rPr lang="es-ES" dirty="0"/>
              <a:t>indispensable para un trabajo </a:t>
            </a:r>
            <a:r>
              <a:rPr lang="es-ES" dirty="0" smtClean="0"/>
              <a:t>docente eficaz</a:t>
            </a:r>
            <a:r>
              <a:rPr lang="es-ES" dirty="0"/>
              <a:t>, ya que permite a la educadora definir la intención y las formas </a:t>
            </a:r>
            <a:r>
              <a:rPr lang="es-ES" dirty="0" smtClean="0"/>
              <a:t>organizativas adecuadas</a:t>
            </a:r>
            <a:r>
              <a:rPr lang="es-ES" dirty="0"/>
              <a:t>, prever los recursos didácticos y tener referentes claros para evaluar </a:t>
            </a:r>
            <a:r>
              <a:rPr lang="es-ES" dirty="0" smtClean="0"/>
              <a:t>el proceso </a:t>
            </a:r>
            <a:r>
              <a:rPr lang="es-ES" dirty="0"/>
              <a:t>educativo de los alumnos que conforman su grupo escolar.</a:t>
            </a:r>
          </a:p>
        </p:txBody>
      </p:sp>
    </p:spTree>
    <p:extLst>
      <p:ext uri="{BB962C8B-B14F-4D97-AF65-F5344CB8AC3E}">
        <p14:creationId xmlns:p14="http://schemas.microsoft.com/office/powerpoint/2010/main" val="275178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Centrar el trabajo en el desarrollo de competencias implica que la educadora </a:t>
            </a:r>
            <a:r>
              <a:rPr lang="es-ES" dirty="0" smtClean="0"/>
              <a:t>haga que </a:t>
            </a:r>
            <a:r>
              <a:rPr lang="es-ES" dirty="0"/>
              <a:t>las niñas y los niños aprendan más de lo que saben acerca del mundo y </a:t>
            </a:r>
            <a:r>
              <a:rPr lang="es-ES" dirty="0" smtClean="0"/>
              <a:t>sean personas </a:t>
            </a:r>
            <a:r>
              <a:rPr lang="es-ES" dirty="0"/>
              <a:t>cada vez más seguras, autónomas, creativas y participativas; ello se </a:t>
            </a:r>
            <a:r>
              <a:rPr lang="es-ES" dirty="0" smtClean="0"/>
              <a:t>logra mediante </a:t>
            </a:r>
            <a:r>
              <a:rPr lang="es-ES" dirty="0"/>
              <a:t>el diseño de situaciones didácticas que les impliquen desafíos:</a:t>
            </a:r>
          </a:p>
        </p:txBody>
      </p:sp>
    </p:spTree>
    <p:extLst>
      <p:ext uri="{BB962C8B-B14F-4D97-AF65-F5344CB8AC3E}">
        <p14:creationId xmlns:p14="http://schemas.microsoft.com/office/powerpoint/2010/main" val="9147828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La planificación es </a:t>
            </a:r>
            <a:r>
              <a:rPr lang="es-ES" i="1" dirty="0"/>
              <a:t>un conjunto de supuestos </a:t>
            </a:r>
            <a:r>
              <a:rPr lang="es-ES" dirty="0"/>
              <a:t>fundamentados que la </a:t>
            </a:r>
            <a:r>
              <a:rPr lang="es-ES" dirty="0" smtClean="0"/>
              <a:t>educadora considera </a:t>
            </a:r>
            <a:r>
              <a:rPr lang="es-ES" dirty="0"/>
              <a:t>pertinentes y viables para que niñas y niños avancen en su proceso de </a:t>
            </a:r>
            <a:r>
              <a:rPr lang="es-ES" dirty="0" smtClean="0"/>
              <a:t>aprendizaje; debe </a:t>
            </a:r>
            <a:r>
              <a:rPr lang="es-ES" dirty="0"/>
              <a:t>considerar que el trabajo con ellos es un proceso vivo, de ahí que </a:t>
            </a:r>
            <a:r>
              <a:rPr lang="es-ES" dirty="0" smtClean="0"/>
              <a:t>sea necesaria </a:t>
            </a:r>
            <a:r>
              <a:rPr lang="es-ES" dirty="0"/>
              <a:t>la apertura a la reorientación y al ajuste, a partir de la valoración que se </a:t>
            </a:r>
            <a:r>
              <a:rPr lang="es-ES" dirty="0" smtClean="0"/>
              <a:t>vaya haciendo </a:t>
            </a:r>
            <a:r>
              <a:rPr lang="es-ES" dirty="0"/>
              <a:t>en el desarrollo de la actividad misma.</a:t>
            </a:r>
          </a:p>
        </p:txBody>
      </p:sp>
    </p:spTree>
    <p:extLst>
      <p:ext uri="{BB962C8B-B14F-4D97-AF65-F5344CB8AC3E}">
        <p14:creationId xmlns:p14="http://schemas.microsoft.com/office/powerpoint/2010/main" val="7042610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dirty="0"/>
              <a:t>10. La colaboración y el conocimiento mutuo entre la </a:t>
            </a:r>
            <a:r>
              <a:rPr lang="es-ES" dirty="0" smtClean="0"/>
              <a:t>escuela y </a:t>
            </a:r>
            <a:r>
              <a:rPr lang="es-ES" dirty="0"/>
              <a:t>la familia favorece el desarrollo de niñas y </a:t>
            </a:r>
            <a:r>
              <a:rPr lang="es-ES" dirty="0" smtClean="0"/>
              <a:t>niños.</a:t>
            </a:r>
          </a:p>
          <a:p>
            <a:pPr algn="just"/>
            <a:r>
              <a:rPr lang="es-ES" dirty="0"/>
              <a:t>Los efectos formativos de la educación preescolar sobre el desarrollo de las niñas y </a:t>
            </a:r>
            <a:r>
              <a:rPr lang="es-ES" dirty="0" smtClean="0"/>
              <a:t>los niños </a:t>
            </a:r>
            <a:r>
              <a:rPr lang="es-ES" dirty="0"/>
              <a:t>serán más sólidos en la medida en que, en su vida familiar, tengan </a:t>
            </a:r>
            <a:r>
              <a:rPr lang="es-ES" dirty="0" smtClean="0"/>
              <a:t>experiencias que </a:t>
            </a:r>
            <a:r>
              <a:rPr lang="es-ES" dirty="0"/>
              <a:t>refuercen y complementen el trabajo que la educadora realiza con ellos.</a:t>
            </a:r>
          </a:p>
        </p:txBody>
      </p:sp>
    </p:spTree>
    <p:extLst>
      <p:ext uri="{BB962C8B-B14F-4D97-AF65-F5344CB8AC3E}">
        <p14:creationId xmlns:p14="http://schemas.microsoft.com/office/powerpoint/2010/main" val="32990271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Es necesario que las familias conozcan la relevancia de la educación </a:t>
            </a:r>
            <a:r>
              <a:rPr lang="es-ES" dirty="0" smtClean="0"/>
              <a:t>preescolar en </a:t>
            </a:r>
            <a:r>
              <a:rPr lang="es-ES" dirty="0"/>
              <a:t>el marco de la Educación Básica y el sentido que tienen las actividades </a:t>
            </a:r>
            <a:r>
              <a:rPr lang="es-ES" dirty="0" smtClean="0"/>
              <a:t>cotidianas que </a:t>
            </a:r>
            <a:r>
              <a:rPr lang="es-ES" dirty="0"/>
              <a:t>ahí se realizan para el desarrollo de los alumnos; comprender esto es la base </a:t>
            </a:r>
            <a:r>
              <a:rPr lang="es-ES" dirty="0" smtClean="0"/>
              <a:t>de la </a:t>
            </a:r>
            <a:r>
              <a:rPr lang="es-ES" dirty="0"/>
              <a:t>colaboración familiar. En síntesis, que la participación plena de la familia es fundamental para el </a:t>
            </a:r>
            <a:r>
              <a:rPr lang="es-ES" dirty="0" smtClean="0"/>
              <a:t>aprendizaje de </a:t>
            </a:r>
            <a:r>
              <a:rPr lang="es-ES" dirty="0"/>
              <a:t>los niños.</a:t>
            </a:r>
          </a:p>
        </p:txBody>
      </p:sp>
    </p:spTree>
    <p:extLst>
      <p:ext uri="{BB962C8B-B14F-4D97-AF65-F5344CB8AC3E}">
        <p14:creationId xmlns:p14="http://schemas.microsoft.com/office/powerpoint/2010/main" val="24396365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Artículo 41, Ley General de Educación.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La educación especial está destinada a personas con discapacidad, transitoria o definitiva, así como a aquellas con aptitudes sobresalientes. Atenderá a los educandos de manera adecuada a sus propias condiciones, con equidad social incluyente y con perspectiva de género.</a:t>
            </a:r>
            <a:endParaRPr lang="es-MX" dirty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324479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dirty="0" smtClean="0"/>
              <a:t>Tratándose de menores de edad con discapacidad, esta educación propiciará su integración a los planteles de educación básica regular, mediante la aplicación de métodos, técnicas y materiales específicos. Para quienes no logren esa integración, esta educación procurará la satisfacción de necesidades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90052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básicas de aprendizaje para la autónoma convivencia social y productiva, para lo cual se elaborarán programas y materiales de apoyo didácticos necesarios.</a:t>
            </a:r>
            <a:endParaRPr lang="es-MX" dirty="0" smtClean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57211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La educación especial incluye la orientación a los padres o tutores, así como también a los maestros y personal de escuelas de educación básica y media superior regulares que integren a los alumnos con necesidades especiales de educación.</a:t>
            </a:r>
            <a:endParaRPr lang="es-MX" dirty="0" smtClean="0"/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0466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que piensen,</a:t>
            </a:r>
          </a:p>
          <a:p>
            <a:pPr algn="just"/>
            <a:r>
              <a:rPr lang="es-ES" dirty="0"/>
              <a:t>se expresen por distintos medios, </a:t>
            </a:r>
            <a:endParaRPr lang="es-ES" dirty="0" smtClean="0"/>
          </a:p>
          <a:p>
            <a:pPr algn="just"/>
            <a:r>
              <a:rPr lang="es-ES" dirty="0" smtClean="0"/>
              <a:t>propongan</a:t>
            </a:r>
            <a:r>
              <a:rPr lang="es-ES" dirty="0"/>
              <a:t>, distingan, expliquen, cuestionen, comparen,</a:t>
            </a:r>
          </a:p>
          <a:p>
            <a:pPr algn="just"/>
            <a:r>
              <a:rPr lang="es-ES" dirty="0"/>
              <a:t>trabajen en colaboración, </a:t>
            </a:r>
            <a:endParaRPr lang="es-ES" dirty="0" smtClean="0"/>
          </a:p>
          <a:p>
            <a:pPr algn="just"/>
            <a:r>
              <a:rPr lang="es-ES" dirty="0" smtClean="0"/>
              <a:t>manifiesten </a:t>
            </a:r>
            <a:r>
              <a:rPr lang="es-ES" dirty="0"/>
              <a:t>actitudes favorables hacia el trabajo y </a:t>
            </a:r>
            <a:r>
              <a:rPr lang="es-ES" dirty="0" smtClean="0"/>
              <a:t>la convivencia</a:t>
            </a:r>
            <a:r>
              <a:rPr lang="es-ES" dirty="0"/>
              <a:t>, etcétera.</a:t>
            </a:r>
          </a:p>
        </p:txBody>
      </p:sp>
    </p:spTree>
    <p:extLst>
      <p:ext uri="{BB962C8B-B14F-4D97-AF65-F5344CB8AC3E}">
        <p14:creationId xmlns:p14="http://schemas.microsoft.com/office/powerpoint/2010/main" val="127322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/>
              <a:t>El programa tiene carácter abierto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lo que significa que </a:t>
            </a:r>
            <a:r>
              <a:rPr lang="es-ES" dirty="0" smtClean="0"/>
              <a:t>la educadora </a:t>
            </a:r>
            <a:r>
              <a:rPr lang="es-ES" dirty="0"/>
              <a:t>es responsable de establecer el orden en que se abordarán las </a:t>
            </a:r>
            <a:r>
              <a:rPr lang="es-ES" dirty="0" smtClean="0"/>
              <a:t>competencias propuestas </a:t>
            </a:r>
            <a:r>
              <a:rPr lang="es-ES" dirty="0"/>
              <a:t>para este nivel educativo, y seleccionar o diseñar las situaciones</a:t>
            </a:r>
          </a:p>
          <a:p>
            <a:pPr marL="0" indent="0" algn="just">
              <a:buNone/>
            </a:pPr>
            <a:r>
              <a:rPr lang="es-ES" dirty="0"/>
              <a:t>didácticas que considere convenientes para promover las competencias y el logro </a:t>
            </a:r>
            <a:r>
              <a:rPr lang="es-ES" dirty="0" smtClean="0"/>
              <a:t>de los </a:t>
            </a:r>
            <a:r>
              <a:rPr lang="es-ES" dirty="0"/>
              <a:t>aprendizajes esperados.</a:t>
            </a:r>
          </a:p>
        </p:txBody>
      </p:sp>
    </p:spTree>
    <p:extLst>
      <p:ext uri="{BB962C8B-B14F-4D97-AF65-F5344CB8AC3E}">
        <p14:creationId xmlns:p14="http://schemas.microsoft.com/office/powerpoint/2010/main" val="3557515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Asimismo, tiene libertad para seleccionar los temas o </a:t>
            </a:r>
            <a:r>
              <a:rPr lang="es-ES" dirty="0" smtClean="0"/>
              <a:t>problemas que </a:t>
            </a:r>
            <a:r>
              <a:rPr lang="es-ES" dirty="0"/>
              <a:t>interesen a los alumnos y propiciar su aprendizaje. De esta manera, </a:t>
            </a:r>
            <a:r>
              <a:rPr lang="es-ES" dirty="0" smtClean="0"/>
              <a:t>serán </a:t>
            </a:r>
            <a:r>
              <a:rPr lang="es-ES" i="1" dirty="0" smtClean="0"/>
              <a:t>relevantes </a:t>
            </a:r>
            <a:r>
              <a:rPr lang="es-ES" dirty="0"/>
              <a:t>en relación con las competencias a favorecer y </a:t>
            </a:r>
            <a:r>
              <a:rPr lang="es-ES" i="1" dirty="0"/>
              <a:t>pertinentes </a:t>
            </a:r>
            <a:r>
              <a:rPr lang="es-ES" dirty="0"/>
              <a:t>en los </a:t>
            </a:r>
            <a:r>
              <a:rPr lang="es-ES" dirty="0" smtClean="0"/>
              <a:t>diversos contextos </a:t>
            </a:r>
            <a:r>
              <a:rPr lang="es-ES" dirty="0"/>
              <a:t>socioculturales y lingüísticos.</a:t>
            </a:r>
          </a:p>
        </p:txBody>
      </p:sp>
    </p:spTree>
    <p:extLst>
      <p:ext uri="{BB962C8B-B14F-4D97-AF65-F5344CB8AC3E}">
        <p14:creationId xmlns:p14="http://schemas.microsoft.com/office/powerpoint/2010/main" val="3114922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Propósitos de la educación preescolar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Aprendan a regular sus emociones, a trabajar en colaboración, resolver </a:t>
            </a:r>
            <a:r>
              <a:rPr lang="es-ES" dirty="0" smtClean="0"/>
              <a:t>conflictos mediante </a:t>
            </a:r>
            <a:r>
              <a:rPr lang="es-ES" dirty="0"/>
              <a:t>el diálogo y a respetar las reglas de convivencia en el aula, en la </a:t>
            </a:r>
            <a:r>
              <a:rPr lang="es-ES" dirty="0" smtClean="0"/>
              <a:t>escuela y </a:t>
            </a:r>
            <a:r>
              <a:rPr lang="es-ES" dirty="0"/>
              <a:t>fuera de ella, actuando con iniciativa, autonomía y disposición para aprender</a:t>
            </a:r>
            <a:r>
              <a:rPr lang="es-ES" dirty="0" smtClean="0"/>
              <a:t>.</a:t>
            </a:r>
            <a:endParaRPr lang="es-ES" dirty="0"/>
          </a:p>
          <a:p>
            <a:pPr algn="just"/>
            <a:r>
              <a:rPr lang="es-ES" dirty="0" smtClean="0"/>
              <a:t>Adquieran </a:t>
            </a:r>
            <a:r>
              <a:rPr lang="es-ES" dirty="0"/>
              <a:t>confianza para expresarse, dialogar y conversar en su lengua </a:t>
            </a:r>
            <a:r>
              <a:rPr lang="es-ES" dirty="0" smtClean="0"/>
              <a:t>materna; mejoren </a:t>
            </a:r>
            <a:r>
              <a:rPr lang="es-ES" dirty="0"/>
              <a:t>su capacidad de escucha, y enriquezcan su lenguaje oral al </a:t>
            </a:r>
            <a:r>
              <a:rPr lang="es-ES" dirty="0" smtClean="0"/>
              <a:t>comunicarse en </a:t>
            </a:r>
            <a:r>
              <a:rPr lang="es-ES" dirty="0"/>
              <a:t>situaciones variadas.</a:t>
            </a:r>
          </a:p>
        </p:txBody>
      </p:sp>
    </p:spTree>
    <p:extLst>
      <p:ext uri="{BB962C8B-B14F-4D97-AF65-F5344CB8AC3E}">
        <p14:creationId xmlns:p14="http://schemas.microsoft.com/office/powerpoint/2010/main" val="786111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Desarrollen interés y gusto por la lectura, usen diversos tipos de texto y </a:t>
            </a:r>
            <a:r>
              <a:rPr lang="es-ES" dirty="0" smtClean="0"/>
              <a:t>sepan para </a:t>
            </a:r>
            <a:r>
              <a:rPr lang="es-ES" dirty="0"/>
              <a:t>qué sirven; se inicien en la práctica de la escritura al expresar </a:t>
            </a:r>
            <a:r>
              <a:rPr lang="es-ES" dirty="0" smtClean="0"/>
              <a:t>gráficamente las </a:t>
            </a:r>
            <a:r>
              <a:rPr lang="es-ES" dirty="0"/>
              <a:t>ideas que quieren comunicar y reconozcan algunas propiedades del </a:t>
            </a:r>
            <a:r>
              <a:rPr lang="es-ES" dirty="0" smtClean="0"/>
              <a:t>sistema de </a:t>
            </a:r>
            <a:r>
              <a:rPr lang="es-ES" dirty="0"/>
              <a:t>escritura.</a:t>
            </a:r>
          </a:p>
        </p:txBody>
      </p:sp>
    </p:spTree>
    <p:extLst>
      <p:ext uri="{BB962C8B-B14F-4D97-AF65-F5344CB8AC3E}">
        <p14:creationId xmlns:p14="http://schemas.microsoft.com/office/powerpoint/2010/main" val="19756647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2483</Words>
  <Application>Microsoft Office PowerPoint</Application>
  <PresentationFormat>Presentación en pantalla (4:3)</PresentationFormat>
  <Paragraphs>78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7" baseType="lpstr">
      <vt:lpstr>Tema de Office</vt:lpstr>
      <vt:lpstr>Repaso para examen</vt:lpstr>
      <vt:lpstr>Los propósitos educativos se especifican  en términos de competencias que los alumnos  deben desarrollar</vt:lpstr>
      <vt:lpstr>Presentación de PowerPoint</vt:lpstr>
      <vt:lpstr>Presentación de PowerPoint</vt:lpstr>
      <vt:lpstr>Presentación de PowerPoint</vt:lpstr>
      <vt:lpstr>El programa tiene carácter abierto</vt:lpstr>
      <vt:lpstr>Presentación de PowerPoint</vt:lpstr>
      <vt:lpstr>Propósitos de la educación preescolar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Bases para el trabajo en preescolar</vt:lpstr>
      <vt:lpstr>Presentación de PowerPoint</vt:lpstr>
      <vt:lpstr>Características infantiles y procesos de aprendizaje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Diversidad y equidad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Intervención educativa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Artículo 41, Ley General de Educación.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Repaso para examen</dc:title>
  <dc:creator>efi</dc:creator>
  <cp:lastModifiedBy>efi</cp:lastModifiedBy>
  <cp:revision>12</cp:revision>
  <dcterms:created xsi:type="dcterms:W3CDTF">2014-05-13T13:24:45Z</dcterms:created>
  <dcterms:modified xsi:type="dcterms:W3CDTF">2014-05-13T14:37:16Z</dcterms:modified>
</cp:coreProperties>
</file>