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77" r:id="rId4"/>
    <p:sldId id="292" r:id="rId5"/>
    <p:sldId id="258" r:id="rId6"/>
    <p:sldId id="259" r:id="rId7"/>
    <p:sldId id="278" r:id="rId8"/>
    <p:sldId id="279" r:id="rId9"/>
    <p:sldId id="280" r:id="rId10"/>
    <p:sldId id="287" r:id="rId11"/>
    <p:sldId id="288" r:id="rId12"/>
    <p:sldId id="289" r:id="rId13"/>
    <p:sldId id="290" r:id="rId14"/>
    <p:sldId id="291" r:id="rId15"/>
    <p:sldId id="272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B08929-8EE0-40B7-B580-96E35609A9CA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A56760-FD8F-40BF-99E4-FA09EC313C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3294E9-800A-495F-9E96-789C8A2972D3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6D393-563A-4278-AA91-910E71E2AC41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6D393-563A-4278-AA91-910E71E2AC41}" type="slidenum">
              <a:rPr lang="es-ES" smtClean="0"/>
              <a:pPr/>
              <a:t>11</a:t>
            </a:fld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6D393-563A-4278-AA91-910E71E2AC41}" type="slidenum">
              <a:rPr lang="es-ES" smtClean="0"/>
              <a:pPr/>
              <a:t>12</a:t>
            </a:fld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6D393-563A-4278-AA91-910E71E2AC41}" type="slidenum">
              <a:rPr lang="es-ES" smtClean="0"/>
              <a:pPr/>
              <a:t>13</a:t>
            </a:fld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6D393-563A-4278-AA91-910E71E2AC41}" type="slidenum">
              <a:rPr lang="es-ES" smtClean="0"/>
              <a:pPr/>
              <a:t>14</a:t>
            </a:fld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E5F379-3F82-4992-B57B-CD515E37FEC4}" type="slidenum">
              <a:rPr lang="es-ES" smtClean="0"/>
              <a:pPr/>
              <a:t>15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CC9382-C163-46AB-9888-2DF58BB025B8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44DA70-DAB8-4ED7-B909-03CB50B78C06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44DA70-DAB8-4ED7-B909-03CB50B78C06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78102B-3C93-442A-8C81-9A9A8499947D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A66F2A-5EAA-438E-A49C-950501FA6313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DD4244-FAF3-4F75-AB82-8798016B81E0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B3478E-5009-47A3-9B2B-8C9B940F768E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6D393-563A-4278-AA91-910E71E2AC41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9B7E9-E7F8-4097-B41D-B18746F50309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BA5080F-2892-4E23-A8ED-0D315236CB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50913-1F76-463A-B06F-96FCCA52EFEC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0B37-0979-49D2-9FF0-8EBC0D4679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58CDA-EAB5-4FC2-90A6-42892EAE38A8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8D740-CF35-4742-A9D7-9952E31130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2748-CB11-4854-BA41-079ECF59AF6A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57B2F-0DDB-46F8-BC32-909CE40974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E548A-57E6-4E9C-8666-868496183A07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7AE3-B6D7-47A5-9DEC-8C388826E2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68CF8-85B9-4247-8629-9DD7A9F9CFAD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2C97-DDC8-406D-8A01-2D0FA4E9E9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F72D-496C-48FA-AB02-B53056346E3E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96596-8F14-4A39-9F5E-F038381EC0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A04A-C16D-4A42-8E44-E587A49168FB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A68B4-7721-4DD1-84DD-11220A5BAB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E3AF-4B10-4243-801E-A5B27D820476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5C2D5-72B3-4392-9BC5-F6BB1D8BC9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CD954-6B01-4670-8143-3E46CE1CDACD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9BA6A-D240-405F-89AD-D28FA7824E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92FDA-BD55-41C9-B11F-1BF1FBC4B0EC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20555-9171-430F-A98D-C379CB5A2B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48EE10B1-63F2-4F11-85AE-4E574B9B809A}" type="datetimeFigureOut">
              <a:rPr lang="es-ES"/>
              <a:pPr>
                <a:defRPr/>
              </a:pPr>
              <a:t>04/11/2014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FB56E249-DE81-4233-A4F2-5F41135623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90" r:id="rId8"/>
    <p:sldLayoutId id="2147483791" r:id="rId9"/>
    <p:sldLayoutId id="2147483787" r:id="rId10"/>
    <p:sldLayoutId id="21474837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ctrTitle"/>
          </p:nvPr>
        </p:nvSpPr>
        <p:spPr>
          <a:xfrm>
            <a:off x="1873250" y="2997200"/>
            <a:ext cx="5722938" cy="860428"/>
          </a:xfrm>
        </p:spPr>
        <p:txBody>
          <a:bodyPr/>
          <a:lstStyle/>
          <a:p>
            <a:pPr eaLnBrk="1" hangingPunct="1"/>
            <a:r>
              <a:rPr lang="es-ES" sz="3600" dirty="0" smtClean="0">
                <a:solidFill>
                  <a:srgbClr val="FF0000"/>
                </a:solidFill>
              </a:rPr>
              <a:t>Desarrollo Humano</a:t>
            </a:r>
            <a:endParaRPr lang="es-ES" sz="3600" dirty="0" smtClean="0">
              <a:solidFill>
                <a:srgbClr val="FF0000"/>
              </a:solidFill>
            </a:endParaRPr>
          </a:p>
        </p:txBody>
      </p:sp>
      <p:sp>
        <p:nvSpPr>
          <p:cNvPr id="5123" name="3 CuadroTexto"/>
          <p:cNvSpPr txBox="1">
            <a:spLocks noChangeArrowheads="1"/>
          </p:cNvSpPr>
          <p:nvPr/>
        </p:nvSpPr>
        <p:spPr bwMode="auto">
          <a:xfrm>
            <a:off x="2268538" y="1268413"/>
            <a:ext cx="56880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rgbClr val="FF0000"/>
                </a:solidFill>
                <a:latin typeface="Constantia" pitchFamily="18" charset="0"/>
              </a:rPr>
              <a:t>ESCUELA  NORMAL  DE  </a:t>
            </a:r>
          </a:p>
          <a:p>
            <a:pPr algn="ctr"/>
            <a:r>
              <a:rPr lang="es-ES" sz="3200" b="1">
                <a:solidFill>
                  <a:srgbClr val="FF0000"/>
                </a:solidFill>
                <a:latin typeface="Constantia" pitchFamily="18" charset="0"/>
              </a:rPr>
              <a:t>EDUCACIÓN  PREESCOLAR</a:t>
            </a:r>
          </a:p>
        </p:txBody>
      </p:sp>
      <p:pic>
        <p:nvPicPr>
          <p:cNvPr id="5124" name="5 Imagen" descr="C:\Users\benjamin\Desktop\BIBLIOTECA_DIGITAL_DB_L_LOGOENE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969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2428860" y="4929198"/>
            <a:ext cx="5722938" cy="86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 de noviembre de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Enfermedades y Síntomas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899592" y="1600200"/>
            <a:ext cx="7344816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Frecuentes </a:t>
            </a:r>
            <a:r>
              <a:rPr lang="es-ES" dirty="0" smtClean="0"/>
              <a:t>resfriados, infecciones, llagas, herpes</a:t>
            </a:r>
          </a:p>
          <a:p>
            <a:r>
              <a:rPr lang="es-ES" dirty="0" smtClean="0"/>
              <a:t>Erupciones</a:t>
            </a:r>
            <a:r>
              <a:rPr lang="es-ES" dirty="0" smtClean="0"/>
              <a:t>, picazón, urticaria, "piel de gallina"</a:t>
            </a:r>
          </a:p>
          <a:p>
            <a:r>
              <a:rPr lang="es-ES" dirty="0" smtClean="0"/>
              <a:t>Ataques </a:t>
            </a:r>
            <a:r>
              <a:rPr lang="es-ES" dirty="0" smtClean="0"/>
              <a:t>de "alergia" inexplicables o frecuentes</a:t>
            </a:r>
          </a:p>
          <a:p>
            <a:r>
              <a:rPr lang="es-ES" dirty="0" smtClean="0"/>
              <a:t>Ardor </a:t>
            </a:r>
            <a:r>
              <a:rPr lang="es-ES" dirty="0" smtClean="0"/>
              <a:t>de estómago, dolor de estómago, náuseas</a:t>
            </a:r>
          </a:p>
          <a:p>
            <a:r>
              <a:rPr lang="es-ES" dirty="0" smtClean="0"/>
              <a:t>El </a:t>
            </a:r>
            <a:r>
              <a:rPr lang="es-ES" dirty="0" smtClean="0"/>
              <a:t>exceso de eructos, flatulencia</a:t>
            </a:r>
          </a:p>
          <a:p>
            <a:r>
              <a:rPr lang="es-ES" dirty="0" smtClean="0"/>
              <a:t>El </a:t>
            </a:r>
            <a:r>
              <a:rPr lang="es-ES" dirty="0" smtClean="0"/>
              <a:t>estreñimiento, la diarrea, la pérdida de control</a:t>
            </a:r>
          </a:p>
          <a:p>
            <a:r>
              <a:rPr lang="es-ES" dirty="0" smtClean="0"/>
              <a:t>Dificultad </a:t>
            </a:r>
            <a:r>
              <a:rPr lang="es-ES" dirty="0" smtClean="0"/>
              <a:t>para respirar, suspiros frecuentes</a:t>
            </a:r>
          </a:p>
          <a:p>
            <a:r>
              <a:rPr lang="es-ES" dirty="0" smtClean="0"/>
              <a:t>Ataques </a:t>
            </a:r>
            <a:r>
              <a:rPr lang="es-ES" dirty="0" smtClean="0"/>
              <a:t>repentinos de pánico</a:t>
            </a:r>
          </a:p>
          <a:p>
            <a:r>
              <a:rPr lang="es-ES" dirty="0" smtClean="0"/>
              <a:t>Dolor </a:t>
            </a:r>
            <a:r>
              <a:rPr lang="es-ES" dirty="0" smtClean="0"/>
              <a:t>en el pecho, palpitaciones, pulso rápido</a:t>
            </a:r>
          </a:p>
          <a:p>
            <a:r>
              <a:rPr lang="es-ES" dirty="0" smtClean="0"/>
              <a:t>Necesidad </a:t>
            </a:r>
            <a:r>
              <a:rPr lang="es-ES" dirty="0" smtClean="0"/>
              <a:t>frecuente de orinar</a:t>
            </a:r>
          </a:p>
          <a:p>
            <a:pPr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Enfermedades y Síntomas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899592" y="1600200"/>
            <a:ext cx="7344816" cy="4525963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Deseo sexual </a:t>
            </a:r>
            <a:r>
              <a:rPr lang="es-ES" dirty="0" smtClean="0"/>
              <a:t>disminuido o bajo rendimiento sexual</a:t>
            </a:r>
          </a:p>
          <a:p>
            <a:r>
              <a:rPr lang="es-ES" dirty="0" smtClean="0"/>
              <a:t>Exceso </a:t>
            </a:r>
            <a:r>
              <a:rPr lang="es-ES" dirty="0" smtClean="0"/>
              <a:t>de ansiedad, preocupación, culpa, nerviosismo</a:t>
            </a:r>
          </a:p>
          <a:p>
            <a:r>
              <a:rPr lang="es-ES" dirty="0" smtClean="0"/>
              <a:t>El </a:t>
            </a:r>
            <a:r>
              <a:rPr lang="es-ES" dirty="0" smtClean="0"/>
              <a:t>aumento de la ira, la frustración, la hostilidad</a:t>
            </a:r>
          </a:p>
          <a:p>
            <a:r>
              <a:rPr lang="es-ES" dirty="0" smtClean="0"/>
              <a:t>La </a:t>
            </a:r>
            <a:r>
              <a:rPr lang="es-ES" dirty="0" smtClean="0"/>
              <a:t>depresión, cambios de humor frecuentes o violentos</a:t>
            </a:r>
          </a:p>
          <a:p>
            <a:r>
              <a:rPr lang="es-ES" dirty="0" smtClean="0"/>
              <a:t>Aumento </a:t>
            </a:r>
            <a:r>
              <a:rPr lang="es-ES" dirty="0" smtClean="0"/>
              <a:t>o disminución del apetito</a:t>
            </a:r>
          </a:p>
          <a:p>
            <a:r>
              <a:rPr lang="es-ES" dirty="0" smtClean="0"/>
              <a:t>Insomnio</a:t>
            </a:r>
            <a:r>
              <a:rPr lang="es-ES" dirty="0" smtClean="0"/>
              <a:t>, pesadillas, sueños perturbadores</a:t>
            </a:r>
          </a:p>
          <a:p>
            <a:r>
              <a:rPr lang="es-ES" dirty="0" smtClean="0"/>
              <a:t>Dificultad </a:t>
            </a:r>
            <a:r>
              <a:rPr lang="es-ES" dirty="0" smtClean="0"/>
              <a:t>para concentrarse, pensamientos acelerados</a:t>
            </a:r>
          </a:p>
          <a:p>
            <a:r>
              <a:rPr lang="es-ES" dirty="0" smtClean="0"/>
              <a:t>Dificultad </a:t>
            </a:r>
            <a:r>
              <a:rPr lang="es-ES" dirty="0" smtClean="0"/>
              <a:t>para aprender nueva información</a:t>
            </a:r>
          </a:p>
          <a:p>
            <a:r>
              <a:rPr lang="es-ES" dirty="0" smtClean="0"/>
              <a:t>El </a:t>
            </a:r>
            <a:r>
              <a:rPr lang="es-ES" dirty="0" smtClean="0"/>
              <a:t>olvido, la desorganización, confusión</a:t>
            </a:r>
          </a:p>
          <a:p>
            <a:r>
              <a:rPr lang="es-ES" dirty="0" smtClean="0"/>
              <a:t>Dificultad </a:t>
            </a:r>
            <a:r>
              <a:rPr lang="es-ES" dirty="0" smtClean="0"/>
              <a:t>en la toma de decisiones</a:t>
            </a:r>
          </a:p>
          <a:p>
            <a:pPr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Enfermedades y Síntomas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899592" y="1600200"/>
            <a:ext cx="7344816" cy="4525963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Sentirse </a:t>
            </a:r>
            <a:r>
              <a:rPr lang="es-ES" dirty="0" smtClean="0"/>
              <a:t>sobrecargado o abrumado</a:t>
            </a:r>
          </a:p>
          <a:p>
            <a:r>
              <a:rPr lang="es-ES" dirty="0" smtClean="0"/>
              <a:t>Episodios </a:t>
            </a:r>
            <a:r>
              <a:rPr lang="es-ES" dirty="0" smtClean="0"/>
              <a:t>frecuentes de llanto o pensamientos suicidas</a:t>
            </a:r>
          </a:p>
          <a:p>
            <a:r>
              <a:rPr lang="es-ES" dirty="0" smtClean="0"/>
              <a:t>Sentimientos </a:t>
            </a:r>
            <a:r>
              <a:rPr lang="es-ES" dirty="0" smtClean="0"/>
              <a:t>de soledad o falta de valor</a:t>
            </a:r>
          </a:p>
          <a:p>
            <a:r>
              <a:rPr lang="es-ES" dirty="0" smtClean="0"/>
              <a:t>Poco </a:t>
            </a:r>
            <a:r>
              <a:rPr lang="es-ES" dirty="0" smtClean="0"/>
              <a:t>interés en la apariencia, la puntualidad</a:t>
            </a:r>
          </a:p>
          <a:p>
            <a:r>
              <a:rPr lang="es-ES" dirty="0" smtClean="0"/>
              <a:t>Hábitos </a:t>
            </a:r>
            <a:r>
              <a:rPr lang="es-ES" dirty="0" smtClean="0"/>
              <a:t>nerviosos, inquietud, pies tocando</a:t>
            </a:r>
          </a:p>
          <a:p>
            <a:r>
              <a:rPr lang="es-ES" dirty="0" smtClean="0"/>
              <a:t>El </a:t>
            </a:r>
            <a:r>
              <a:rPr lang="es-ES" dirty="0" smtClean="0"/>
              <a:t>aumento de la frustración, irritabilidad, nerviosismo</a:t>
            </a:r>
          </a:p>
          <a:p>
            <a:r>
              <a:rPr lang="es-ES" dirty="0" smtClean="0"/>
              <a:t>Reacción </a:t>
            </a:r>
            <a:r>
              <a:rPr lang="es-ES" dirty="0" smtClean="0"/>
              <a:t>exagerada a pequeñas molestias</a:t>
            </a:r>
          </a:p>
          <a:p>
            <a:r>
              <a:rPr lang="es-ES" dirty="0" smtClean="0"/>
              <a:t>Aumento </a:t>
            </a:r>
            <a:r>
              <a:rPr lang="es-ES" dirty="0" smtClean="0"/>
              <a:t>del número de accidentes de menor importancia</a:t>
            </a:r>
          </a:p>
          <a:p>
            <a:r>
              <a:rPr lang="es-ES" dirty="0" smtClean="0"/>
              <a:t>El </a:t>
            </a:r>
            <a:r>
              <a:rPr lang="es-ES" dirty="0" smtClean="0"/>
              <a:t>comportamiento obsesivo o compulsivo</a:t>
            </a:r>
          </a:p>
          <a:p>
            <a:r>
              <a:rPr lang="es-ES" dirty="0" smtClean="0"/>
              <a:t>Reducción </a:t>
            </a:r>
            <a:r>
              <a:rPr lang="es-ES" dirty="0" smtClean="0"/>
              <a:t>de la capacidad de trabajo o la productividad</a:t>
            </a:r>
          </a:p>
          <a:p>
            <a:pPr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Enfermedades y Síntomas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899592" y="1600200"/>
            <a:ext cx="7344816" cy="4525963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Las </a:t>
            </a:r>
            <a:r>
              <a:rPr lang="es-ES" dirty="0" smtClean="0"/>
              <a:t>mentiras o excusas para encubrir pobre trabajo</a:t>
            </a:r>
          </a:p>
          <a:p>
            <a:r>
              <a:rPr lang="es-ES" dirty="0" smtClean="0"/>
              <a:t>Habla </a:t>
            </a:r>
            <a:r>
              <a:rPr lang="es-ES" dirty="0" smtClean="0"/>
              <a:t>rápida o balbuceo </a:t>
            </a:r>
          </a:p>
          <a:p>
            <a:r>
              <a:rPr lang="es-ES" dirty="0" smtClean="0"/>
              <a:t>Actitud </a:t>
            </a:r>
            <a:r>
              <a:rPr lang="es-ES" dirty="0" smtClean="0"/>
              <a:t>defensiva o excesiva suspicacia</a:t>
            </a:r>
          </a:p>
          <a:p>
            <a:r>
              <a:rPr lang="es-ES" dirty="0" smtClean="0"/>
              <a:t>Los </a:t>
            </a:r>
            <a:r>
              <a:rPr lang="es-ES" dirty="0" smtClean="0"/>
              <a:t>problemas en la comunicación, o en el intercambio de comunicación</a:t>
            </a:r>
          </a:p>
          <a:p>
            <a:r>
              <a:rPr lang="es-ES" dirty="0" smtClean="0"/>
              <a:t>Aislamiento </a:t>
            </a:r>
            <a:r>
              <a:rPr lang="es-ES" dirty="0" smtClean="0"/>
              <a:t>social </a:t>
            </a:r>
          </a:p>
          <a:p>
            <a:r>
              <a:rPr lang="es-ES" dirty="0" smtClean="0"/>
              <a:t>Constante </a:t>
            </a:r>
            <a:r>
              <a:rPr lang="es-ES" dirty="0" smtClean="0"/>
              <a:t>cansancio, debilidad, fatiga</a:t>
            </a:r>
          </a:p>
          <a:p>
            <a:r>
              <a:rPr lang="es-ES" dirty="0" smtClean="0"/>
              <a:t>El </a:t>
            </a:r>
            <a:r>
              <a:rPr lang="es-ES" dirty="0" smtClean="0"/>
              <a:t>uso frecuente de medicamentos</a:t>
            </a:r>
          </a:p>
          <a:p>
            <a:r>
              <a:rPr lang="es-ES" dirty="0" smtClean="0"/>
              <a:t>Aumento </a:t>
            </a:r>
            <a:r>
              <a:rPr lang="es-ES" dirty="0" smtClean="0"/>
              <a:t>o pérdida de peso sin dieta </a:t>
            </a:r>
          </a:p>
          <a:p>
            <a:r>
              <a:rPr lang="es-ES" dirty="0" smtClean="0"/>
              <a:t>Aumento </a:t>
            </a:r>
            <a:r>
              <a:rPr lang="es-ES" dirty="0" smtClean="0"/>
              <a:t>en el consumo de cigarrillos, uso de alcohol o drogas</a:t>
            </a:r>
          </a:p>
          <a:p>
            <a:r>
              <a:rPr lang="es-ES" dirty="0" smtClean="0"/>
              <a:t>El </a:t>
            </a:r>
            <a:r>
              <a:rPr lang="es-ES" dirty="0" smtClean="0"/>
              <a:t>juego excesivo o la compra por impulso</a:t>
            </a:r>
          </a:p>
          <a:p>
            <a:pPr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Enfermedades y Síntomas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1214414" y="1428736"/>
            <a:ext cx="3029466" cy="4525963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El estrés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puede tener efectos que van relacionados con las emociones, el estado de ánimo y el comportamiento. Igualmente importante, pero a menudo menos apreciado son los efectos sobre diversos sistemas, órganos y tejidos en todo el cuerpo, como se ilustra en el siguiente diagrama.</a:t>
            </a:r>
          </a:p>
          <a:p>
            <a:pPr algn="just"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://medicinapositiva.com/wp-content/uploads/2013/12/estr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378621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1.bp.blogspot.com/-dniYYck3w8E/UNYebVbRUtI/AAAAAAAAAUg/sMySqQXb5SU/s1600/estres+sig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738142"/>
            <a:ext cx="500066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b="1" dirty="0" smtClean="0"/>
              <a:t>ESTRÉS</a:t>
            </a:r>
            <a:endParaRPr lang="es-ES" b="1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5429256" y="1285860"/>
            <a:ext cx="2886020" cy="4525963"/>
          </a:xfrm>
        </p:spPr>
        <p:txBody>
          <a:bodyPr>
            <a:normAutofit fontScale="92500" lnSpcReduction="10000"/>
          </a:bodyPr>
          <a:lstStyle/>
          <a:p>
            <a:r>
              <a:rPr lang="es-ES" sz="3600" dirty="0" smtClean="0"/>
              <a:t>Hans </a:t>
            </a:r>
            <a:r>
              <a:rPr lang="es-ES" sz="3600" dirty="0" err="1" smtClean="0"/>
              <a:t>Selye</a:t>
            </a:r>
            <a:r>
              <a:rPr lang="es-ES" sz="3600" dirty="0" smtClean="0"/>
              <a:t> </a:t>
            </a:r>
            <a:r>
              <a:rPr lang="es-ES" sz="3600" dirty="0" smtClean="0"/>
              <a:t> 1936</a:t>
            </a:r>
          </a:p>
          <a:p>
            <a:endParaRPr lang="es-ES" sz="3600" dirty="0" smtClean="0"/>
          </a:p>
          <a:p>
            <a:r>
              <a:rPr lang="es-ES" sz="3600" dirty="0" smtClean="0"/>
              <a:t> </a:t>
            </a:r>
            <a:r>
              <a:rPr lang="es-ES" sz="3600" dirty="0" smtClean="0"/>
              <a:t>"la respuesta no específica del cuerpo a cualquier demanda de cambio". </a:t>
            </a:r>
          </a:p>
          <a:p>
            <a:pPr algn="just">
              <a:buNone/>
            </a:pPr>
            <a:endParaRPr lang="es-ES" sz="3600" dirty="0"/>
          </a:p>
        </p:txBody>
      </p:sp>
      <p:pic>
        <p:nvPicPr>
          <p:cNvPr id="40962" name="Picture 2" descr="http://stress.org/wp-content/uploads/2011/08/Han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357298"/>
            <a:ext cx="1943100" cy="2505076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000100" y="40005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Hans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Selye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Selye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János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en húngaro), nació en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Komarno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Eslovaquia (en ese momento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Komárom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Hungría)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LI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LI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LI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http://187.141.239.245/sistema/imagenes/paste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81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http://187.141.239.245/sistema/portada/images/sobrecit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14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http://187.141.239.245/sistema/imagenes/__IcoExtraordinario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1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2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3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4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5" descr="http://187.141.239.245/sistema/imagenes/__IcoExtraordinario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6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7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8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9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20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1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5 Título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latin typeface="Arial" pitchFamily="34" charset="0"/>
                <a:cs typeface="Arial" pitchFamily="34" charset="0"/>
              </a:rPr>
              <a:t>Tipos de Estés</a:t>
            </a:r>
            <a:endParaRPr lang="es-E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928662" y="1571612"/>
            <a:ext cx="6715172" cy="1569660"/>
          </a:xfrm>
          <a:prstGeom prst="rect">
            <a:avLst/>
          </a:prstGeom>
          <a:solidFill>
            <a:srgbClr val="EEEEE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Estrés Agudo:</a:t>
            </a:r>
            <a:r>
              <a:rPr lang="es-ES" sz="24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cuerpo se prepara para defenderse. Se tarda unos 90 minutos para que el metabolismo vuelva a la normalidad cuando la respuesta ha terminado.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7" name="Picture 5" descr="http://elsabernatural.net/wp-content/uploads/2012/11/estr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3286124"/>
            <a:ext cx="3784966" cy="244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LI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LI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LI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http://187.141.239.245/sistema/imagenes/paste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81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http://187.141.239.245/sistema/portada/images/sobrecit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14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http://187.141.239.245/sistema/imagenes/__IcoExtraordinario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1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2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3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4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5" descr="http://187.141.239.245/sistema/imagenes/__IcoExtraordinario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6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7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8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9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20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1" descr="http://187.141.239.245/sistema/imagenes/wiki/bullet3espacio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5 Título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latin typeface="Arial" pitchFamily="34" charset="0"/>
                <a:cs typeface="Arial" pitchFamily="34" charset="0"/>
              </a:rPr>
              <a:t>Tipos de Estés</a:t>
            </a:r>
            <a:endParaRPr lang="es-E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214414" y="1571612"/>
            <a:ext cx="6715172" cy="1938992"/>
          </a:xfrm>
          <a:prstGeom prst="rect">
            <a:avLst/>
          </a:prstGeom>
          <a:solidFill>
            <a:srgbClr val="EEEEE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Estrés Crónico</a:t>
            </a:r>
            <a:r>
              <a:rPr lang="es-E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La situación económica: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las facturas, los niños,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el trabajo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... Este es el estrés tendemos a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ignorar.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Si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no se controla este estrés afecta tu salud tu cuerpo y tu sistema inmunológico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8610" name="Picture 2" descr="https://encrypted-tbn0.gstatic.com/images?q=tbn:ANd9GcSJ60wm-8URnh2TlKBUNbbrO9KUb-xijV3s7Z2u21IvggmLPsg-J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3571875"/>
            <a:ext cx="3714776" cy="2463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Título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88832" cy="1143000"/>
          </a:xfrm>
        </p:spPr>
        <p:txBody>
          <a:bodyPr>
            <a:noAutofit/>
          </a:bodyPr>
          <a:lstStyle/>
          <a:p>
            <a:r>
              <a:rPr lang="es-ES" sz="4000" dirty="0" smtClean="0">
                <a:latin typeface="Arial" pitchFamily="34" charset="0"/>
                <a:cs typeface="Arial" pitchFamily="34" charset="0"/>
              </a:rPr>
              <a:t>Tres Componentes en </a:t>
            </a:r>
            <a:r>
              <a:rPr lang="es-ES" sz="40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4000" dirty="0" smtClean="0">
                <a:latin typeface="Arial" pitchFamily="34" charset="0"/>
                <a:cs typeface="Arial" pitchFamily="34" charset="0"/>
              </a:rPr>
              <a:t>Síndrome de Estrés</a:t>
            </a:r>
            <a:endParaRPr lang="es-E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71600" y="1643050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Etapa de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alarma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     El cuerpo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se prepara para el síndrome de "lucha o huida". Esto implica una serie de hormonas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en el torrente sanguíneo. </a:t>
            </a:r>
          </a:p>
          <a:p>
            <a:pPr marL="514350" indent="-514350" algn="just">
              <a:buFont typeface="Wingdings" pitchFamily="2" charset="2"/>
              <a:buChar char="Ø"/>
            </a:pP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Wingdings" pitchFamily="2" charset="2"/>
              <a:buChar char="Ø"/>
            </a:pP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Wingdings" pitchFamily="2" charset="2"/>
              <a:buChar char="Ø"/>
            </a:pPr>
            <a:endParaRPr lang="es-ES_tradnl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Wingdings" pitchFamily="2" charset="2"/>
              <a:buChar char="Ø"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    Aumento en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la frecuencia cardíaca, la presión arterial, la transpiración, la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respiración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etc. </a:t>
            </a:r>
            <a:endParaRPr lang="es-ES_tradn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https://encrypted-tbn3.gstatic.com/images?q=tbn:ANd9GcTrouwtNyl6aFOcKig3xIBufXL4Lh4_k49SVrkXqmq6oDGk5Rp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5" y="3500439"/>
            <a:ext cx="2500331" cy="1486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827584" y="1571612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Etapa de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resistencia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El cuerpo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se vuelve adaptativo para el desafío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incluso comienza a resistirse. 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 La adaptación adquirida se pierde si el individuo está sujeto a todavía mayor exposición al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estresor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 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6 Título"/>
          <p:cNvSpPr txBox="1">
            <a:spLocks/>
          </p:cNvSpPr>
          <p:nvPr/>
        </p:nvSpPr>
        <p:spPr bwMode="auto">
          <a:xfrm>
            <a:off x="827584" y="476672"/>
            <a:ext cx="74888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0" hangingPunct="0">
              <a:defRPr/>
            </a:pPr>
            <a:r>
              <a:rPr lang="es-ES" sz="4000" dirty="0" smtClean="0">
                <a:latin typeface="Arial" pitchFamily="34" charset="0"/>
                <a:cs typeface="Arial" pitchFamily="34" charset="0"/>
              </a:rPr>
              <a:t>Tres Componentes en el Síndrome de Estrés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 descr="https://encrypted-tbn3.gstatic.com/images?q=tbn:ANd9GcSF4P4jDNJ3SixiMH19sLxoKlbBJ_ecjZTU6OVczMGpXzlidluX2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214818"/>
            <a:ext cx="241935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971600" y="571488"/>
            <a:ext cx="7272808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s-ES" sz="4000" dirty="0" smtClean="0">
                <a:latin typeface="Arial" pitchFamily="34" charset="0"/>
                <a:cs typeface="Arial" pitchFamily="34" charset="0"/>
              </a:rPr>
              <a:t>Tres Componentes en el Síndrome de Estrés</a:t>
            </a:r>
            <a:endParaRPr lang="es-ES" sz="4000" b="1" dirty="0"/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827584" y="1785926"/>
            <a:ext cx="7416824" cy="4357718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Etapa de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agotamiento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 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En esta etapa la persona muere,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porque ha agotado sus recursos 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energía y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adaptación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Afortunadamente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pocas personas experimentan esta última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etapa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 descr="https://encrypted-tbn3.gstatic.com/images?q=tbn:ANd9GcQNIXKbOaiL3UttBt-RrnToj-0DC-aXgVAKHbE-ZnMA2DSOT3fIi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286124"/>
            <a:ext cx="2928958" cy="2092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971600" y="413792"/>
            <a:ext cx="7272808" cy="1143000"/>
          </a:xfrm>
        </p:spPr>
        <p:txBody>
          <a:bodyPr>
            <a:noAutofit/>
          </a:bodyPr>
          <a:lstStyle/>
          <a:p>
            <a:r>
              <a:rPr lang="es-MX" sz="4000" dirty="0" smtClean="0">
                <a:latin typeface="Arial" pitchFamily="34" charset="0"/>
                <a:cs typeface="Arial" pitchFamily="34" charset="0"/>
              </a:rPr>
              <a:t>Enfermedades y Síntomas </a:t>
            </a:r>
            <a:endParaRPr lang="es-MX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357686" y="2071678"/>
            <a:ext cx="3915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Las enfermedades por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estrés son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causadas principalmente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por los errores en el proceso de adaptación general del cuerpo. </a:t>
            </a:r>
            <a:endParaRPr lang="es-ES_tradn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5" name="Picture 5" descr="http://www.huellas.cl/wp-content/uploads/2013/06/el-estres-como-afecta-nuestro-cuerp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71612"/>
            <a:ext cx="3286116" cy="4233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Enfermedades y Síntomas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899592" y="1600200"/>
            <a:ext cx="7344816" cy="4525963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Los </a:t>
            </a:r>
            <a:r>
              <a:rPr lang="es-ES" dirty="0" smtClean="0"/>
              <a:t>dolores de cabeza frecuentes, apretando la mandíbula</a:t>
            </a:r>
          </a:p>
          <a:p>
            <a:r>
              <a:rPr lang="es-ES" dirty="0" smtClean="0"/>
              <a:t>Apretando </a:t>
            </a:r>
            <a:r>
              <a:rPr lang="es-ES" dirty="0" smtClean="0"/>
              <a:t>los dientes de molienda</a:t>
            </a:r>
          </a:p>
          <a:p>
            <a:r>
              <a:rPr lang="es-ES" dirty="0" smtClean="0"/>
              <a:t>El </a:t>
            </a:r>
            <a:r>
              <a:rPr lang="es-ES" dirty="0" smtClean="0"/>
              <a:t>tartamudeo o balbuceo</a:t>
            </a:r>
          </a:p>
          <a:p>
            <a:r>
              <a:rPr lang="es-ES" dirty="0" smtClean="0"/>
              <a:t>Los </a:t>
            </a:r>
            <a:r>
              <a:rPr lang="es-ES" dirty="0" smtClean="0"/>
              <a:t>temblores, temblor de los labios, las manos</a:t>
            </a:r>
          </a:p>
          <a:p>
            <a:r>
              <a:rPr lang="es-ES" dirty="0" smtClean="0"/>
              <a:t>Dolor </a:t>
            </a:r>
            <a:r>
              <a:rPr lang="es-ES" dirty="0" smtClean="0"/>
              <a:t>en el cuello, dolor de espalda, espasmos musculares</a:t>
            </a:r>
          </a:p>
          <a:p>
            <a:r>
              <a:rPr lang="es-ES" dirty="0" smtClean="0"/>
              <a:t>Sensación </a:t>
            </a:r>
            <a:r>
              <a:rPr lang="es-ES" dirty="0" smtClean="0"/>
              <a:t>de desmayo, mareos</a:t>
            </a:r>
          </a:p>
          <a:p>
            <a:r>
              <a:rPr lang="es-ES" dirty="0" smtClean="0"/>
              <a:t>Zumbidos </a:t>
            </a:r>
            <a:r>
              <a:rPr lang="es-ES" dirty="0" smtClean="0"/>
              <a:t>o sonidos en los oídos </a:t>
            </a:r>
          </a:p>
          <a:p>
            <a:r>
              <a:rPr lang="es-ES" dirty="0" smtClean="0"/>
              <a:t>Rubor </a:t>
            </a:r>
            <a:r>
              <a:rPr lang="es-ES" dirty="0" smtClean="0"/>
              <a:t>frecuente, sudoración</a:t>
            </a:r>
          </a:p>
          <a:p>
            <a:r>
              <a:rPr lang="es-ES" dirty="0" smtClean="0"/>
              <a:t>Manos </a:t>
            </a:r>
            <a:r>
              <a:rPr lang="es-ES" dirty="0" smtClean="0"/>
              <a:t>frías, o pies sudorosos</a:t>
            </a:r>
          </a:p>
          <a:p>
            <a:r>
              <a:rPr lang="es-ES" dirty="0" smtClean="0"/>
              <a:t>Boca </a:t>
            </a:r>
            <a:r>
              <a:rPr lang="es-ES" dirty="0" smtClean="0"/>
              <a:t>seca, problemas para tragar</a:t>
            </a:r>
          </a:p>
          <a:p>
            <a:pPr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2808</TotalTime>
  <Words>557</Words>
  <Application>Microsoft Office PowerPoint</Application>
  <PresentationFormat>Presentación en pantalla (4:3)</PresentationFormat>
  <Paragraphs>121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Chincheta</vt:lpstr>
      <vt:lpstr>Desarrollo Humano</vt:lpstr>
      <vt:lpstr>ESTRÉS</vt:lpstr>
      <vt:lpstr>Tipos de Estés</vt:lpstr>
      <vt:lpstr>Tipos de Estés</vt:lpstr>
      <vt:lpstr>Tres Componentes en el Síndrome de Estrés</vt:lpstr>
      <vt:lpstr>Diapositiva 6</vt:lpstr>
      <vt:lpstr>Tres Componentes en el Síndrome de Estrés</vt:lpstr>
      <vt:lpstr>Enfermedades y Síntomas </vt:lpstr>
      <vt:lpstr>Enfermedades y Síntomas </vt:lpstr>
      <vt:lpstr>Enfermedades y Síntomas </vt:lpstr>
      <vt:lpstr>Enfermedades y Síntomas </vt:lpstr>
      <vt:lpstr>Enfermedades y Síntomas </vt:lpstr>
      <vt:lpstr>Enfermedades y Síntomas </vt:lpstr>
      <vt:lpstr>Enfermedades y Síntomas </vt:lpstr>
      <vt:lpstr>Diapositiva 15</vt:lpstr>
    </vt:vector>
  </TitlesOfParts>
  <Company>Chucky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Tutoría</dc:title>
  <dc:subject>Presentación</dc:subject>
  <dc:creator>Ps. Juan José Vigil Obregón</dc:creator>
  <cp:lastModifiedBy>Usuario</cp:lastModifiedBy>
  <cp:revision>154</cp:revision>
  <dcterms:created xsi:type="dcterms:W3CDTF">2010-09-29T10:00:09Z</dcterms:created>
  <dcterms:modified xsi:type="dcterms:W3CDTF">2014-11-04T20:31:33Z</dcterms:modified>
</cp:coreProperties>
</file>