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9" r:id="rId5"/>
    <p:sldId id="260" r:id="rId6"/>
    <p:sldId id="270" r:id="rId7"/>
    <p:sldId id="261" r:id="rId8"/>
    <p:sldId id="262" r:id="rId9"/>
    <p:sldId id="263" r:id="rId10"/>
    <p:sldId id="264" r:id="rId11"/>
    <p:sldId id="265" r:id="rId12"/>
    <p:sldId id="266" r:id="rId13"/>
    <p:sldId id="267" r:id="rId14"/>
    <p:sldId id="275" r:id="rId15"/>
    <p:sldId id="272" r:id="rId16"/>
    <p:sldId id="274"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434" y="-10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2001549-5381-4B0C-9CBC-9434FDD18CEF}"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377FE5D-CD5C-417D-A6EF-54A2B005049B}" type="datetimeFigureOut">
              <a:rPr lang="es-ES" smtClean="0"/>
              <a:pPr/>
              <a:t>02/10/2014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D2001549-5381-4B0C-9CBC-9434FDD18CEF}"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377FE5D-CD5C-417D-A6EF-54A2B005049B}" type="datetimeFigureOut">
              <a:rPr lang="es-ES" smtClean="0"/>
              <a:pPr/>
              <a:t>02/10/2014</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2001549-5381-4B0C-9CBC-9434FDD18CEF}"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4.bp.blogspot.com/-94i-KYSpkn0/Un_hWk2D4tI/AAAAAAAAAuo/e-y-TNFjbeY/s1600/patri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26" y="739761"/>
            <a:ext cx="8342353" cy="4633455"/>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p:txBody>
          <a:bodyPr>
            <a:normAutofit/>
          </a:bodyPr>
          <a:lstStyle/>
          <a:p>
            <a:pPr algn="ctr"/>
            <a:r>
              <a:rPr lang="es-ES" sz="4000" dirty="0" smtClean="0">
                <a:solidFill>
                  <a:srgbClr val="FF0000"/>
                </a:solidFill>
                <a:latin typeface="Algerian" panose="04020705040A02060702" pitchFamily="82" charset="0"/>
              </a:rPr>
              <a:t>Panorama actual de la educación básica en México</a:t>
            </a:r>
            <a:endParaRPr lang="es-ES" sz="4000" dirty="0">
              <a:solidFill>
                <a:srgbClr val="FF0000"/>
              </a:solidFill>
              <a:latin typeface="Algerian" panose="04020705040A02060702" pitchFamily="82" charset="0"/>
            </a:endParaRPr>
          </a:p>
        </p:txBody>
      </p:sp>
      <p:sp>
        <p:nvSpPr>
          <p:cNvPr id="3" name="2 Subtítulo"/>
          <p:cNvSpPr>
            <a:spLocks noGrp="1"/>
          </p:cNvSpPr>
          <p:nvPr>
            <p:ph type="subTitle" idx="1"/>
          </p:nvPr>
        </p:nvSpPr>
        <p:spPr/>
        <p:txBody>
          <a:bodyPr/>
          <a:lstStyle/>
          <a:p>
            <a:r>
              <a:rPr lang="es-ES" dirty="0" smtClean="0">
                <a:solidFill>
                  <a:srgbClr val="002060"/>
                </a:solidFill>
                <a:latin typeface="Aharoni" panose="02010803020104030203" pitchFamily="2" charset="-79"/>
                <a:cs typeface="Aharoni" panose="02010803020104030203" pitchFamily="2" charset="-79"/>
              </a:rPr>
              <a:t>PRIMER SEMESTRE</a:t>
            </a:r>
          </a:p>
          <a:p>
            <a:endParaRPr lang="es-ES" dirty="0"/>
          </a:p>
          <a:p>
            <a:pPr algn="ctr"/>
            <a:r>
              <a:rPr lang="es-ES" dirty="0" smtClean="0">
                <a:solidFill>
                  <a:schemeClr val="bg1">
                    <a:lumMod val="95000"/>
                    <a:lumOff val="5000"/>
                  </a:schemeClr>
                </a:solidFill>
                <a:latin typeface="Aharoni" panose="02010803020104030203" pitchFamily="2" charset="-79"/>
                <a:cs typeface="Aharoni" panose="02010803020104030203" pitchFamily="2" charset="-79"/>
              </a:rPr>
              <a:t>PROFR. </a:t>
            </a:r>
            <a:r>
              <a:rPr lang="es-ES" dirty="0" smtClean="0">
                <a:solidFill>
                  <a:schemeClr val="bg1">
                    <a:lumMod val="95000"/>
                    <a:lumOff val="5000"/>
                  </a:schemeClr>
                </a:solidFill>
                <a:latin typeface="Aharoni" panose="02010803020104030203" pitchFamily="2" charset="-79"/>
                <a:cs typeface="Aharoni" panose="02010803020104030203" pitchFamily="2" charset="-79"/>
              </a:rPr>
              <a:t>JOEL </a:t>
            </a:r>
            <a:r>
              <a:rPr lang="es-ES" dirty="0" smtClean="0">
                <a:solidFill>
                  <a:schemeClr val="bg1">
                    <a:lumMod val="95000"/>
                    <a:lumOff val="5000"/>
                  </a:schemeClr>
                </a:solidFill>
                <a:latin typeface="Aharoni" panose="02010803020104030203" pitchFamily="2" charset="-79"/>
                <a:cs typeface="Aharoni" panose="02010803020104030203" pitchFamily="2" charset="-79"/>
              </a:rPr>
              <a:t> </a:t>
            </a:r>
            <a:r>
              <a:rPr lang="es-ES" dirty="0" smtClean="0">
                <a:solidFill>
                  <a:schemeClr val="bg1">
                    <a:lumMod val="95000"/>
                    <a:lumOff val="5000"/>
                  </a:schemeClr>
                </a:solidFill>
                <a:latin typeface="Aharoni" panose="02010803020104030203" pitchFamily="2" charset="-79"/>
                <a:cs typeface="Aharoni" panose="02010803020104030203" pitchFamily="2" charset="-79"/>
              </a:rPr>
              <a:t>RODRÍGUEZ </a:t>
            </a:r>
            <a:r>
              <a:rPr lang="es-ES" dirty="0" smtClean="0">
                <a:solidFill>
                  <a:schemeClr val="bg1">
                    <a:lumMod val="95000"/>
                    <a:lumOff val="5000"/>
                  </a:schemeClr>
                </a:solidFill>
                <a:latin typeface="Aharoni" panose="02010803020104030203" pitchFamily="2" charset="-79"/>
                <a:cs typeface="Aharoni" panose="02010803020104030203" pitchFamily="2" charset="-79"/>
              </a:rPr>
              <a:t>PINAL</a:t>
            </a:r>
            <a:endParaRPr lang="es-ES" dirty="0">
              <a:solidFill>
                <a:schemeClr val="bg1">
                  <a:lumMod val="95000"/>
                  <a:lumOff val="5000"/>
                </a:schemeClr>
              </a:solidFill>
              <a:latin typeface="Aharoni" panose="02010803020104030203" pitchFamily="2" charset="-79"/>
              <a:cs typeface="Aharoni" panose="02010803020104030203" pitchFamily="2" charset="-79"/>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1034" y="5751406"/>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550126" y="5826721"/>
            <a:ext cx="15736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4000" dirty="0" smtClean="0">
                <a:solidFill>
                  <a:srgbClr val="C00000"/>
                </a:solidFill>
              </a:rPr>
              <a:t>SITUACIONES PROBLEMÁTICAS EN TORNO A LA CUAL SE DESARROLLA EL CURSO</a:t>
            </a:r>
            <a:endParaRPr lang="es-ES" sz="4000" dirty="0">
              <a:solidFill>
                <a:srgbClr val="C00000"/>
              </a:solidFill>
            </a:endParaRPr>
          </a:p>
        </p:txBody>
      </p:sp>
      <p:sp>
        <p:nvSpPr>
          <p:cNvPr id="3" name="2 Marcador de contenido"/>
          <p:cNvSpPr>
            <a:spLocks noGrp="1"/>
          </p:cNvSpPr>
          <p:nvPr>
            <p:ph idx="1"/>
          </p:nvPr>
        </p:nvSpPr>
        <p:spPr>
          <a:xfrm>
            <a:off x="457200" y="1935480"/>
            <a:ext cx="8229600" cy="3653760"/>
          </a:xfrm>
        </p:spPr>
        <p:txBody>
          <a:bodyPr>
            <a:normAutofit fontScale="92500" lnSpcReduction="20000"/>
          </a:bodyPr>
          <a:lstStyle/>
          <a:p>
            <a:r>
              <a:rPr lang="es-ES" dirty="0" smtClean="0"/>
              <a:t>Problema eje : Elaborar un reporte diagnóstico en el que caractericen la estructura de una escuela de educación básica del contexto donde se ubica su escuela normal, en el cual identifiquen algunos elementos que permitan entender las principales condiciones socioeconómicas y culturales del plantel seleccionado, así como el mecanismo institucional de organización y funcionamiento de acuerdo al lugar que ocupa en la estructura del sistema educativo (local, estatal y nacional). Analizar las principales regulaciones que existen para su funcionamiento y reconocer los rasgos que caracterizan su evolución. 	</a:t>
            </a:r>
          </a:p>
          <a:p>
            <a:endParaRPr lang="es-E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1265" name="Image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368" y="5445224"/>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755576" y="5448548"/>
            <a:ext cx="12961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780696"/>
          </a:xfrm>
        </p:spPr>
        <p:txBody>
          <a:bodyPr>
            <a:normAutofit/>
          </a:bodyPr>
          <a:lstStyle/>
          <a:p>
            <a:pPr algn="ctr"/>
            <a:r>
              <a:rPr lang="es-ES" sz="4000" b="1" dirty="0" smtClean="0">
                <a:solidFill>
                  <a:schemeClr val="accent4">
                    <a:lumMod val="50000"/>
                  </a:schemeClr>
                </a:solidFill>
                <a:latin typeface="Baskerville Old Face" panose="02020602080505020303" pitchFamily="18" charset="0"/>
              </a:rPr>
              <a:t>ESTRUCTURA DEL CURSO</a:t>
            </a:r>
            <a:endParaRPr lang="es-ES" sz="4000" b="1" dirty="0">
              <a:solidFill>
                <a:schemeClr val="accent4">
                  <a:lumMod val="50000"/>
                </a:schemeClr>
              </a:solidFill>
              <a:latin typeface="Baskerville Old Face" panose="02020602080505020303" pitchFamily="18" charset="0"/>
            </a:endParaRPr>
          </a:p>
        </p:txBody>
      </p:sp>
      <p:sp>
        <p:nvSpPr>
          <p:cNvPr id="3" name="2 Marcador de contenido"/>
          <p:cNvSpPr>
            <a:spLocks noGrp="1"/>
          </p:cNvSpPr>
          <p:nvPr>
            <p:ph idx="1"/>
          </p:nvPr>
        </p:nvSpPr>
        <p:spPr>
          <a:xfrm>
            <a:off x="457200" y="1628800"/>
            <a:ext cx="8229600" cy="4176464"/>
          </a:xfrm>
        </p:spPr>
        <p:txBody>
          <a:bodyPr>
            <a:normAutofit fontScale="92500" lnSpcReduction="10000"/>
          </a:bodyPr>
          <a:lstStyle/>
          <a:p>
            <a:pPr marL="0" indent="0" algn="ctr">
              <a:buNone/>
            </a:pPr>
            <a:r>
              <a:rPr lang="es-ES" sz="3200" b="1" dirty="0" smtClean="0">
                <a:solidFill>
                  <a:srgbClr val="C00000"/>
                </a:solidFill>
              </a:rPr>
              <a:t>UNIDAD DE APRENDIZAJE I</a:t>
            </a:r>
            <a:r>
              <a:rPr lang="es-ES" sz="3200" b="1" dirty="0" smtClean="0"/>
              <a:t>. </a:t>
            </a:r>
          </a:p>
          <a:p>
            <a:pPr marL="0" indent="0">
              <a:buNone/>
            </a:pPr>
            <a:endParaRPr lang="es-ES" sz="3200" b="1" dirty="0" smtClean="0"/>
          </a:p>
          <a:p>
            <a:r>
              <a:rPr lang="es-ES" dirty="0" smtClean="0">
                <a:latin typeface="Arial Rounded MT Bold" panose="020F0704030504030204" pitchFamily="34" charset="0"/>
              </a:rPr>
              <a:t>Acercamiento a las condiciones actuales de las escuelas de la educación básica en México y su relación con el sistema educativo nacional</a:t>
            </a:r>
          </a:p>
          <a:p>
            <a:r>
              <a:rPr lang="es-ES" dirty="0" smtClean="0">
                <a:latin typeface="Arial Rounded MT Bold" panose="020F0704030504030204" pitchFamily="34" charset="0"/>
              </a:rPr>
              <a:t> Familia de saberes : </a:t>
            </a:r>
          </a:p>
          <a:p>
            <a:r>
              <a:rPr lang="es-ES" dirty="0" smtClean="0">
                <a:latin typeface="Arial Rounded MT Bold" panose="020F0704030504030204" pitchFamily="34" charset="0"/>
              </a:rPr>
              <a:t>Institución escolar y el sentido educativo: entorno inmediato de interacción ( la comunidad), su organización ( actores y normas internas ), entorno legal de funcionamiento (ubicación)	</a:t>
            </a:r>
          </a:p>
          <a:p>
            <a:endParaRPr lang="es-E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2289" name="Image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5661248"/>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251520" y="5664572"/>
            <a:ext cx="19442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692696"/>
            <a:ext cx="8229600" cy="996720"/>
          </a:xfrm>
        </p:spPr>
        <p:txBody>
          <a:bodyPr>
            <a:normAutofit fontScale="90000"/>
          </a:bodyPr>
          <a:lstStyle/>
          <a:p>
            <a:pPr algn="ctr"/>
            <a:r>
              <a:rPr lang="es-ES" b="1" dirty="0" smtClean="0">
                <a:solidFill>
                  <a:schemeClr val="accent3">
                    <a:lumMod val="50000"/>
                  </a:schemeClr>
                </a:solidFill>
              </a:rPr>
              <a:t/>
            </a:r>
            <a:br>
              <a:rPr lang="es-ES" b="1" dirty="0" smtClean="0">
                <a:solidFill>
                  <a:schemeClr val="accent3">
                    <a:lumMod val="50000"/>
                  </a:schemeClr>
                </a:solidFill>
              </a:rPr>
            </a:br>
            <a:r>
              <a:rPr lang="es-ES" b="1" dirty="0">
                <a:solidFill>
                  <a:schemeClr val="accent3">
                    <a:lumMod val="50000"/>
                  </a:schemeClr>
                </a:solidFill>
              </a:rPr>
              <a:t/>
            </a:r>
            <a:br>
              <a:rPr lang="es-ES" b="1" dirty="0">
                <a:solidFill>
                  <a:schemeClr val="accent3">
                    <a:lumMod val="50000"/>
                  </a:schemeClr>
                </a:solidFill>
              </a:rPr>
            </a:br>
            <a:r>
              <a:rPr lang="es-ES" b="1" dirty="0" smtClean="0">
                <a:solidFill>
                  <a:schemeClr val="accent3">
                    <a:lumMod val="50000"/>
                  </a:schemeClr>
                </a:solidFill>
              </a:rPr>
              <a:t/>
            </a:r>
            <a:br>
              <a:rPr lang="es-ES" b="1" dirty="0" smtClean="0">
                <a:solidFill>
                  <a:schemeClr val="accent3">
                    <a:lumMod val="50000"/>
                  </a:schemeClr>
                </a:solidFill>
              </a:rPr>
            </a:br>
            <a:r>
              <a:rPr lang="es-ES" b="1" dirty="0">
                <a:solidFill>
                  <a:schemeClr val="accent3">
                    <a:lumMod val="50000"/>
                  </a:schemeClr>
                </a:solidFill>
              </a:rPr>
              <a:t/>
            </a:r>
            <a:br>
              <a:rPr lang="es-ES" b="1" dirty="0">
                <a:solidFill>
                  <a:schemeClr val="accent3">
                    <a:lumMod val="50000"/>
                  </a:schemeClr>
                </a:solidFill>
              </a:rPr>
            </a:br>
            <a:r>
              <a:rPr lang="es-ES" b="1" dirty="0" smtClean="0">
                <a:solidFill>
                  <a:schemeClr val="accent3">
                    <a:lumMod val="50000"/>
                  </a:schemeClr>
                </a:solidFill>
              </a:rPr>
              <a:t/>
            </a:r>
            <a:br>
              <a:rPr lang="es-ES" b="1" dirty="0" smtClean="0">
                <a:solidFill>
                  <a:schemeClr val="accent3">
                    <a:lumMod val="50000"/>
                  </a:schemeClr>
                </a:solidFill>
              </a:rPr>
            </a:br>
            <a:r>
              <a:rPr lang="es-ES" b="1" dirty="0">
                <a:solidFill>
                  <a:schemeClr val="accent3">
                    <a:lumMod val="50000"/>
                  </a:schemeClr>
                </a:solidFill>
              </a:rPr>
              <a:t/>
            </a:r>
            <a:br>
              <a:rPr lang="es-ES" b="1" dirty="0">
                <a:solidFill>
                  <a:schemeClr val="accent3">
                    <a:lumMod val="50000"/>
                  </a:schemeClr>
                </a:solidFill>
              </a:rPr>
            </a:br>
            <a:r>
              <a:rPr lang="es-ES" b="1" dirty="0" smtClean="0">
                <a:solidFill>
                  <a:schemeClr val="accent3">
                    <a:lumMod val="50000"/>
                  </a:schemeClr>
                </a:solidFill>
              </a:rPr>
              <a:t>    </a:t>
            </a:r>
            <a:br>
              <a:rPr lang="es-ES" b="1" dirty="0" smtClean="0">
                <a:solidFill>
                  <a:schemeClr val="accent3">
                    <a:lumMod val="50000"/>
                  </a:schemeClr>
                </a:solidFill>
              </a:rPr>
            </a:br>
            <a:r>
              <a:rPr lang="es-ES" b="1" dirty="0">
                <a:solidFill>
                  <a:schemeClr val="accent3">
                    <a:lumMod val="50000"/>
                  </a:schemeClr>
                </a:solidFill>
              </a:rPr>
              <a:t/>
            </a:r>
            <a:br>
              <a:rPr lang="es-ES" b="1" dirty="0">
                <a:solidFill>
                  <a:schemeClr val="accent3">
                    <a:lumMod val="50000"/>
                  </a:schemeClr>
                </a:solidFill>
              </a:rPr>
            </a:br>
            <a:r>
              <a:rPr lang="es-ES" b="1" dirty="0" smtClean="0">
                <a:solidFill>
                  <a:schemeClr val="accent3">
                    <a:lumMod val="50000"/>
                  </a:schemeClr>
                </a:solidFill>
              </a:rPr>
              <a:t/>
            </a:r>
            <a:br>
              <a:rPr lang="es-ES" b="1" dirty="0" smtClean="0">
                <a:solidFill>
                  <a:schemeClr val="accent3">
                    <a:lumMod val="50000"/>
                  </a:schemeClr>
                </a:solidFill>
              </a:rPr>
            </a:br>
            <a:r>
              <a:rPr lang="es-ES" sz="4400" b="1" dirty="0" smtClean="0">
                <a:solidFill>
                  <a:schemeClr val="accent3">
                    <a:lumMod val="50000"/>
                  </a:schemeClr>
                </a:solidFill>
              </a:rPr>
              <a:t>UNIDAD DE APRENDIZAJE II. </a:t>
            </a:r>
            <a:r>
              <a:rPr lang="es-ES" sz="4400" b="1" dirty="0"/>
              <a:t/>
            </a:r>
            <a:br>
              <a:rPr lang="es-ES" sz="4400" b="1" dirty="0"/>
            </a:br>
            <a:endParaRPr lang="es-ES" sz="4400" dirty="0"/>
          </a:p>
        </p:txBody>
      </p:sp>
      <p:sp>
        <p:nvSpPr>
          <p:cNvPr id="3" name="2 Marcador de contenido"/>
          <p:cNvSpPr>
            <a:spLocks noGrp="1"/>
          </p:cNvSpPr>
          <p:nvPr>
            <p:ph idx="1"/>
          </p:nvPr>
        </p:nvSpPr>
        <p:spPr>
          <a:xfrm>
            <a:off x="457200" y="1484784"/>
            <a:ext cx="8229600" cy="3816424"/>
          </a:xfrm>
        </p:spPr>
        <p:txBody>
          <a:bodyPr>
            <a:normAutofit lnSpcReduction="10000"/>
          </a:bodyPr>
          <a:lstStyle/>
          <a:p>
            <a:pPr>
              <a:buNone/>
            </a:pPr>
            <a:r>
              <a:rPr lang="es-ES" sz="2000" dirty="0" smtClean="0">
                <a:latin typeface="Arial Rounded MT Bold" panose="020F0704030504030204" pitchFamily="34" charset="0"/>
              </a:rPr>
              <a:t>Propuestas y/o proyectos educativos que son expresión de la política educativa (incluyendo currículo actual), así como modalidades</a:t>
            </a:r>
            <a:r>
              <a:rPr lang="es-ES" sz="2000" b="1" dirty="0" smtClean="0"/>
              <a:t>.</a:t>
            </a:r>
            <a:r>
              <a:rPr lang="es-ES" sz="2000" dirty="0" smtClean="0"/>
              <a:t> </a:t>
            </a:r>
          </a:p>
          <a:p>
            <a:r>
              <a:rPr lang="es-ES" sz="2000" dirty="0" smtClean="0"/>
              <a:t> Familia de saberes :</a:t>
            </a:r>
          </a:p>
          <a:p>
            <a:r>
              <a:rPr lang="es-ES" sz="2000" dirty="0" smtClean="0"/>
              <a:t>La necesidad de atender a los aprendizajes indispensables para la vida desde la educación básica.</a:t>
            </a:r>
          </a:p>
          <a:p>
            <a:r>
              <a:rPr lang="es-ES" sz="2000" dirty="0" smtClean="0"/>
              <a:t>Características de las propuestas educativas subyacentes ene l plan de estudios y los programas escolares vigentes para la educación básica.</a:t>
            </a:r>
          </a:p>
          <a:p>
            <a:r>
              <a:rPr lang="es-ES" sz="2000" dirty="0" smtClean="0"/>
              <a:t>Enfoque basado en el desarrollo de competencias y los estándares curriculares.</a:t>
            </a:r>
          </a:p>
          <a:p>
            <a:r>
              <a:rPr lang="es-ES" sz="2000" dirty="0" smtClean="0"/>
              <a:t>Tipos de proyectos en la educación básica de acuerdo con las características del contexto y diversidad estudiantil. </a:t>
            </a:r>
            <a:r>
              <a:rPr lang="es-ES" dirty="0" smtClean="0"/>
              <a:t>	</a:t>
            </a:r>
          </a:p>
          <a:p>
            <a:endParaRPr lang="es-E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3313" name="Image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376" y="5445224"/>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79512" y="5462403"/>
            <a:ext cx="18160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a:t> </a:t>
            </a:r>
            <a:r>
              <a:rPr lang="es-ES_tradnl" altLang="es-ES" sz="1200" dirty="0" smtClean="0"/>
              <a:t>             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780696"/>
          </a:xfrm>
        </p:spPr>
        <p:txBody>
          <a:bodyPr>
            <a:normAutofit fontScale="90000"/>
          </a:bodyPr>
          <a:lstStyle/>
          <a:p>
            <a:pPr algn="ctr"/>
            <a:r>
              <a:rPr lang="es-ES" sz="4400" b="1" dirty="0" smtClean="0">
                <a:solidFill>
                  <a:srgbClr val="7030A0"/>
                </a:solidFill>
              </a:rPr>
              <a:t/>
            </a:r>
            <a:br>
              <a:rPr lang="es-ES" sz="4400" b="1" dirty="0" smtClean="0">
                <a:solidFill>
                  <a:srgbClr val="7030A0"/>
                </a:solidFill>
              </a:rPr>
            </a:br>
            <a:r>
              <a:rPr lang="es-ES" sz="4400" b="1" dirty="0">
                <a:solidFill>
                  <a:srgbClr val="7030A0"/>
                </a:solidFill>
              </a:rPr>
              <a:t/>
            </a:r>
            <a:br>
              <a:rPr lang="es-ES" sz="4400" b="1" dirty="0">
                <a:solidFill>
                  <a:srgbClr val="7030A0"/>
                </a:solidFill>
              </a:rPr>
            </a:br>
            <a:r>
              <a:rPr lang="es-ES" sz="4400" b="1" dirty="0" smtClean="0">
                <a:solidFill>
                  <a:srgbClr val="7030A0"/>
                </a:solidFill>
              </a:rPr>
              <a:t/>
            </a:r>
            <a:br>
              <a:rPr lang="es-ES" sz="4400" b="1" dirty="0" smtClean="0">
                <a:solidFill>
                  <a:srgbClr val="7030A0"/>
                </a:solidFill>
              </a:rPr>
            </a:br>
            <a:r>
              <a:rPr lang="es-ES" sz="4400" b="1" dirty="0">
                <a:solidFill>
                  <a:srgbClr val="7030A0"/>
                </a:solidFill>
              </a:rPr>
              <a:t/>
            </a:r>
            <a:br>
              <a:rPr lang="es-ES" sz="4400" b="1" dirty="0">
                <a:solidFill>
                  <a:srgbClr val="7030A0"/>
                </a:solidFill>
              </a:rPr>
            </a:br>
            <a:r>
              <a:rPr lang="es-ES" sz="4400" b="1" dirty="0" smtClean="0">
                <a:solidFill>
                  <a:srgbClr val="7030A0"/>
                </a:solidFill>
              </a:rPr>
              <a:t/>
            </a:r>
            <a:br>
              <a:rPr lang="es-ES" sz="4400" b="1" dirty="0" smtClean="0">
                <a:solidFill>
                  <a:srgbClr val="7030A0"/>
                </a:solidFill>
              </a:rPr>
            </a:br>
            <a:r>
              <a:rPr lang="es-ES" sz="4400" b="1" dirty="0">
                <a:solidFill>
                  <a:srgbClr val="7030A0"/>
                </a:solidFill>
              </a:rPr>
              <a:t/>
            </a:r>
            <a:br>
              <a:rPr lang="es-ES" sz="4400" b="1" dirty="0">
                <a:solidFill>
                  <a:srgbClr val="7030A0"/>
                </a:solidFill>
              </a:rPr>
            </a:br>
            <a:r>
              <a:rPr lang="es-ES" sz="4400" b="1" dirty="0" smtClean="0">
                <a:solidFill>
                  <a:srgbClr val="7030A0"/>
                </a:solidFill>
              </a:rPr>
              <a:t/>
            </a:r>
            <a:br>
              <a:rPr lang="es-ES" sz="4400" b="1" dirty="0" smtClean="0">
                <a:solidFill>
                  <a:srgbClr val="7030A0"/>
                </a:solidFill>
              </a:rPr>
            </a:br>
            <a:r>
              <a:rPr lang="es-ES" b="1" dirty="0">
                <a:solidFill>
                  <a:srgbClr val="7030A0"/>
                </a:solidFill>
              </a:rPr>
              <a:t/>
            </a:r>
            <a:br>
              <a:rPr lang="es-ES" b="1" dirty="0">
                <a:solidFill>
                  <a:srgbClr val="7030A0"/>
                </a:solidFill>
              </a:rPr>
            </a:br>
            <a:r>
              <a:rPr lang="es-ES" b="1" dirty="0" smtClean="0">
                <a:solidFill>
                  <a:srgbClr val="7030A0"/>
                </a:solidFill>
              </a:rPr>
              <a:t/>
            </a:r>
            <a:br>
              <a:rPr lang="es-ES" b="1" dirty="0" smtClean="0">
                <a:solidFill>
                  <a:srgbClr val="7030A0"/>
                </a:solidFill>
              </a:rPr>
            </a:br>
            <a:r>
              <a:rPr lang="es-ES" b="1" dirty="0">
                <a:solidFill>
                  <a:srgbClr val="7030A0"/>
                </a:solidFill>
              </a:rPr>
              <a:t/>
            </a:r>
            <a:br>
              <a:rPr lang="es-ES" b="1" dirty="0">
                <a:solidFill>
                  <a:srgbClr val="7030A0"/>
                </a:solidFill>
              </a:rPr>
            </a:br>
            <a:r>
              <a:rPr lang="es-ES" b="1" dirty="0" smtClean="0">
                <a:solidFill>
                  <a:srgbClr val="7030A0"/>
                </a:solidFill>
              </a:rPr>
              <a:t/>
            </a:r>
            <a:br>
              <a:rPr lang="es-ES" b="1" dirty="0" smtClean="0">
                <a:solidFill>
                  <a:srgbClr val="7030A0"/>
                </a:solidFill>
              </a:rPr>
            </a:br>
            <a:r>
              <a:rPr lang="es-ES" b="1" dirty="0">
                <a:solidFill>
                  <a:srgbClr val="7030A0"/>
                </a:solidFill>
              </a:rPr>
              <a:t/>
            </a:r>
            <a:br>
              <a:rPr lang="es-ES" b="1" dirty="0">
                <a:solidFill>
                  <a:srgbClr val="7030A0"/>
                </a:solidFill>
              </a:rPr>
            </a:br>
            <a:r>
              <a:rPr lang="es-ES" sz="4400" b="1" dirty="0" smtClean="0">
                <a:solidFill>
                  <a:srgbClr val="7030A0"/>
                </a:solidFill>
              </a:rPr>
              <a:t>UNIDAD DE APRENDIZAJE III</a:t>
            </a:r>
            <a:endParaRPr lang="es-ES" sz="4400" dirty="0"/>
          </a:p>
        </p:txBody>
      </p:sp>
      <p:sp>
        <p:nvSpPr>
          <p:cNvPr id="3" name="2 Marcador de contenido"/>
          <p:cNvSpPr>
            <a:spLocks noGrp="1"/>
          </p:cNvSpPr>
          <p:nvPr>
            <p:ph idx="1"/>
          </p:nvPr>
        </p:nvSpPr>
        <p:spPr>
          <a:xfrm>
            <a:off x="457200" y="1628800"/>
            <a:ext cx="8229600" cy="4695800"/>
          </a:xfrm>
        </p:spPr>
        <p:txBody>
          <a:bodyPr/>
          <a:lstStyle/>
          <a:p>
            <a:pPr marL="0" indent="0" algn="just">
              <a:buNone/>
            </a:pPr>
            <a:r>
              <a:rPr lang="es-ES" b="1" dirty="0" smtClean="0"/>
              <a:t>La apropiación y realidad docente ante las problemáticas en las que está inserta la escuela</a:t>
            </a:r>
            <a:r>
              <a:rPr lang="es-ES" dirty="0" smtClean="0"/>
              <a:t>.</a:t>
            </a:r>
          </a:p>
          <a:p>
            <a:r>
              <a:rPr lang="es-ES" dirty="0" smtClean="0"/>
              <a:t> Familia de saberes :</a:t>
            </a:r>
          </a:p>
          <a:p>
            <a:r>
              <a:rPr lang="es-ES" dirty="0" smtClean="0"/>
              <a:t>Ser  docente hoy </a:t>
            </a:r>
          </a:p>
          <a:p>
            <a:r>
              <a:rPr lang="es-ES" dirty="0" smtClean="0"/>
              <a:t>Relaciones y funciones en el sistema educativo, en la escuela y en el aula</a:t>
            </a:r>
            <a:endParaRPr lang="es-E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4337" name="Image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376" y="5373216"/>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683568" y="5376540"/>
            <a:ext cx="12101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CRITERIOS DE EVALUACIÓN</a:t>
            </a:r>
            <a:endParaRPr lang="es-ES" dirty="0"/>
          </a:p>
        </p:txBody>
      </p:sp>
      <p:sp>
        <p:nvSpPr>
          <p:cNvPr id="3" name="2 Marcador de contenido"/>
          <p:cNvSpPr>
            <a:spLocks noGrp="1"/>
          </p:cNvSpPr>
          <p:nvPr>
            <p:ph idx="1"/>
          </p:nvPr>
        </p:nvSpPr>
        <p:spPr/>
        <p:txBody>
          <a:bodyPr>
            <a:normAutofit/>
          </a:bodyPr>
          <a:lstStyle/>
          <a:p>
            <a:pPr marL="0" indent="0">
              <a:buNone/>
            </a:pPr>
            <a:r>
              <a:rPr lang="es-MX" sz="1800" dirty="0"/>
              <a:t> </a:t>
            </a:r>
            <a:r>
              <a:rPr lang="es-MX" sz="1800" dirty="0" smtClean="0"/>
              <a:t>     Examen institucional                    30%</a:t>
            </a:r>
          </a:p>
          <a:p>
            <a:pPr marL="0" indent="0">
              <a:buNone/>
            </a:pPr>
            <a:r>
              <a:rPr lang="es-MX" sz="1800" dirty="0" smtClean="0"/>
              <a:t>      </a:t>
            </a:r>
            <a:r>
              <a:rPr lang="es-ES" altLang="es-MX" sz="1800" dirty="0">
                <a:latin typeface="Georgia" pitchFamily="18" charset="0"/>
              </a:rPr>
              <a:t>Examen </a:t>
            </a:r>
            <a:r>
              <a:rPr lang="es-ES" altLang="es-MX" sz="1800" dirty="0" smtClean="0">
                <a:latin typeface="Georgia" pitchFamily="18" charset="0"/>
              </a:rPr>
              <a:t>Parcial                             10 </a:t>
            </a:r>
            <a:r>
              <a:rPr lang="es-ES" altLang="es-MX" sz="1800" dirty="0">
                <a:latin typeface="Georgia" pitchFamily="18" charset="0"/>
              </a:rPr>
              <a:t>%</a:t>
            </a:r>
          </a:p>
          <a:p>
            <a:pPr marL="0" indent="0">
              <a:buNone/>
            </a:pPr>
            <a:r>
              <a:rPr lang="es-ES" altLang="es-MX" sz="1800" dirty="0" smtClean="0">
                <a:latin typeface="Georgia" pitchFamily="18" charset="0"/>
              </a:rPr>
              <a:t>      Trabajos </a:t>
            </a:r>
            <a:r>
              <a:rPr lang="es-ES" altLang="es-MX" sz="1800" dirty="0">
                <a:latin typeface="Georgia" pitchFamily="18" charset="0"/>
              </a:rPr>
              <a:t>escritos	               25</a:t>
            </a:r>
            <a:r>
              <a:rPr lang="es-ES" altLang="es-MX" sz="1800" dirty="0" smtClean="0">
                <a:latin typeface="Georgia" pitchFamily="18" charset="0"/>
              </a:rPr>
              <a:t>%</a:t>
            </a:r>
          </a:p>
          <a:p>
            <a:pPr marL="0" indent="0">
              <a:buNone/>
            </a:pPr>
            <a:r>
              <a:rPr lang="es-MX" altLang="es-MX" sz="1800" dirty="0" smtClean="0"/>
              <a:t>      </a:t>
            </a:r>
            <a:r>
              <a:rPr lang="es-ES" altLang="es-MX" sz="1800" dirty="0" smtClean="0">
                <a:latin typeface="Georgia" pitchFamily="18" charset="0"/>
              </a:rPr>
              <a:t>Participación</a:t>
            </a:r>
            <a:r>
              <a:rPr lang="es-ES" altLang="es-MX" sz="1800" dirty="0">
                <a:latin typeface="Georgia" pitchFamily="18" charset="0"/>
              </a:rPr>
              <a:t>	                              </a:t>
            </a:r>
            <a:r>
              <a:rPr lang="es-ES" altLang="es-MX" sz="1800" dirty="0" smtClean="0">
                <a:latin typeface="Georgia" pitchFamily="18" charset="0"/>
              </a:rPr>
              <a:t> 10</a:t>
            </a:r>
            <a:r>
              <a:rPr lang="es-ES" altLang="es-MX" sz="1800" dirty="0">
                <a:latin typeface="Georgia" pitchFamily="18" charset="0"/>
              </a:rPr>
              <a:t>%	</a:t>
            </a:r>
          </a:p>
          <a:p>
            <a:pPr marL="0" indent="0">
              <a:buNone/>
            </a:pPr>
            <a:r>
              <a:rPr lang="es-ES" altLang="es-MX" sz="1800" dirty="0" smtClean="0">
                <a:latin typeface="Georgia" pitchFamily="18" charset="0"/>
              </a:rPr>
              <a:t>      Exposición      </a:t>
            </a:r>
            <a:r>
              <a:rPr lang="es-ES" altLang="es-MX" sz="1800" dirty="0">
                <a:latin typeface="Georgia" pitchFamily="18" charset="0"/>
              </a:rPr>
              <a:t>	</a:t>
            </a:r>
            <a:r>
              <a:rPr lang="es-ES" altLang="es-MX" sz="1800" dirty="0" smtClean="0">
                <a:latin typeface="Georgia" pitchFamily="18" charset="0"/>
              </a:rPr>
              <a:t>                               </a:t>
            </a:r>
            <a:r>
              <a:rPr lang="es-ES" altLang="es-MX" sz="1800" dirty="0">
                <a:latin typeface="Georgia" pitchFamily="18" charset="0"/>
              </a:rPr>
              <a:t>10%</a:t>
            </a:r>
          </a:p>
          <a:p>
            <a:pPr marL="0" indent="0">
              <a:buNone/>
            </a:pPr>
            <a:r>
              <a:rPr lang="es-MX" altLang="es-MX" sz="1800" dirty="0" smtClean="0">
                <a:latin typeface="Georgia" pitchFamily="18" charset="0"/>
              </a:rPr>
              <a:t>      Portafolio                                        </a:t>
            </a:r>
            <a:r>
              <a:rPr lang="es-MX" altLang="es-MX" sz="1800" dirty="0">
                <a:latin typeface="Georgia" pitchFamily="18" charset="0"/>
              </a:rPr>
              <a:t>15%</a:t>
            </a:r>
            <a:endParaRPr lang="es-ES" altLang="es-MX" sz="1800" dirty="0">
              <a:latin typeface="Georgia" pitchFamily="18" charset="0"/>
            </a:endParaRPr>
          </a:p>
          <a:p>
            <a:endParaRPr lang="es-ES" altLang="es-MX" sz="1800" dirty="0">
              <a:latin typeface="Georgia" pitchFamily="18" charset="0"/>
            </a:endParaRPr>
          </a:p>
          <a:p>
            <a:pPr marL="0" indent="0">
              <a:buNone/>
            </a:pPr>
            <a:r>
              <a:rPr lang="es-ES" altLang="es-MX" sz="1800" dirty="0">
                <a:latin typeface="Georgia" pitchFamily="18" charset="0"/>
              </a:rPr>
              <a:t>	</a:t>
            </a:r>
            <a:r>
              <a:rPr lang="es-ES" altLang="es-MX" sz="1800" dirty="0" smtClean="0">
                <a:latin typeface="Georgia" pitchFamily="18" charset="0"/>
              </a:rPr>
              <a:t>TOTAL</a:t>
            </a:r>
            <a:r>
              <a:rPr lang="es-ES" altLang="es-MX" sz="1800" dirty="0">
                <a:latin typeface="Georgia" pitchFamily="18" charset="0"/>
              </a:rPr>
              <a:t>	</a:t>
            </a:r>
            <a:r>
              <a:rPr lang="es-ES" altLang="es-MX" sz="1800" dirty="0" smtClean="0">
                <a:latin typeface="Georgia" pitchFamily="18" charset="0"/>
              </a:rPr>
              <a:t>                </a:t>
            </a:r>
            <a:r>
              <a:rPr lang="es-ES" altLang="es-MX" sz="1800" dirty="0">
                <a:latin typeface="Georgia" pitchFamily="18" charset="0"/>
              </a:rPr>
              <a:t>	</a:t>
            </a:r>
            <a:r>
              <a:rPr lang="es-ES" altLang="es-MX" sz="1800" dirty="0" smtClean="0">
                <a:latin typeface="Georgia" pitchFamily="18" charset="0"/>
              </a:rPr>
              <a:t>           100</a:t>
            </a:r>
            <a:r>
              <a:rPr lang="es-ES" altLang="es-MX" sz="1800" dirty="0">
                <a:latin typeface="Georgia" pitchFamily="18" charset="0"/>
              </a:rPr>
              <a:t>%</a:t>
            </a:r>
            <a:endParaRPr lang="es-MX" altLang="es-MX" sz="1800" dirty="0">
              <a:latin typeface="Georgia" pitchFamily="18" charset="0"/>
            </a:endParaRPr>
          </a:p>
          <a:p>
            <a:pPr marL="0" indent="0">
              <a:buNone/>
            </a:pPr>
            <a:endParaRPr lang="es-ES" sz="1800" dirty="0"/>
          </a:p>
        </p:txBody>
      </p:sp>
      <p:pic>
        <p:nvPicPr>
          <p:cNvPr id="4" name="Picture 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76825" y="1340769"/>
            <a:ext cx="3815655" cy="388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6385"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445224"/>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115616" y="5682705"/>
            <a:ext cx="12101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0" fontAlgn="base" latinLnBrk="0" hangingPunct="0">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V01/122012</a:t>
            </a: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99214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404664"/>
            <a:ext cx="8229600" cy="720080"/>
          </a:xfrm>
        </p:spPr>
        <p:txBody>
          <a:bodyPr>
            <a:normAutofit/>
          </a:bodyPr>
          <a:lstStyle/>
          <a:p>
            <a:r>
              <a:rPr lang="es-MX" altLang="es-MX" sz="4000" b="1" dirty="0">
                <a:solidFill>
                  <a:srgbClr val="0070C0"/>
                </a:solidFill>
              </a:rPr>
              <a:t>REGLAMENTO Y ACUERDOS INTERNOS</a:t>
            </a:r>
            <a:endParaRPr lang="es-MX" sz="4000" dirty="0"/>
          </a:p>
        </p:txBody>
      </p:sp>
      <p:sp>
        <p:nvSpPr>
          <p:cNvPr id="5" name="4 Marcador de contenido"/>
          <p:cNvSpPr>
            <a:spLocks noGrp="1"/>
          </p:cNvSpPr>
          <p:nvPr>
            <p:ph idx="1"/>
          </p:nvPr>
        </p:nvSpPr>
        <p:spPr>
          <a:xfrm>
            <a:off x="457200" y="1484784"/>
            <a:ext cx="8229600" cy="4839816"/>
          </a:xfrm>
        </p:spPr>
        <p:txBody>
          <a:bodyPr/>
          <a:lstStyle/>
          <a:p>
            <a:r>
              <a:rPr lang="es-MX" altLang="es-MX" dirty="0">
                <a:solidFill>
                  <a:srgbClr val="FF0000"/>
                </a:solidFill>
              </a:rPr>
              <a:t>Asistencia (85%).</a:t>
            </a:r>
          </a:p>
          <a:p>
            <a:r>
              <a:rPr lang="es-MX" altLang="es-MX" dirty="0">
                <a:solidFill>
                  <a:srgbClr val="FF0000"/>
                </a:solidFill>
              </a:rPr>
              <a:t>Orden, disciplina y respeto mutuo.</a:t>
            </a:r>
          </a:p>
          <a:p>
            <a:r>
              <a:rPr lang="es-MX" altLang="es-MX" dirty="0">
                <a:solidFill>
                  <a:srgbClr val="FF0000"/>
                </a:solidFill>
              </a:rPr>
              <a:t>Revisión de tareas en tiempo y forma.</a:t>
            </a:r>
          </a:p>
          <a:p>
            <a:r>
              <a:rPr lang="es-MX" altLang="es-MX" dirty="0">
                <a:solidFill>
                  <a:srgbClr val="FF0000"/>
                </a:solidFill>
              </a:rPr>
              <a:t>Uso de celulares y computadora (en caso de urgencia - necesario).</a:t>
            </a:r>
            <a:endParaRPr lang="es-ES" altLang="es-MX" dirty="0"/>
          </a:p>
          <a:p>
            <a:endParaRPr lang="es-MX" dirty="0"/>
          </a:p>
        </p:txBody>
      </p:sp>
      <p:pic>
        <p:nvPicPr>
          <p:cNvPr id="6" name="Picture 2" descr="http://2.bp.blogspot.com/-yjixaRnVfhE/T3NGFvhbCpI/AAAAAAAAAok/H5raBcZ8lcU/s1600/cronicas9-5-salon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8557" y="4000500"/>
            <a:ext cx="4357688"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7409"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8384" y="5517232"/>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611560" y="5506701"/>
            <a:ext cx="12101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0" fontAlgn="base" latinLnBrk="0" hangingPunct="0">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V01/122012</a:t>
            </a:r>
            <a:r>
              <a:rPr kumimoji="0" lang="es-ES" altLang="es-ES" sz="800" b="0" i="0" u="none" strike="noStrike" cap="none" normalizeH="0" baseline="0" dirty="0" smtClean="0">
                <a:ln>
                  <a:noFill/>
                </a:ln>
                <a:solidFill>
                  <a:schemeClr val="tx1"/>
                </a:solidFill>
                <a:effectLst/>
                <a:latin typeface="Arial" pitchFamily="34" charset="0"/>
                <a:cs typeface="Arial" pitchFamily="34" charset="0"/>
              </a:rPr>
              <a:t> </a:t>
            </a: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81157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Rectángulo"/>
          <p:cNvSpPr>
            <a:spLocks noChangeArrowheads="1"/>
          </p:cNvSpPr>
          <p:nvPr/>
        </p:nvSpPr>
        <p:spPr bwMode="auto">
          <a:xfrm>
            <a:off x="899592" y="428625"/>
            <a:ext cx="777686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MX" altLang="es-MX" sz="3200" b="1" i="1" dirty="0" err="1" smtClean="0">
                <a:solidFill>
                  <a:srgbClr val="FF0000"/>
                </a:solidFill>
              </a:rPr>
              <a:t>Profr</a:t>
            </a:r>
            <a:r>
              <a:rPr lang="es-MX" altLang="es-MX" sz="3200" b="1" i="1" dirty="0" smtClean="0">
                <a:solidFill>
                  <a:srgbClr val="FF0000"/>
                </a:solidFill>
              </a:rPr>
              <a:t>. Narciso Rodríguez  Espinosa </a:t>
            </a:r>
          </a:p>
          <a:p>
            <a:pPr eaLnBrk="1" hangingPunct="1"/>
            <a:r>
              <a:rPr lang="es-MX" altLang="es-MX" sz="3200" b="1" i="1" dirty="0" err="1" smtClean="0">
                <a:solidFill>
                  <a:srgbClr val="FF0000"/>
                </a:solidFill>
              </a:rPr>
              <a:t>Profr</a:t>
            </a:r>
            <a:r>
              <a:rPr lang="es-MX" altLang="es-MX" sz="3200" b="1" i="1" dirty="0" smtClean="0">
                <a:solidFill>
                  <a:srgbClr val="FF0000"/>
                </a:solidFill>
              </a:rPr>
              <a:t>. </a:t>
            </a:r>
            <a:r>
              <a:rPr lang="es-MX" altLang="es-MX" sz="3200" b="1" i="1" dirty="0">
                <a:solidFill>
                  <a:srgbClr val="FF0000"/>
                </a:solidFill>
              </a:rPr>
              <a:t>Joel  Rodríguez Pinal</a:t>
            </a:r>
          </a:p>
        </p:txBody>
      </p:sp>
      <p:sp>
        <p:nvSpPr>
          <p:cNvPr id="10" name="9 Rectángulo redondeado"/>
          <p:cNvSpPr/>
          <p:nvPr/>
        </p:nvSpPr>
        <p:spPr>
          <a:xfrm>
            <a:off x="2143125" y="2348880"/>
            <a:ext cx="4929188" cy="3508995"/>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es-ES" sz="3200" dirty="0">
                <a:solidFill>
                  <a:srgbClr val="000000"/>
                </a:solidFill>
                <a:cs typeface="Arial" charset="0"/>
              </a:rPr>
              <a:t>Educar a un niño es esencialmente </a:t>
            </a:r>
            <a:br>
              <a:rPr lang="es-ES" sz="3200" dirty="0">
                <a:solidFill>
                  <a:srgbClr val="000000"/>
                </a:solidFill>
                <a:cs typeface="Arial" charset="0"/>
              </a:rPr>
            </a:br>
            <a:r>
              <a:rPr lang="es-ES" sz="3200" dirty="0">
                <a:solidFill>
                  <a:srgbClr val="000000"/>
                </a:solidFill>
                <a:cs typeface="Arial" charset="0"/>
              </a:rPr>
              <a:t>enseñarle a prescindir de nosotros.</a:t>
            </a:r>
            <a:br>
              <a:rPr lang="es-ES" sz="3200" dirty="0">
                <a:solidFill>
                  <a:srgbClr val="000000"/>
                </a:solidFill>
                <a:cs typeface="Arial" charset="0"/>
              </a:rPr>
            </a:br>
            <a:r>
              <a:rPr lang="es-ES" sz="2800" i="1" dirty="0">
                <a:solidFill>
                  <a:srgbClr val="000000"/>
                </a:solidFill>
                <a:cs typeface="Arial" charset="0"/>
              </a:rPr>
              <a:t>Berge</a:t>
            </a:r>
          </a:p>
        </p:txBody>
      </p: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8433" name="Image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5623718"/>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1043608" y="5640898"/>
            <a:ext cx="12101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0" fontAlgn="base" latinLnBrk="0" hangingPunct="0">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V01/122012</a:t>
            </a:r>
            <a:r>
              <a:rPr kumimoji="0" lang="es-ES" altLang="es-ES" sz="800" b="0" i="0" u="none" strike="noStrike" cap="none" normalizeH="0" baseline="0" dirty="0" smtClean="0">
                <a:ln>
                  <a:noFill/>
                </a:ln>
                <a:solidFill>
                  <a:schemeClr val="tx1"/>
                </a:solidFill>
                <a:effectLst/>
                <a:latin typeface="Arial" pitchFamily="34" charset="0"/>
                <a:cs typeface="Arial" pitchFamily="34" charset="0"/>
              </a:rPr>
              <a:t> </a:t>
            </a: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94821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76064"/>
          </a:xfrm>
        </p:spPr>
        <p:txBody>
          <a:bodyPr>
            <a:normAutofit/>
          </a:bodyPr>
          <a:lstStyle/>
          <a:p>
            <a:pPr algn="ctr"/>
            <a:r>
              <a:rPr lang="es-ES" sz="3200" dirty="0" smtClean="0">
                <a:solidFill>
                  <a:srgbClr val="002060"/>
                </a:solidFill>
              </a:rPr>
              <a:t>DESCRIPCIÓN GENERAL DEL CURSO</a:t>
            </a:r>
            <a:endParaRPr lang="es-ES" sz="3200" dirty="0">
              <a:solidFill>
                <a:srgbClr val="002060"/>
              </a:solidFill>
            </a:endParaRPr>
          </a:p>
        </p:txBody>
      </p:sp>
      <p:sp>
        <p:nvSpPr>
          <p:cNvPr id="3" name="2 Marcador de contenido"/>
          <p:cNvSpPr>
            <a:spLocks noGrp="1"/>
          </p:cNvSpPr>
          <p:nvPr>
            <p:ph idx="1"/>
          </p:nvPr>
        </p:nvSpPr>
        <p:spPr>
          <a:xfrm>
            <a:off x="457200" y="1052736"/>
            <a:ext cx="8229600" cy="5688632"/>
          </a:xfrm>
        </p:spPr>
        <p:txBody>
          <a:bodyPr>
            <a:normAutofit/>
          </a:bodyPr>
          <a:lstStyle/>
          <a:p>
            <a:pPr algn="just"/>
            <a:r>
              <a:rPr lang="es-ES" sz="2000" dirty="0"/>
              <a:t>La educación básica en México </a:t>
            </a:r>
            <a:r>
              <a:rPr lang="es-ES" sz="2000" dirty="0" smtClean="0"/>
              <a:t>en </a:t>
            </a:r>
            <a:r>
              <a:rPr lang="es-ES" sz="2000" dirty="0"/>
              <a:t>los últimos veinte años, ha experimentado algunos cambios curriculares, normativos y estructurales importantes. A partir del Programa para la Modernización Educativa, se sientan las bases de una reestructuración profunda del sistema educativo en su conjunto y de la educación básica en particular, lo cual coloca en el centro el tema de la calidad de la educación. Los retos y las estrategias que se desprendieron de este programa condujeron a la descentralización del sistema, focalizaron la atención en el rezago, plantearon la relación entre los ámbitos escolares y el aparato productivo, además de la necesidad de fortalecer el avance científico y tecnológico así como la inversión del Estado en este rubro. </a:t>
            </a:r>
            <a:endParaRPr lang="es-ES" sz="2000" dirty="0" smtClean="0"/>
          </a:p>
          <a:p>
            <a:pPr marL="0" indent="0" algn="just">
              <a:buNone/>
            </a:pPr>
            <a:endParaRPr lang="es-ES" sz="2000" dirty="0" smtClean="0"/>
          </a:p>
          <a:p>
            <a:pPr algn="just"/>
            <a:endParaRPr lang="es-ES" sz="2000" dirty="0"/>
          </a:p>
          <a:p>
            <a:endParaRPr lang="es-ES" sz="2000" dirty="0"/>
          </a:p>
        </p:txBody>
      </p:sp>
      <p:pic>
        <p:nvPicPr>
          <p:cNvPr id="1028" name="Picture 4" descr="http://revoluciontrespuntocero.com/wp-content/uploads/2013/08/maestro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509120"/>
            <a:ext cx="8064895" cy="151216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8"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9624" y="6057553"/>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ChangeArrowheads="1"/>
          </p:cNvSpPr>
          <p:nvPr/>
        </p:nvSpPr>
        <p:spPr bwMode="auto">
          <a:xfrm>
            <a:off x="550126" y="5826721"/>
            <a:ext cx="15736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educacioncontracorriente.org/images/junio/Educacin%20bsica.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73000"/>
                    </a14:imgEffect>
                    <a14:imgEffect>
                      <a14:brightnessContrast bright="17000" contrast="1000"/>
                    </a14:imgEffect>
                  </a14:imgLayer>
                </a14:imgProps>
              </a:ext>
              <a:ext uri="{28A0092B-C50C-407E-A947-70E740481C1C}">
                <a14:useLocalDpi xmlns:a14="http://schemas.microsoft.com/office/drawing/2010/main" val="0"/>
              </a:ext>
            </a:extLst>
          </a:blip>
          <a:srcRect/>
          <a:stretch>
            <a:fillRect/>
          </a:stretch>
        </p:blipFill>
        <p:spPr bwMode="auto">
          <a:xfrm>
            <a:off x="539553" y="1768476"/>
            <a:ext cx="8064896" cy="4468836"/>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457200" y="704088"/>
            <a:ext cx="8229600" cy="60616"/>
          </a:xfrm>
        </p:spPr>
        <p:txBody>
          <a:bodyPr>
            <a:normAutofit fontScale="90000"/>
          </a:bodyPr>
          <a:lstStyle/>
          <a:p>
            <a:endParaRPr lang="es-MX" dirty="0"/>
          </a:p>
        </p:txBody>
      </p:sp>
      <p:sp>
        <p:nvSpPr>
          <p:cNvPr id="3" name="2 Marcador de contenido"/>
          <p:cNvSpPr>
            <a:spLocks noGrp="1"/>
          </p:cNvSpPr>
          <p:nvPr>
            <p:ph idx="1"/>
          </p:nvPr>
        </p:nvSpPr>
        <p:spPr>
          <a:xfrm>
            <a:off x="755576" y="836712"/>
            <a:ext cx="7704856" cy="4608512"/>
          </a:xfrm>
        </p:spPr>
        <p:txBody>
          <a:bodyPr>
            <a:normAutofit fontScale="85000" lnSpcReduction="10000"/>
          </a:bodyPr>
          <a:lstStyle/>
          <a:p>
            <a:pPr algn="just"/>
            <a:r>
              <a:rPr lang="es-ES" sz="2800" dirty="0">
                <a:solidFill>
                  <a:srgbClr val="7030A0"/>
                </a:solidFill>
                <a:latin typeface="Aharoni" panose="02010803020104030203" pitchFamily="2" charset="-79"/>
                <a:cs typeface="Aharoni" panose="02010803020104030203" pitchFamily="2" charset="-79"/>
              </a:rPr>
              <a:t>Los cambios curriculares que se desprendieron posteriormente se sustentaron en el principio de ofrecer aprendizajes de calidad y para la vida. Las recomendaciones internacionales y los acuerdos firmados en Tailandia (1990), así como en Dakar (2000) sirvieron como referentes fundamentales en las nuevas orientaciones que los modelos educativos habrían de considerar. 	</a:t>
            </a:r>
          </a:p>
          <a:p>
            <a:pPr algn="just"/>
            <a:r>
              <a:rPr lang="es-ES" sz="2800" dirty="0">
                <a:solidFill>
                  <a:srgbClr val="7030A0"/>
                </a:solidFill>
                <a:latin typeface="Aharoni" panose="02010803020104030203" pitchFamily="2" charset="-79"/>
                <a:cs typeface="Aharoni" panose="02010803020104030203" pitchFamily="2" charset="-79"/>
              </a:rPr>
              <a:t>En este contexto resulta de vital importancia que el estudiante reconozca que la educación básica es el resultado de una serie de cambios, acuerdos, reformas y reestructuraciones;</a:t>
            </a:r>
          </a:p>
          <a:p>
            <a:pPr marL="0" indent="0">
              <a:buNone/>
            </a:pPr>
            <a:endParaRPr lang="es-ES" dirty="0"/>
          </a:p>
          <a:p>
            <a:pPr marL="0" indent="0">
              <a:buNone/>
            </a:pPr>
            <a:endParaRPr lang="es-MX" dirty="0" smtClean="0"/>
          </a:p>
          <a:p>
            <a:pPr marL="0" indent="0">
              <a:buNone/>
            </a:pPr>
            <a:endParaRPr lang="es-ES" dirty="0"/>
          </a:p>
          <a:p>
            <a:endParaRPr lang="es-MX"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4097" name="Imagen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0815" y="5768999"/>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539553" y="5758468"/>
            <a:ext cx="12101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75957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g_0" descr="http://blogs.rtve.es/blogfiles/elpostre/Libros.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3000"/>
                    </a14:imgEffect>
                  </a14:imgLayer>
                </a14:imgProps>
              </a:ext>
              <a:ext uri="{28A0092B-C50C-407E-A947-70E740481C1C}">
                <a14:useLocalDpi xmlns:a14="http://schemas.microsoft.com/office/drawing/2010/main" val="0"/>
              </a:ext>
            </a:extLst>
          </a:blip>
          <a:srcRect/>
          <a:stretch>
            <a:fillRect/>
          </a:stretch>
        </p:blipFill>
        <p:spPr bwMode="auto">
          <a:xfrm>
            <a:off x="755576" y="1268760"/>
            <a:ext cx="7776864"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539552" y="260648"/>
            <a:ext cx="8229600" cy="792088"/>
          </a:xfrm>
        </p:spPr>
        <p:txBody>
          <a:bodyPr>
            <a:normAutofit/>
          </a:bodyPr>
          <a:lstStyle/>
          <a:p>
            <a:pPr algn="ctr"/>
            <a:r>
              <a:rPr lang="es-ES" sz="4000" dirty="0" smtClean="0"/>
              <a:t>PROPÓSITOS </a:t>
            </a:r>
            <a:endParaRPr lang="es-ES" sz="4000" dirty="0"/>
          </a:p>
        </p:txBody>
      </p:sp>
      <p:sp>
        <p:nvSpPr>
          <p:cNvPr id="3" name="2 Marcador de contenido"/>
          <p:cNvSpPr>
            <a:spLocks noGrp="1"/>
          </p:cNvSpPr>
          <p:nvPr>
            <p:ph idx="1"/>
          </p:nvPr>
        </p:nvSpPr>
        <p:spPr>
          <a:xfrm>
            <a:off x="755576" y="1124744"/>
            <a:ext cx="7776864" cy="4464496"/>
          </a:xfrm>
        </p:spPr>
        <p:txBody>
          <a:bodyPr>
            <a:normAutofit fontScale="92500" lnSpcReduction="10000"/>
          </a:bodyPr>
          <a:lstStyle/>
          <a:p>
            <a:r>
              <a:rPr lang="es-ES" dirty="0" smtClean="0"/>
              <a:t> </a:t>
            </a:r>
            <a:r>
              <a:rPr lang="es-ES" dirty="0" smtClean="0">
                <a:solidFill>
                  <a:srgbClr val="00B050"/>
                </a:solidFill>
                <a:latin typeface="Aharoni" panose="02010803020104030203" pitchFamily="2" charset="-79"/>
                <a:cs typeface="Aharoni" panose="02010803020104030203" pitchFamily="2" charset="-79"/>
              </a:rPr>
              <a:t>El propósito de este curso es proporcionar los elementos teórico-metodológicos para analizar y comprender las características actuales de la educación básica en nuestro país. El panorama actual nos remite a explorar los temas que preocupan hoy en día a la sociedad mexicana y que deben ocupar a los futuros docentes. Cobertura, calidad, equidad, resultados de evaluación, estándares, educación para la vida, enfoques educativos, entre otros, son tópicos que los estudiantes normalistas explorarán a partir de aproximaciones teóricas e investigativas</a:t>
            </a:r>
            <a:r>
              <a:rPr lang="es-ES" dirty="0" smtClean="0">
                <a:latin typeface="Aharoni" panose="02010803020104030203" pitchFamily="2" charset="-79"/>
                <a:cs typeface="Aharoni" panose="02010803020104030203" pitchFamily="2" charset="-79"/>
              </a:rPr>
              <a:t>. 	</a:t>
            </a:r>
          </a:p>
          <a:p>
            <a:r>
              <a:rPr lang="es-ES" dirty="0" smtClean="0">
                <a:latin typeface="Aharoni" panose="02010803020104030203" pitchFamily="2" charset="-79"/>
                <a:cs typeface="Aharoni" panose="02010803020104030203" pitchFamily="2" charset="-79"/>
              </a:rPr>
              <a:t>	</a:t>
            </a:r>
          </a:p>
          <a:p>
            <a:endParaRPr lang="es-E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5121" name="Imagen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7242" y="5924667"/>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755576" y="5927991"/>
            <a:ext cx="136815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a:t>
            </a:r>
            <a:r>
              <a:rPr kumimoji="0" lang="es-ES_tradnl" altLang="es-ES"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baseline="0" dirty="0" smtClean="0"/>
              <a:t>VO1/122012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72008"/>
          </a:xfrm>
        </p:spPr>
        <p:txBody>
          <a:bodyPr>
            <a:normAutofit fontScale="90000"/>
          </a:bodyPr>
          <a:lstStyle/>
          <a:p>
            <a:endParaRPr lang="es-ES" dirty="0"/>
          </a:p>
        </p:txBody>
      </p:sp>
      <p:sp>
        <p:nvSpPr>
          <p:cNvPr id="3" name="2 Marcador de contenido"/>
          <p:cNvSpPr>
            <a:spLocks noGrp="1"/>
          </p:cNvSpPr>
          <p:nvPr>
            <p:ph idx="1"/>
          </p:nvPr>
        </p:nvSpPr>
        <p:spPr>
          <a:xfrm>
            <a:off x="457200" y="764704"/>
            <a:ext cx="8229600" cy="5559896"/>
          </a:xfrm>
        </p:spPr>
        <p:txBody>
          <a:bodyPr>
            <a:normAutofit/>
          </a:bodyPr>
          <a:lstStyle/>
          <a:p>
            <a:r>
              <a:rPr lang="es-ES" dirty="0" smtClean="0"/>
              <a:t>Este espacio curricular da pauta para analizar de manera sistemática y profunda la forma en que el sistema educativo se ha constituido en los últimos años, ello obliga a tomar en consideración tanto los datos estadísticos, como las modificaciones a las normas, leyes y enfoques curriculares. </a:t>
            </a:r>
          </a:p>
          <a:p>
            <a:pPr marL="0" indent="0">
              <a:buNone/>
            </a:pPr>
            <a:r>
              <a:rPr lang="es-ES" dirty="0" smtClean="0"/>
              <a:t>	</a:t>
            </a:r>
          </a:p>
          <a:p>
            <a:endParaRPr lang="es-ES" dirty="0"/>
          </a:p>
        </p:txBody>
      </p:sp>
      <p:pic>
        <p:nvPicPr>
          <p:cNvPr id="3074" name="Picture 2" descr="http://p1.trrsf.com/image/fget/cf/407/305/images.terra.com/2013/07/05/91294195516fe9530d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429001"/>
            <a:ext cx="6696744" cy="201622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6145"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0356" y="5661248"/>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971600" y="5664572"/>
            <a:ext cx="14401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2160240"/>
          </a:xfrm>
        </p:spPr>
        <p:txBody>
          <a:bodyPr/>
          <a:lstStyle/>
          <a:p>
            <a:endParaRPr lang="es-MX" dirty="0"/>
          </a:p>
        </p:txBody>
      </p:sp>
      <p:sp>
        <p:nvSpPr>
          <p:cNvPr id="3" name="2 Marcador de contenido"/>
          <p:cNvSpPr>
            <a:spLocks noGrp="1"/>
          </p:cNvSpPr>
          <p:nvPr>
            <p:ph idx="1"/>
          </p:nvPr>
        </p:nvSpPr>
        <p:spPr>
          <a:xfrm>
            <a:off x="457200" y="2492896"/>
            <a:ext cx="8229600" cy="3240360"/>
          </a:xfrm>
        </p:spPr>
        <p:txBody>
          <a:bodyPr>
            <a:normAutofit fontScale="85000" lnSpcReduction="20000"/>
          </a:bodyPr>
          <a:lstStyle/>
          <a:p>
            <a:r>
              <a:rPr lang="es-ES" dirty="0" smtClean="0"/>
              <a:t>Por último, es importante considerar que en el primer semestre este curso se articula con “El Sujeto y su formación profesional como docente”, al igual que con el de “Observación y análisis de la práctica educativa”. En ambos se potencia el análisis y reflexión de la formación profesional para la docencia en el contexto de las diversas exigencias que la educación básica tiene hoy día. Además guarda relación con el curso “Historia de la Educación en México”. Particularmente porque el presente, así como el pasado de la educación, requieren considerar las herramientas analíticas que ofrece el estudio de la historia</a:t>
            </a:r>
            <a:r>
              <a:rPr lang="es-ES" smtClean="0"/>
              <a:t>. </a:t>
            </a:r>
            <a:endParaRPr lang="es-ES" dirty="0"/>
          </a:p>
          <a:p>
            <a:pPr marL="0" indent="0">
              <a:buNone/>
            </a:pPr>
            <a:r>
              <a:rPr lang="es-ES" dirty="0" smtClean="0"/>
              <a:t>	</a:t>
            </a:r>
          </a:p>
          <a:p>
            <a:endParaRPr lang="es-ES" dirty="0"/>
          </a:p>
          <a:p>
            <a:pPr marL="0" indent="0">
              <a:buNone/>
            </a:pPr>
            <a:endParaRPr lang="es-MX" dirty="0"/>
          </a:p>
        </p:txBody>
      </p:sp>
      <p:pic>
        <p:nvPicPr>
          <p:cNvPr id="4" name="Picture 8" descr="C:\Users\Arturo\Desktop\MIS DOCUMENTOS\AFR\2 AFR EDUCACIÓN\2 PROFESOR\1. ENEP\ASIGNATURAS\2011-2012\B EEC II. 02 -2012-07-2012\IMAG EEC\EEC 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8136904" cy="223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7169"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589240"/>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827584" y="5502424"/>
            <a:ext cx="12961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1366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720080"/>
          </a:xfrm>
        </p:spPr>
        <p:txBody>
          <a:bodyPr>
            <a:normAutofit/>
          </a:bodyPr>
          <a:lstStyle/>
          <a:p>
            <a:r>
              <a:rPr lang="es-ES" sz="4000" dirty="0" smtClean="0">
                <a:solidFill>
                  <a:srgbClr val="FF0000"/>
                </a:solidFill>
              </a:rPr>
              <a:t>COMPETENCIAS DEL PERFIL DE EGRESO</a:t>
            </a:r>
            <a:endParaRPr lang="es-ES" sz="4000" dirty="0">
              <a:solidFill>
                <a:srgbClr val="FF0000"/>
              </a:solidFill>
            </a:endParaRPr>
          </a:p>
        </p:txBody>
      </p:sp>
      <p:sp>
        <p:nvSpPr>
          <p:cNvPr id="4" name="3 Marcador de texto"/>
          <p:cNvSpPr>
            <a:spLocks noGrp="1"/>
          </p:cNvSpPr>
          <p:nvPr>
            <p:ph type="body" idx="1"/>
          </p:nvPr>
        </p:nvSpPr>
        <p:spPr/>
        <p:txBody>
          <a:bodyPr/>
          <a:lstStyle/>
          <a:p>
            <a:endParaRPr lang="es-MX"/>
          </a:p>
        </p:txBody>
      </p:sp>
      <p:sp>
        <p:nvSpPr>
          <p:cNvPr id="5" name="4 Marcador de texto"/>
          <p:cNvSpPr>
            <a:spLocks noGrp="1"/>
          </p:cNvSpPr>
          <p:nvPr>
            <p:ph type="body" sz="half" idx="3"/>
          </p:nvPr>
        </p:nvSpPr>
        <p:spPr/>
        <p:txBody>
          <a:bodyPr/>
          <a:lstStyle/>
          <a:p>
            <a:endParaRPr lang="es-MX"/>
          </a:p>
        </p:txBody>
      </p:sp>
      <p:sp>
        <p:nvSpPr>
          <p:cNvPr id="3" name="2 Marcador de contenido"/>
          <p:cNvSpPr>
            <a:spLocks noGrp="1"/>
          </p:cNvSpPr>
          <p:nvPr>
            <p:ph sz="quarter" idx="2"/>
          </p:nvPr>
        </p:nvSpPr>
        <p:spPr>
          <a:xfrm>
            <a:off x="457200" y="1340768"/>
            <a:ext cx="4040188" cy="4752528"/>
          </a:xfrm>
        </p:spPr>
        <p:txBody>
          <a:bodyPr>
            <a:normAutofit fontScale="25000" lnSpcReduction="20000"/>
          </a:bodyPr>
          <a:lstStyle/>
          <a:p>
            <a:endParaRPr lang="es-ES" dirty="0" smtClean="0"/>
          </a:p>
          <a:p>
            <a:r>
              <a:rPr lang="es-ES" sz="5000" dirty="0" smtClean="0"/>
              <a:t>Aplica críticamente el plan y programas de estudio de la educación básica para alcanzar los propósitos educativos y contribuir al pleno desenvolvimiento de las capacidades de los alumnos del nivel escolar. </a:t>
            </a:r>
          </a:p>
          <a:p>
            <a:endParaRPr lang="es-ES" sz="5000" dirty="0" smtClean="0"/>
          </a:p>
          <a:p>
            <a:r>
              <a:rPr lang="es-ES" sz="5000" dirty="0" smtClean="0"/>
              <a:t> Actúa de manera ética ante la diversidad de situaciones que se presentan en la práctica profesional. </a:t>
            </a:r>
          </a:p>
          <a:p>
            <a:endParaRPr lang="es-ES" sz="5000" dirty="0" smtClean="0"/>
          </a:p>
          <a:p>
            <a:r>
              <a:rPr lang="es-ES" sz="5000" dirty="0" smtClean="0"/>
              <a:t> Utiliza recursos de la investigación educativa para enriquecer la práctica docente, expresando su interés por la ciencia y la propia investigación. </a:t>
            </a:r>
          </a:p>
          <a:p>
            <a:endParaRPr lang="es-ES" sz="5000" dirty="0" smtClean="0"/>
          </a:p>
          <a:p>
            <a:r>
              <a:rPr lang="es-ES" sz="5000" dirty="0" smtClean="0"/>
              <a:t> Interviene de manera colaborativa con la comunidad escolar, padres de familia, autoridades y docentes, en la toma de decisiones y en el desarrollo de alternativas de solución a problemas socioeducativos. </a:t>
            </a:r>
          </a:p>
          <a:p>
            <a:r>
              <a:rPr lang="es-ES" sz="5000" dirty="0" smtClean="0"/>
              <a:t>	</a:t>
            </a:r>
            <a:r>
              <a:rPr lang="es-ES_tradnl" sz="800" dirty="0"/>
              <a:t>ENEP-D-D-06</a:t>
            </a:r>
            <a:endParaRPr lang="es-ES" sz="800" dirty="0"/>
          </a:p>
          <a:p>
            <a:endParaRPr lang="es-ES" sz="5000" dirty="0" smtClean="0"/>
          </a:p>
          <a:p>
            <a:endParaRPr lang="es-ES" dirty="0"/>
          </a:p>
        </p:txBody>
      </p:sp>
      <p:pic>
        <p:nvPicPr>
          <p:cNvPr id="7" name="Picture 6" descr="https://encrypted-tbn3.gstatic.com/images?q=tbn:ANd9GcS6iesWI3O7aIWUCoi99dOKezzQPcON4Ccm8Qz_61RdX2jTXBxSmw"/>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44008" y="1412776"/>
            <a:ext cx="4032448" cy="4104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8193"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5589240"/>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a:spLocks noChangeArrowheads="1"/>
          </p:cNvSpPr>
          <p:nvPr/>
        </p:nvSpPr>
        <p:spPr bwMode="auto">
          <a:xfrm>
            <a:off x="683568" y="5592564"/>
            <a:ext cx="12101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a:t>
            </a:r>
            <a:r>
              <a:rPr lang="es-ES_tradnl" altLang="es-ES" sz="1200" dirty="0" smtClean="0">
                <a:ea typeface="Times New Roman" pitchFamily="18" charset="0"/>
              </a:rPr>
              <a:t>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cs typeface="Arial" pitchFamily="34" charset="0"/>
              </a:rPr>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130175"/>
            <a:ext cx="8229600" cy="1080120"/>
          </a:xfrm>
        </p:spPr>
        <p:txBody>
          <a:bodyPr>
            <a:normAutofit fontScale="90000"/>
          </a:bodyPr>
          <a:lstStyle/>
          <a:p>
            <a:r>
              <a:rPr lang="es-ES" sz="4000" dirty="0" smtClean="0">
                <a:solidFill>
                  <a:srgbClr val="002060"/>
                </a:solidFill>
              </a:rPr>
              <a:t>COMPETENCIAS DEL </a:t>
            </a:r>
            <a:br>
              <a:rPr lang="es-ES" sz="4000" dirty="0" smtClean="0">
                <a:solidFill>
                  <a:srgbClr val="002060"/>
                </a:solidFill>
              </a:rPr>
            </a:br>
            <a:r>
              <a:rPr lang="es-ES" sz="4000" dirty="0" smtClean="0">
                <a:solidFill>
                  <a:srgbClr val="002060"/>
                </a:solidFill>
              </a:rPr>
              <a:t>            CURSO</a:t>
            </a:r>
            <a:endParaRPr lang="es-ES" sz="4000" dirty="0">
              <a:solidFill>
                <a:srgbClr val="002060"/>
              </a:solidFill>
            </a:endParaRPr>
          </a:p>
        </p:txBody>
      </p:sp>
      <p:sp>
        <p:nvSpPr>
          <p:cNvPr id="3" name="2 Marcador de contenido"/>
          <p:cNvSpPr>
            <a:spLocks noGrp="1"/>
          </p:cNvSpPr>
          <p:nvPr>
            <p:ph idx="1"/>
          </p:nvPr>
        </p:nvSpPr>
        <p:spPr>
          <a:xfrm>
            <a:off x="457200" y="2492896"/>
            <a:ext cx="8229600" cy="3456384"/>
          </a:xfrm>
        </p:spPr>
        <p:txBody>
          <a:bodyPr>
            <a:normAutofit fontScale="92500" lnSpcReduction="20000"/>
          </a:bodyPr>
          <a:lstStyle/>
          <a:p>
            <a:endParaRPr lang="es-ES" dirty="0" smtClean="0"/>
          </a:p>
          <a:p>
            <a:r>
              <a:rPr lang="es-ES" dirty="0" smtClean="0"/>
              <a:t>Establece relaciones entre los principios, conceptos disciplinarios y contenidos del plan y programas de estudio de educación básica para der sentido y fundamento al trabajo docente de acuerdo al contexto.</a:t>
            </a:r>
          </a:p>
          <a:p>
            <a:r>
              <a:rPr lang="es-ES" dirty="0" smtClean="0"/>
              <a:t>Reconoce el proceso a través del cual  se ha desarrollado la profesión docente, la influencia del contexto histórico y social, los principios filosóficos y valores en los que se sustenta, para fundamentar la importancia de su función social actual </a:t>
            </a:r>
            <a:endParaRPr lang="es-ES" dirty="0"/>
          </a:p>
        </p:txBody>
      </p:sp>
      <p:pic>
        <p:nvPicPr>
          <p:cNvPr id="4" name="Picture 7" descr="C:\Users\Arturo\Desktop\ROXANA SANCHEZ VILLASEÑOR\IMAG EEC\EEC 1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30175"/>
            <a:ext cx="4358705" cy="28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9217"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8384" y="5445224"/>
            <a:ext cx="457200" cy="61039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683568" y="5519589"/>
            <a:ext cx="12101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2520280"/>
          </a:xfrm>
        </p:spPr>
        <p:txBody>
          <a:bodyPr/>
          <a:lstStyle/>
          <a:p>
            <a:endParaRPr lang="es-ES" dirty="0"/>
          </a:p>
        </p:txBody>
      </p:sp>
      <p:sp>
        <p:nvSpPr>
          <p:cNvPr id="3" name="2 Marcador de contenido"/>
          <p:cNvSpPr>
            <a:spLocks noGrp="1"/>
          </p:cNvSpPr>
          <p:nvPr>
            <p:ph idx="1"/>
          </p:nvPr>
        </p:nvSpPr>
        <p:spPr>
          <a:xfrm>
            <a:off x="457200" y="2996952"/>
            <a:ext cx="8229600" cy="2808312"/>
          </a:xfrm>
        </p:spPr>
        <p:txBody>
          <a:bodyPr>
            <a:normAutofit fontScale="92500" lnSpcReduction="10000"/>
          </a:bodyPr>
          <a:lstStyle/>
          <a:p>
            <a:r>
              <a:rPr lang="es-ES" sz="2400" dirty="0" smtClean="0"/>
              <a:t>Utiliza medios tecnológicos y las fuentes de información disponibles para mantenerse actualizado respecto a las diversas  áreas disciplinarias y campos formativos que intervienen en su trabajo docente.</a:t>
            </a:r>
          </a:p>
          <a:p>
            <a:r>
              <a:rPr lang="es-ES" sz="2400" dirty="0" smtClean="0"/>
              <a:t>Diseña proyectos de trabajo para vincular las necesidades del entorno y la institución con base en un diagnóstico.</a:t>
            </a:r>
          </a:p>
          <a:p>
            <a:r>
              <a:rPr lang="es-ES" sz="2400" dirty="0" smtClean="0"/>
              <a:t>Elabora documentos de difusión y divulgación para socializar la información producto de sus indagaciones</a:t>
            </a:r>
            <a:endParaRPr lang="es-ES" sz="2400" dirty="0"/>
          </a:p>
        </p:txBody>
      </p:sp>
      <p:pic>
        <p:nvPicPr>
          <p:cNvPr id="5122" name="Picture 2" descr="http://observatorio.relpe.org/wp-content/uploads/2014/04/12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39"/>
            <a:ext cx="8424936" cy="280831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41" name="Imag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589240"/>
            <a:ext cx="457200" cy="46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683568" y="5592564"/>
            <a:ext cx="12241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2700338" algn="ctr"/>
                <a:tab pos="5400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_tradnl" alt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ENEP-F-ST-19</a:t>
            </a:r>
          </a:p>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lang="es-ES_tradnl" altLang="es-ES" sz="1200" dirty="0" smtClean="0"/>
              <a:t>V01/122012</a:t>
            </a:r>
            <a:endParaRPr kumimoji="0" lang="es-ES_tradnl" alt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476</TotalTime>
  <Words>1110</Words>
  <Application>Microsoft Office PowerPoint</Application>
  <PresentationFormat>Presentación en pantalla (4:3)</PresentationFormat>
  <Paragraphs>104</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Flujo</vt:lpstr>
      <vt:lpstr>Panorama actual de la educación básica en México</vt:lpstr>
      <vt:lpstr>DESCRIPCIÓN GENERAL DEL CURSO</vt:lpstr>
      <vt:lpstr>Presentación de PowerPoint</vt:lpstr>
      <vt:lpstr>PROPÓSITOS </vt:lpstr>
      <vt:lpstr>Presentación de PowerPoint</vt:lpstr>
      <vt:lpstr>Presentación de PowerPoint</vt:lpstr>
      <vt:lpstr>COMPETENCIAS DEL PERFIL DE EGRESO</vt:lpstr>
      <vt:lpstr>COMPETENCIAS DEL              CURSO</vt:lpstr>
      <vt:lpstr>Presentación de PowerPoint</vt:lpstr>
      <vt:lpstr>SITUACIONES PROBLEMÁTICAS EN TORNO A LA CUAL SE DESARROLLA EL CURSO</vt:lpstr>
      <vt:lpstr>ESTRUCTURA DEL CURSO</vt:lpstr>
      <vt:lpstr>             UNIDAD DE APRENDIZAJE II.  </vt:lpstr>
      <vt:lpstr>            UNIDAD DE APRENDIZAJE III</vt:lpstr>
      <vt:lpstr>CRITERIOS DE EVALUACIÓN</vt:lpstr>
      <vt:lpstr>REGLAMENTO Y ACUERDOS INTERNOS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Panorama actual de la educación básica en México</dc:title>
  <dc:creator>Valued eMachines Customer</dc:creator>
  <cp:lastModifiedBy>dell</cp:lastModifiedBy>
  <cp:revision>26</cp:revision>
  <dcterms:created xsi:type="dcterms:W3CDTF">2013-08-26T13:55:40Z</dcterms:created>
  <dcterms:modified xsi:type="dcterms:W3CDTF">2014-10-03T02:28:54Z</dcterms:modified>
</cp:coreProperties>
</file>