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669356-CB10-465B-AA04-BCE83949C68A}" type="datetimeFigureOut">
              <a:rPr lang="es-MX" smtClean="0"/>
              <a:pPr/>
              <a:t>27/08/2012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2A97B8-BDC7-4EA1-A175-B4921E0B71E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PROYECTO DE TUTORÍA</a:t>
            </a:r>
          </a:p>
          <a:p>
            <a:r>
              <a:rPr lang="es-MX" dirty="0" smtClean="0"/>
              <a:t>PROFRA. LAURA CHVARRIA VALDES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ESCUELA NORMAL DE EDUCACIÓN  PREESCOLAR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REGLAMENTO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Asistencia y permanencia en clase.</a:t>
            </a:r>
          </a:p>
          <a:p>
            <a:r>
              <a:rPr lang="es-MX" dirty="0" smtClean="0"/>
              <a:t>No se permiten salidas constantes (copias, baño).</a:t>
            </a:r>
          </a:p>
          <a:p>
            <a:r>
              <a:rPr lang="es-MX" dirty="0" smtClean="0"/>
              <a:t>No alimentos.</a:t>
            </a:r>
          </a:p>
          <a:p>
            <a:r>
              <a:rPr lang="es-MX" dirty="0" smtClean="0"/>
              <a:t>No celulares, computadoras.</a:t>
            </a:r>
          </a:p>
          <a:p>
            <a:r>
              <a:rPr lang="es-MX" dirty="0" smtClean="0"/>
              <a:t>No realizar tareas de otras materias en clase.</a:t>
            </a:r>
          </a:p>
          <a:p>
            <a:r>
              <a:rPr lang="es-MX" dirty="0" smtClean="0"/>
              <a:t>Cumplir con materiales: cuaderno,  antología.</a:t>
            </a:r>
          </a:p>
          <a:p>
            <a:r>
              <a:rPr lang="es-MX" dirty="0" smtClean="0"/>
              <a:t>Respeto en clase y buena actitud.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EVALUACIÓN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La evaluación se realizará  con la elaboración del </a:t>
            </a:r>
            <a:r>
              <a:rPr lang="es-MX" b="1" dirty="0" smtClean="0"/>
              <a:t>portafolio</a:t>
            </a:r>
            <a:r>
              <a:rPr lang="es-MX" dirty="0" smtClean="0"/>
              <a:t> que contenga cada una de las actividades realizadas:</a:t>
            </a:r>
          </a:p>
          <a:p>
            <a:r>
              <a:rPr lang="es-MX" dirty="0" smtClean="0"/>
              <a:t>Asistencia</a:t>
            </a:r>
          </a:p>
          <a:p>
            <a:r>
              <a:rPr lang="es-MX" dirty="0" smtClean="0"/>
              <a:t>Control de lectura</a:t>
            </a:r>
          </a:p>
          <a:p>
            <a:r>
              <a:rPr lang="es-MX" dirty="0"/>
              <a:t> C</a:t>
            </a:r>
            <a:r>
              <a:rPr lang="es-MX" dirty="0" smtClean="0"/>
              <a:t>uadros sinópticos</a:t>
            </a:r>
          </a:p>
          <a:p>
            <a:r>
              <a:rPr lang="es-MX" dirty="0" smtClean="0"/>
              <a:t>Esquemas</a:t>
            </a:r>
          </a:p>
          <a:p>
            <a:r>
              <a:rPr lang="es-MX" dirty="0"/>
              <a:t> D</a:t>
            </a:r>
            <a:r>
              <a:rPr lang="es-MX" dirty="0" smtClean="0"/>
              <a:t>iagramas</a:t>
            </a:r>
          </a:p>
          <a:p>
            <a:r>
              <a:rPr lang="es-MX" dirty="0"/>
              <a:t> R</a:t>
            </a:r>
            <a:r>
              <a:rPr lang="es-MX" dirty="0" smtClean="0"/>
              <a:t>esúmenes, etc.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4800" dirty="0" smtClean="0"/>
              <a:t>El incumplimiento de las actividades</a:t>
            </a:r>
          </a:p>
          <a:p>
            <a:pPr algn="ctr">
              <a:buNone/>
            </a:pPr>
            <a:r>
              <a:rPr lang="es-MX" sz="4800" dirty="0" smtClean="0"/>
              <a:t> y  la inasistencia a tutoría puede repercutir en </a:t>
            </a:r>
            <a:r>
              <a:rPr lang="es-MX" sz="4800" dirty="0" smtClean="0"/>
              <a:t> </a:t>
            </a:r>
            <a:r>
              <a:rPr lang="es-MX" sz="4800" dirty="0" smtClean="0"/>
              <a:t>el curso de observación </a:t>
            </a:r>
            <a:r>
              <a:rPr lang="es-MX" sz="4800" dirty="0" smtClean="0"/>
              <a:t> </a:t>
            </a:r>
            <a:r>
              <a:rPr lang="es-MX" sz="4800" dirty="0" smtClean="0"/>
              <a:t>y análisis de la </a:t>
            </a:r>
            <a:r>
              <a:rPr lang="es-MX" sz="4800" smtClean="0"/>
              <a:t>práctica educativa.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  <a:defRPr/>
            </a:pPr>
            <a:r>
              <a:rPr lang="es-MX" dirty="0"/>
              <a:t>Mediante el Programa de Tutoría se pretende:</a:t>
            </a:r>
          </a:p>
          <a:p>
            <a:pPr>
              <a:buNone/>
              <a:defRPr/>
            </a:pPr>
            <a:endParaRPr lang="es-ES" dirty="0"/>
          </a:p>
          <a:p>
            <a:pPr algn="just">
              <a:defRPr/>
            </a:pPr>
            <a:r>
              <a:rPr lang="es-ES" dirty="0"/>
              <a:t> Fortalecer el aprendizaje autónomo de los estudiantes, mediante un acompañamiento a la toma de decisiones y  proporcionar apoyo eventual en la resolución de problemas personales y académicos.</a:t>
            </a:r>
          </a:p>
          <a:p>
            <a:pPr>
              <a:defRPr/>
            </a:pPr>
            <a:endParaRPr lang="es-ES" dirty="0"/>
          </a:p>
          <a:p>
            <a:pPr algn="just">
              <a:defRPr/>
            </a:pPr>
            <a:r>
              <a:rPr lang="es-ES" dirty="0"/>
              <a:t>Establecer vínculos multidisciplinarios, con el departamento médico y de desarrollo humano, para brindar atención especializada a los estudiantes que lo ameriten.</a:t>
            </a:r>
          </a:p>
          <a:p>
            <a:pPr>
              <a:buNone/>
              <a:defRPr/>
            </a:pPr>
            <a:endParaRPr lang="es-ES" dirty="0"/>
          </a:p>
          <a:p>
            <a:pPr algn="just">
              <a:defRPr/>
            </a:pPr>
            <a:r>
              <a:rPr lang="es-ES" dirty="0"/>
              <a:t>Implementar el programa de inducción a los estudiantes, de acuerdo a la Reforma Curricular de Educación Normal.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83568" y="692150"/>
            <a:ext cx="7992888" cy="5434013"/>
          </a:xfrm>
        </p:spPr>
        <p:txBody>
          <a:bodyPr>
            <a:normAutofit fontScale="25000" lnSpcReduction="20000"/>
          </a:bodyPr>
          <a:lstStyle/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ES" sz="8000" b="1" dirty="0" smtClean="0"/>
              <a:t>Presentación del Programa de Tutorías al estudiantado		</a:t>
            </a:r>
          </a:p>
          <a:p>
            <a:pPr>
              <a:buNone/>
            </a:pPr>
            <a:r>
              <a:rPr lang="es-ES" sz="8000" b="1" dirty="0" smtClean="0"/>
              <a:t>						                          PUNTAJE</a:t>
            </a:r>
          </a:p>
          <a:p>
            <a:pPr>
              <a:buNone/>
            </a:pPr>
            <a:r>
              <a:rPr lang="es-ES" sz="6400" b="1" dirty="0" smtClean="0"/>
              <a:t>Implementación de Programa </a:t>
            </a:r>
          </a:p>
          <a:p>
            <a:pPr>
              <a:buNone/>
            </a:pPr>
            <a:r>
              <a:rPr lang="es-ES" sz="6400" b="1" dirty="0" smtClean="0"/>
              <a:t>Módulo I. Conocimiento de la Institución.     (2 sesiones)		10</a:t>
            </a:r>
          </a:p>
          <a:p>
            <a:pPr>
              <a:buNone/>
            </a:pPr>
            <a:r>
              <a:rPr lang="es-ES" sz="6400" b="1" dirty="0" smtClean="0"/>
              <a:t>													               </a:t>
            </a:r>
          </a:p>
          <a:p>
            <a:pPr>
              <a:buNone/>
            </a:pPr>
            <a:r>
              <a:rPr lang="es-ES" sz="6400" b="1" dirty="0" smtClean="0"/>
              <a:t>Módulo II. Lectura de comprensión. 	(5 sesiones)		26</a:t>
            </a:r>
          </a:p>
          <a:p>
            <a:pPr>
              <a:buNone/>
            </a:pPr>
            <a:r>
              <a:rPr lang="es-ES" sz="6400" b="1" dirty="0" smtClean="0"/>
              <a:t>						</a:t>
            </a:r>
          </a:p>
          <a:p>
            <a:pPr>
              <a:buNone/>
            </a:pPr>
            <a:r>
              <a:rPr lang="es-ES" sz="6400" b="1" dirty="0" smtClean="0"/>
              <a:t> </a:t>
            </a:r>
          </a:p>
          <a:p>
            <a:pPr>
              <a:buNone/>
            </a:pPr>
            <a:r>
              <a:rPr lang="es-ES" sz="6400" b="1" dirty="0" smtClean="0"/>
              <a:t>Módulo III. Estrategias de aprendizaje. 	(5 sesiones)		30</a:t>
            </a:r>
          </a:p>
          <a:p>
            <a:pPr>
              <a:buNone/>
            </a:pPr>
            <a:r>
              <a:rPr lang="es-ES" sz="6400" b="1" dirty="0" smtClean="0"/>
              <a:t> </a:t>
            </a:r>
          </a:p>
          <a:p>
            <a:pPr>
              <a:buNone/>
            </a:pPr>
            <a:r>
              <a:rPr lang="es-ES" sz="6400" b="1" dirty="0" smtClean="0"/>
              <a:t>						</a:t>
            </a:r>
          </a:p>
          <a:p>
            <a:pPr>
              <a:buNone/>
            </a:pPr>
            <a:r>
              <a:rPr lang="es-ES" sz="6400" b="1" dirty="0" smtClean="0"/>
              <a:t>Módulo IV. Quién soy yo. Proyecto de Vida. (4 sesiones)		20</a:t>
            </a:r>
          </a:p>
          <a:p>
            <a:pPr>
              <a:buNone/>
            </a:pPr>
            <a:r>
              <a:rPr lang="es-ES" sz="6400" b="1" dirty="0" smtClean="0"/>
              <a:t> </a:t>
            </a:r>
          </a:p>
          <a:p>
            <a:pPr>
              <a:buNone/>
            </a:pPr>
            <a:r>
              <a:rPr lang="es-ES" sz="6400" b="1" dirty="0" smtClean="0"/>
              <a:t>										</a:t>
            </a:r>
          </a:p>
          <a:p>
            <a:pPr>
              <a:buNone/>
            </a:pPr>
            <a:r>
              <a:rPr lang="es-ES" sz="6400" b="1" dirty="0" smtClean="0"/>
              <a:t>Módulo V. Desarrollo Profesional. </a:t>
            </a:r>
          </a:p>
          <a:p>
            <a:pPr>
              <a:buNone/>
            </a:pPr>
            <a:r>
              <a:rPr lang="es-ES" sz="6400" b="1" dirty="0" smtClean="0"/>
              <a:t>                    Proyecto Académico.                     (3 sesiones)|		14</a:t>
            </a:r>
          </a:p>
          <a:p>
            <a:pPr>
              <a:buNone/>
            </a:pPr>
            <a:endParaRPr lang="es-MX" sz="6400" b="1" dirty="0" smtClean="0"/>
          </a:p>
          <a:p>
            <a:pPr algn="ctr">
              <a:buNone/>
            </a:pPr>
            <a:r>
              <a:rPr lang="es-MX" sz="6400" b="1" dirty="0" smtClean="0"/>
              <a:t>                            Total			                                        100</a:t>
            </a:r>
            <a:endParaRPr lang="es-ES" sz="6400" b="1" dirty="0" smtClean="0"/>
          </a:p>
          <a:p>
            <a:pPr>
              <a:buNone/>
            </a:pPr>
            <a:r>
              <a:rPr lang="es-ES" sz="6400" b="1" dirty="0" smtClean="0"/>
              <a:t>						</a:t>
            </a:r>
          </a:p>
          <a:p>
            <a:endParaRPr lang="es-MX" sz="5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MODULO I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b="1" dirty="0" smtClean="0"/>
              <a:t>Conocimiento de la institución:</a:t>
            </a:r>
          </a:p>
          <a:p>
            <a:pPr>
              <a:buNone/>
            </a:pPr>
            <a:r>
              <a:rPr lang="es-MX" sz="2400" b="1" dirty="0" smtClean="0"/>
              <a:t>Unidad   I . </a:t>
            </a:r>
            <a:r>
              <a:rPr lang="es-MX" sz="2400" dirty="0" smtClean="0"/>
              <a:t>La escuela normal: trayectoria académica y propuesta              de formación.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La trayectoria histórica y académica de la escuela.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Conocimiento del documento base: la malla curricular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Perfil de egreso.</a:t>
            </a:r>
          </a:p>
          <a:p>
            <a:pPr>
              <a:buNone/>
            </a:pPr>
            <a:r>
              <a:rPr lang="es-MX" sz="2400" b="1" dirty="0" smtClean="0"/>
              <a:t>UNIDAD  II</a:t>
            </a:r>
            <a:r>
              <a:rPr lang="es-MX" sz="2400" dirty="0" smtClean="0"/>
              <a:t>. Estar en la institución: tramites y servicios.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Organigrama y funciones de las </a:t>
            </a:r>
            <a:r>
              <a:rPr lang="es-MX" sz="2400" dirty="0"/>
              <a:t>á</a:t>
            </a:r>
            <a:r>
              <a:rPr lang="es-MX" sz="2400" dirty="0" smtClean="0"/>
              <a:t>reas de la institución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Los servicios que brinda la institución.</a:t>
            </a:r>
          </a:p>
          <a:p>
            <a:pPr>
              <a:buFont typeface="Wingdings" pitchFamily="2" charset="2"/>
              <a:buChar char="§"/>
            </a:pPr>
            <a:r>
              <a:rPr lang="es-MX" sz="2400" dirty="0" smtClean="0"/>
              <a:t>Principales trámites que debe realizar el estudiante durante su estancia en la escuela normal.</a:t>
            </a:r>
          </a:p>
          <a:p>
            <a:pPr>
              <a:buNone/>
            </a:pPr>
            <a:endParaRPr lang="es-MX" sz="2400" b="1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MODULO 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b="1" dirty="0" smtClean="0"/>
              <a:t>  UNIDAD  III. </a:t>
            </a:r>
            <a:r>
              <a:rPr lang="es-MX" dirty="0" smtClean="0"/>
              <a:t>Derechos y </a:t>
            </a:r>
            <a:r>
              <a:rPr lang="es-MX" dirty="0" err="1" smtClean="0"/>
              <a:t>obligacions</a:t>
            </a:r>
            <a:r>
              <a:rPr lang="es-MX" dirty="0" smtClean="0"/>
              <a:t> de los estudiantes normalistas.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Los derechos de los estudiantes normalistas.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Las obligaciones de los estudiantes normalistas.</a:t>
            </a:r>
          </a:p>
          <a:p>
            <a:endParaRPr lang="es-MX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MODULO 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Lectura de comprensión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b="1" dirty="0" smtClean="0"/>
              <a:t>UNDAD I</a:t>
            </a:r>
            <a:r>
              <a:rPr lang="es-MX" dirty="0" smtClean="0"/>
              <a:t>. Lectura conjunta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El maestro de escuela (Ignacio M. Altamirano)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Atención temprana (Susana Villanueva S.)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Nutrición y salud en la adolescencia (Evelyn </a:t>
            </a:r>
            <a:r>
              <a:rPr lang="es-MX" dirty="0" err="1" smtClean="0"/>
              <a:t>Eisenstein</a:t>
            </a:r>
            <a:r>
              <a:rPr lang="es-MX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¿</a:t>
            </a:r>
            <a:r>
              <a:rPr lang="es-MX" dirty="0" err="1" smtClean="0"/>
              <a:t>Quiéres</a:t>
            </a:r>
            <a:r>
              <a:rPr lang="es-MX" dirty="0" smtClean="0"/>
              <a:t> conocer a los Blues? (M. José Días)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El valor de educar (Fernando </a:t>
            </a:r>
            <a:r>
              <a:rPr lang="es-MX" dirty="0" err="1" smtClean="0"/>
              <a:t>Savater</a:t>
            </a:r>
            <a:r>
              <a:rPr lang="es-MX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MODULO  II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</a:t>
            </a:r>
            <a:r>
              <a:rPr lang="es-MX" b="1" dirty="0" smtClean="0"/>
              <a:t>UNIDAD II</a:t>
            </a:r>
            <a:r>
              <a:rPr lang="es-MX" dirty="0" smtClean="0"/>
              <a:t>. Lectura conjunta potenciada.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El mundo de </a:t>
            </a:r>
            <a:r>
              <a:rPr lang="es-MX" dirty="0" err="1" smtClean="0"/>
              <a:t>mendel</a:t>
            </a:r>
            <a:r>
              <a:rPr lang="es-MX" dirty="0" smtClean="0"/>
              <a:t> (Fabio Salamanca)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Talpa (Juan Rulfo)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Ética para amador  (Fernando </a:t>
            </a:r>
            <a:r>
              <a:rPr lang="es-MX" dirty="0" err="1" smtClean="0"/>
              <a:t>Savater</a:t>
            </a:r>
            <a:r>
              <a:rPr lang="es-MX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Fiesta ajena (Liliana </a:t>
            </a:r>
            <a:r>
              <a:rPr lang="es-MX" dirty="0" err="1" smtClean="0"/>
              <a:t>Heker</a:t>
            </a:r>
            <a:r>
              <a:rPr lang="es-MX" dirty="0" smtClean="0"/>
              <a:t>)</a:t>
            </a:r>
          </a:p>
          <a:p>
            <a:endParaRPr lang="es-MX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MODULO III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b="1" dirty="0" smtClean="0"/>
              <a:t> Estrategias de aprendizaje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b="1" dirty="0" smtClean="0"/>
              <a:t>UNIDAD  I</a:t>
            </a:r>
            <a:r>
              <a:rPr lang="es-MX" dirty="0" smtClean="0"/>
              <a:t>. ¿Cómo aprendemos?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El aprendizaje: procesos que tiene lugar en el  sujeto  que aprende.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Deficiencias  en el aprendizaje y en el rendimiento académico.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¿Cómo aprender mejor? Importancia de las habilidades y estrategias para aprender.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MODULO III</a:t>
            </a:r>
            <a:endParaRPr lang="es-MX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MX" b="1" dirty="0" smtClean="0"/>
              <a:t>UNIDAD  II</a:t>
            </a:r>
            <a:r>
              <a:rPr lang="es-MX" dirty="0" smtClean="0"/>
              <a:t>. El aprendizaje autónomo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Aprendizaje autónomo: concepto y estrategia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Estrategias de selección, organización y memorización.</a:t>
            </a:r>
            <a:endParaRPr lang="es-MX" dirty="0"/>
          </a:p>
          <a:p>
            <a:pPr>
              <a:buNone/>
            </a:pPr>
            <a:r>
              <a:rPr lang="es-MX" b="1" dirty="0" smtClean="0"/>
              <a:t>UNIDAD  III</a:t>
            </a:r>
            <a:r>
              <a:rPr lang="es-MX" dirty="0" smtClean="0"/>
              <a:t>. Resolviendo casos y problemas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Estrategias para la adquisición de competencias: estudio y selección de casos.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Problemas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Proyectos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Características, requerimientos. El papel del estudiante y del profesor.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91</TotalTime>
  <Words>526</Words>
  <Application>Microsoft Office PowerPoint</Application>
  <PresentationFormat>Presentación en pantalla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Civil</vt:lpstr>
      <vt:lpstr>ESCUELA NORMAL DE EDUCACIÓN  PREESCOLAR</vt:lpstr>
      <vt:lpstr>OBJETIVO</vt:lpstr>
      <vt:lpstr>Diapositiva 3</vt:lpstr>
      <vt:lpstr>MODULO I</vt:lpstr>
      <vt:lpstr>MODULO I</vt:lpstr>
      <vt:lpstr>MODULO II</vt:lpstr>
      <vt:lpstr>MODULO  II</vt:lpstr>
      <vt:lpstr>MODULO III</vt:lpstr>
      <vt:lpstr>MODULO III</vt:lpstr>
      <vt:lpstr>REGLAMENTO</vt:lpstr>
      <vt:lpstr>EVALUACIÓN</vt:lpstr>
      <vt:lpstr>Diapositiva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 PREESCOLAR</dc:title>
  <dc:creator>Eduardo Estupiñan</dc:creator>
  <cp:lastModifiedBy>COMPUTO</cp:lastModifiedBy>
  <cp:revision>4</cp:revision>
  <dcterms:created xsi:type="dcterms:W3CDTF">2012-08-24T22:28:59Z</dcterms:created>
  <dcterms:modified xsi:type="dcterms:W3CDTF">2012-08-27T16:00:14Z</dcterms:modified>
</cp:coreProperties>
</file>